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8"/>
  </p:notesMasterIdLst>
  <p:sldIdLst>
    <p:sldId id="444" r:id="rId2"/>
    <p:sldId id="443" r:id="rId3"/>
    <p:sldId id="352" r:id="rId4"/>
    <p:sldId id="353" r:id="rId5"/>
    <p:sldId id="354" r:id="rId6"/>
    <p:sldId id="355" r:id="rId7"/>
    <p:sldId id="356" r:id="rId8"/>
    <p:sldId id="357" r:id="rId9"/>
    <p:sldId id="358" r:id="rId10"/>
    <p:sldId id="359" r:id="rId11"/>
    <p:sldId id="360" r:id="rId12"/>
    <p:sldId id="361" r:id="rId13"/>
    <p:sldId id="363" r:id="rId14"/>
    <p:sldId id="437" r:id="rId15"/>
    <p:sldId id="438" r:id="rId16"/>
    <p:sldId id="364" r:id="rId17"/>
    <p:sldId id="365" r:id="rId18"/>
    <p:sldId id="439" r:id="rId19"/>
    <p:sldId id="366" r:id="rId20"/>
    <p:sldId id="367" r:id="rId21"/>
    <p:sldId id="369" r:id="rId22"/>
    <p:sldId id="370" r:id="rId23"/>
    <p:sldId id="375" r:id="rId24"/>
    <p:sldId id="376" r:id="rId25"/>
    <p:sldId id="379" r:id="rId26"/>
    <p:sldId id="380" r:id="rId27"/>
    <p:sldId id="382" r:id="rId28"/>
    <p:sldId id="383" r:id="rId29"/>
    <p:sldId id="385" r:id="rId30"/>
    <p:sldId id="386" r:id="rId31"/>
    <p:sldId id="387" r:id="rId32"/>
    <p:sldId id="388" r:id="rId33"/>
    <p:sldId id="389" r:id="rId34"/>
    <p:sldId id="390" r:id="rId35"/>
    <p:sldId id="391" r:id="rId36"/>
    <p:sldId id="440" r:id="rId37"/>
    <p:sldId id="392" r:id="rId38"/>
    <p:sldId id="393" r:id="rId39"/>
    <p:sldId id="394" r:id="rId40"/>
    <p:sldId id="395" r:id="rId41"/>
    <p:sldId id="396" r:id="rId42"/>
    <p:sldId id="397" r:id="rId43"/>
    <p:sldId id="398" r:id="rId44"/>
    <p:sldId id="399" r:id="rId45"/>
    <p:sldId id="400" r:id="rId46"/>
    <p:sldId id="401" r:id="rId47"/>
    <p:sldId id="441" r:id="rId48"/>
    <p:sldId id="403" r:id="rId49"/>
    <p:sldId id="404" r:id="rId50"/>
    <p:sldId id="405" r:id="rId51"/>
    <p:sldId id="407" r:id="rId52"/>
    <p:sldId id="408" r:id="rId53"/>
    <p:sldId id="409" r:id="rId54"/>
    <p:sldId id="410" r:id="rId55"/>
    <p:sldId id="412" r:id="rId56"/>
    <p:sldId id="414" r:id="rId57"/>
    <p:sldId id="416" r:id="rId58"/>
    <p:sldId id="418" r:id="rId59"/>
    <p:sldId id="419" r:id="rId60"/>
    <p:sldId id="420" r:id="rId61"/>
    <p:sldId id="421" r:id="rId62"/>
    <p:sldId id="422" r:id="rId63"/>
    <p:sldId id="423" r:id="rId64"/>
    <p:sldId id="442" r:id="rId65"/>
    <p:sldId id="425" r:id="rId66"/>
    <p:sldId id="426" r:id="rId67"/>
    <p:sldId id="427" r:id="rId68"/>
    <p:sldId id="428" r:id="rId69"/>
    <p:sldId id="429" r:id="rId70"/>
    <p:sldId id="430" r:id="rId71"/>
    <p:sldId id="431" r:id="rId72"/>
    <p:sldId id="432" r:id="rId73"/>
    <p:sldId id="433" r:id="rId74"/>
    <p:sldId id="434" r:id="rId75"/>
    <p:sldId id="435" r:id="rId76"/>
    <p:sldId id="436" r:id="rId77"/>
  </p:sldIdLst>
  <p:sldSz cx="13411200" cy="10058400"/>
  <p:notesSz cx="7772400" cy="10058400"/>
  <p:embeddedFontLst>
    <p:embeddedFont>
      <p:font typeface="Tahoma" panose="020B0604030504040204" pitchFamily="34" charset="0"/>
      <p:regular r:id="rId79"/>
      <p:bold r:id="rId80"/>
    </p:embeddedFont>
    <p:embeddedFont>
      <p:font typeface="Calibri" panose="020F0502020204030204" pitchFamily="34" charset="0"/>
      <p:regular r:id="rId81"/>
      <p:bold r:id="rId82"/>
      <p:italic r:id="rId83"/>
      <p:boldItalic r:id="rId84"/>
    </p:embeddedFont>
  </p:embeddedFontLst>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37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501" autoAdjust="0"/>
  </p:normalViewPr>
  <p:slideViewPr>
    <p:cSldViewPr>
      <p:cViewPr varScale="1">
        <p:scale>
          <a:sx n="63" d="100"/>
          <a:sy n="63" d="100"/>
        </p:scale>
        <p:origin x="1344" y="90"/>
      </p:cViewPr>
      <p:guideLst>
        <p:guide orient="horz" pos="2880"/>
        <p:guide pos="372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DCB93C24-0263-45B8-8037-1AF4E7037903}" type="datetimeFigureOut">
              <a:rPr lang="es-AR" smtClean="0"/>
              <a:t>24/8/2021</a:t>
            </a:fld>
            <a:endParaRPr lang="es-AR"/>
          </a:p>
        </p:txBody>
      </p:sp>
      <p:sp>
        <p:nvSpPr>
          <p:cNvPr id="4" name="Marcador de imagen de diapositiva 3"/>
          <p:cNvSpPr>
            <a:spLocks noGrp="1" noRot="1" noChangeAspect="1"/>
          </p:cNvSpPr>
          <p:nvPr>
            <p:ph type="sldImg" idx="2"/>
          </p:nvPr>
        </p:nvSpPr>
        <p:spPr>
          <a:xfrm>
            <a:off x="1624013" y="1257300"/>
            <a:ext cx="4524375" cy="3394075"/>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8425FC64-D838-4086-A835-B1BB813E54AE}" type="slidenum">
              <a:rPr lang="es-AR" smtClean="0"/>
              <a:t>‹Nº›</a:t>
            </a:fld>
            <a:endParaRPr lang="es-AR"/>
          </a:p>
        </p:txBody>
      </p:sp>
    </p:spTree>
    <p:extLst>
      <p:ext uri="{BB962C8B-B14F-4D97-AF65-F5344CB8AC3E}">
        <p14:creationId xmlns:p14="http://schemas.microsoft.com/office/powerpoint/2010/main" val="1056451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02260" marR="659130" indent="-289560">
              <a:lnSpc>
                <a:spcPct val="103600"/>
              </a:lnSpc>
              <a:spcBef>
                <a:spcPts val="865"/>
              </a:spcBef>
              <a:buAutoNum type="arabicPeriod"/>
              <a:tabLst>
                <a:tab pos="301625" algn="l"/>
                <a:tab pos="302260" algn="l"/>
              </a:tabLst>
            </a:pPr>
            <a:r>
              <a:rPr lang="es-AR" sz="1400" b="1" spc="-5" dirty="0">
                <a:latin typeface="Arial"/>
                <a:cs typeface="Arial"/>
              </a:rPr>
              <a:t>Especificaciones</a:t>
            </a:r>
            <a:r>
              <a:rPr lang="es-AR" sz="1400" b="1" spc="-10" dirty="0">
                <a:latin typeface="Arial"/>
                <a:cs typeface="Arial"/>
              </a:rPr>
              <a:t> </a:t>
            </a:r>
            <a:r>
              <a:rPr lang="es-AR" sz="1400" b="1" dirty="0">
                <a:latin typeface="Arial"/>
                <a:cs typeface="Arial"/>
              </a:rPr>
              <a:t>y</a:t>
            </a:r>
            <a:r>
              <a:rPr lang="es-AR" sz="1400" b="1" spc="-10" dirty="0">
                <a:latin typeface="Arial"/>
                <a:cs typeface="Arial"/>
              </a:rPr>
              <a:t> </a:t>
            </a:r>
            <a:r>
              <a:rPr lang="es-AR" sz="1400" b="1" spc="-5" dirty="0">
                <a:latin typeface="Arial"/>
                <a:cs typeface="Arial"/>
              </a:rPr>
              <a:t>pruebas</a:t>
            </a:r>
            <a:r>
              <a:rPr lang="es-AR" sz="1400" b="1" spc="10" dirty="0">
                <a:latin typeface="Arial"/>
                <a:cs typeface="Arial"/>
              </a:rPr>
              <a:t> </a:t>
            </a:r>
            <a:r>
              <a:rPr lang="es-AR" sz="1400" b="1" spc="-5" dirty="0">
                <a:latin typeface="Arial"/>
                <a:cs typeface="Arial"/>
              </a:rPr>
              <a:t>eléctricas</a:t>
            </a:r>
            <a:r>
              <a:rPr lang="es-AR" sz="1400" b="1" spc="10" dirty="0">
                <a:latin typeface="Arial"/>
                <a:cs typeface="Arial"/>
              </a:rPr>
              <a:t> </a:t>
            </a:r>
            <a:r>
              <a:rPr lang="es-AR" sz="1400" b="1" spc="-5" dirty="0">
                <a:latin typeface="Arial"/>
                <a:cs typeface="Arial"/>
              </a:rPr>
              <a:t>de</a:t>
            </a:r>
            <a:r>
              <a:rPr lang="es-AR" sz="1400" b="1" spc="20" dirty="0">
                <a:latin typeface="Arial"/>
                <a:cs typeface="Arial"/>
              </a:rPr>
              <a:t> </a:t>
            </a:r>
            <a:r>
              <a:rPr lang="es-AR" sz="1400" b="1" spc="-5" dirty="0">
                <a:latin typeface="Arial"/>
                <a:cs typeface="Arial"/>
              </a:rPr>
              <a:t>mantenimiento</a:t>
            </a:r>
            <a:r>
              <a:rPr lang="es-AR" sz="1400" b="1" spc="5" dirty="0">
                <a:latin typeface="Arial"/>
                <a:cs typeface="Arial"/>
              </a:rPr>
              <a:t> </a:t>
            </a:r>
            <a:r>
              <a:rPr lang="es-AR" sz="1400" b="1" dirty="0">
                <a:latin typeface="Arial"/>
                <a:cs typeface="Arial"/>
              </a:rPr>
              <a:t>en </a:t>
            </a:r>
            <a:r>
              <a:rPr lang="es-AR" sz="1400" b="1" spc="-375" dirty="0">
                <a:latin typeface="Arial"/>
                <a:cs typeface="Arial"/>
              </a:rPr>
              <a:t> </a:t>
            </a:r>
            <a:r>
              <a:rPr lang="es-AR" sz="1400" b="1" spc="-5" dirty="0">
                <a:latin typeface="Arial"/>
                <a:cs typeface="Arial"/>
              </a:rPr>
              <a:t>transformadores</a:t>
            </a:r>
            <a:r>
              <a:rPr lang="es-AR" sz="1400" b="1" spc="-15" dirty="0">
                <a:latin typeface="Arial"/>
                <a:cs typeface="Arial"/>
              </a:rPr>
              <a:t> </a:t>
            </a:r>
            <a:r>
              <a:rPr lang="es-AR" sz="1400" b="1" spc="-5" dirty="0">
                <a:latin typeface="Arial"/>
                <a:cs typeface="Arial"/>
              </a:rPr>
              <a:t>de</a:t>
            </a:r>
            <a:r>
              <a:rPr lang="es-AR" sz="1400" b="1" spc="5" dirty="0">
                <a:latin typeface="Arial"/>
                <a:cs typeface="Arial"/>
              </a:rPr>
              <a:t> </a:t>
            </a:r>
            <a:r>
              <a:rPr lang="es-AR" sz="1400" b="1" spc="-5" dirty="0">
                <a:latin typeface="Arial"/>
                <a:cs typeface="Arial"/>
              </a:rPr>
              <a:t>potencia.</a:t>
            </a:r>
            <a:endParaRPr lang="es-AR" sz="1400" dirty="0">
              <a:latin typeface="Arial"/>
              <a:cs typeface="Arial"/>
            </a:endParaRPr>
          </a:p>
          <a:p>
            <a:pPr>
              <a:spcBef>
                <a:spcPts val="15"/>
              </a:spcBef>
              <a:buFont typeface="Arial"/>
              <a:buAutoNum type="arabicPeriod"/>
            </a:pPr>
            <a:endParaRPr lang="es-AR" sz="1550" dirty="0">
              <a:latin typeface="Arial"/>
              <a:cs typeface="Arial"/>
            </a:endParaRPr>
          </a:p>
          <a:p>
            <a:pPr marL="469265" lvl="1" indent="-457200" algn="just">
              <a:buAutoNum type="arabicPeriod"/>
              <a:tabLst>
                <a:tab pos="469900" algn="l"/>
              </a:tabLst>
            </a:pPr>
            <a:r>
              <a:rPr lang="es-AR" sz="1400" b="1" dirty="0">
                <a:latin typeface="Arial"/>
                <a:cs typeface="Arial"/>
              </a:rPr>
              <a:t>Objeto</a:t>
            </a:r>
            <a:r>
              <a:rPr lang="es-AR" sz="1400" b="1" spc="-10" dirty="0">
                <a:latin typeface="Arial"/>
                <a:cs typeface="Arial"/>
              </a:rPr>
              <a:t> </a:t>
            </a:r>
            <a:r>
              <a:rPr lang="es-AR" sz="1400" b="1" spc="-5" dirty="0">
                <a:latin typeface="Arial"/>
                <a:cs typeface="Arial"/>
              </a:rPr>
              <a:t>De</a:t>
            </a:r>
            <a:r>
              <a:rPr lang="es-AR" sz="1400" b="1" spc="-15" dirty="0">
                <a:latin typeface="Arial"/>
                <a:cs typeface="Arial"/>
              </a:rPr>
              <a:t> </a:t>
            </a:r>
            <a:r>
              <a:rPr lang="es-AR" sz="1400" b="1" spc="-5" dirty="0">
                <a:latin typeface="Arial"/>
                <a:cs typeface="Arial"/>
              </a:rPr>
              <a:t>La</a:t>
            </a:r>
            <a:r>
              <a:rPr lang="es-AR" sz="1400" b="1" dirty="0">
                <a:latin typeface="Arial"/>
                <a:cs typeface="Arial"/>
              </a:rPr>
              <a:t> </a:t>
            </a:r>
            <a:r>
              <a:rPr lang="es-AR" sz="1400" b="1" spc="-5" dirty="0">
                <a:latin typeface="Arial"/>
                <a:cs typeface="Arial"/>
              </a:rPr>
              <a:t>Especificación</a:t>
            </a:r>
            <a:endParaRPr lang="es-AR" sz="1400" dirty="0">
              <a:latin typeface="Arial"/>
              <a:cs typeface="Arial"/>
            </a:endParaRPr>
          </a:p>
          <a:p>
            <a:pPr marL="12700" marR="5080" algn="just">
              <a:lnSpc>
                <a:spcPct val="143600"/>
              </a:lnSpc>
              <a:spcBef>
                <a:spcPts val="204"/>
              </a:spcBef>
            </a:pPr>
            <a:r>
              <a:rPr lang="es-AR" sz="1400" dirty="0">
                <a:latin typeface="Arial"/>
                <a:cs typeface="Arial"/>
              </a:rPr>
              <a:t>El </a:t>
            </a:r>
            <a:r>
              <a:rPr lang="es-AR" sz="1400" spc="-5" dirty="0">
                <a:latin typeface="Arial"/>
                <a:cs typeface="Arial"/>
              </a:rPr>
              <a:t>propósito </a:t>
            </a:r>
            <a:r>
              <a:rPr lang="es-AR" sz="1400" spc="-10" dirty="0">
                <a:latin typeface="Arial"/>
                <a:cs typeface="Arial"/>
              </a:rPr>
              <a:t>de </a:t>
            </a:r>
            <a:r>
              <a:rPr lang="es-AR" sz="1400" spc="-5" dirty="0">
                <a:latin typeface="Arial"/>
                <a:cs typeface="Arial"/>
              </a:rPr>
              <a:t>las especificaciones para </a:t>
            </a:r>
            <a:r>
              <a:rPr lang="es-AR" sz="1400" dirty="0">
                <a:latin typeface="Arial"/>
                <a:cs typeface="Arial"/>
              </a:rPr>
              <a:t>un </a:t>
            </a:r>
            <a:r>
              <a:rPr lang="es-AR" sz="1400" spc="-5" dirty="0">
                <a:latin typeface="Arial"/>
                <a:cs typeface="Arial"/>
              </a:rPr>
              <a:t>transformador </a:t>
            </a:r>
            <a:r>
              <a:rPr lang="es-AR" sz="1400" dirty="0">
                <a:latin typeface="Arial"/>
                <a:cs typeface="Arial"/>
              </a:rPr>
              <a:t>de </a:t>
            </a:r>
            <a:r>
              <a:rPr lang="es-AR" sz="1400" spc="-5" dirty="0">
                <a:latin typeface="Arial"/>
                <a:cs typeface="Arial"/>
              </a:rPr>
              <a:t>potencia </a:t>
            </a:r>
            <a:r>
              <a:rPr lang="es-AR" sz="1400" spc="-10" dirty="0">
                <a:latin typeface="Arial"/>
                <a:cs typeface="Arial"/>
              </a:rPr>
              <a:t>es </a:t>
            </a:r>
            <a:r>
              <a:rPr lang="es-AR" sz="1400" spc="-5" dirty="0">
                <a:latin typeface="Arial"/>
                <a:cs typeface="Arial"/>
              </a:rPr>
              <a:t> establecer</a:t>
            </a:r>
            <a:r>
              <a:rPr lang="es-AR" sz="1400" dirty="0">
                <a:latin typeface="Arial"/>
                <a:cs typeface="Arial"/>
              </a:rPr>
              <a:t> </a:t>
            </a:r>
            <a:r>
              <a:rPr lang="es-AR" sz="1400" spc="-5" dirty="0">
                <a:latin typeface="Arial"/>
                <a:cs typeface="Arial"/>
              </a:rPr>
              <a:t>las</a:t>
            </a:r>
            <a:r>
              <a:rPr lang="es-AR" sz="1400" dirty="0">
                <a:latin typeface="Arial"/>
                <a:cs typeface="Arial"/>
              </a:rPr>
              <a:t> </a:t>
            </a:r>
            <a:r>
              <a:rPr lang="es-AR" sz="1400" spc="-5" dirty="0">
                <a:latin typeface="Arial"/>
                <a:cs typeface="Arial"/>
              </a:rPr>
              <a:t>condiciones</a:t>
            </a:r>
            <a:r>
              <a:rPr lang="es-AR" sz="1400" dirty="0">
                <a:latin typeface="Arial"/>
                <a:cs typeface="Arial"/>
              </a:rPr>
              <a:t> </a:t>
            </a:r>
            <a:r>
              <a:rPr lang="es-AR" sz="1400" spc="-5" dirty="0">
                <a:latin typeface="Arial"/>
                <a:cs typeface="Arial"/>
              </a:rPr>
              <a:t>técnicas</a:t>
            </a:r>
            <a:r>
              <a:rPr lang="es-AR" sz="1400" dirty="0">
                <a:latin typeface="Arial"/>
                <a:cs typeface="Arial"/>
              </a:rPr>
              <a:t> </a:t>
            </a:r>
            <a:r>
              <a:rPr lang="es-AR" sz="1400" spc="-5" dirty="0">
                <a:latin typeface="Arial"/>
                <a:cs typeface="Arial"/>
              </a:rPr>
              <a:t>generales</a:t>
            </a:r>
            <a:r>
              <a:rPr lang="es-AR" sz="1400" dirty="0">
                <a:latin typeface="Arial"/>
                <a:cs typeface="Arial"/>
              </a:rPr>
              <a:t> que</a:t>
            </a:r>
            <a:r>
              <a:rPr lang="es-AR" sz="1400" spc="5" dirty="0">
                <a:latin typeface="Arial"/>
                <a:cs typeface="Arial"/>
              </a:rPr>
              <a:t> </a:t>
            </a:r>
            <a:r>
              <a:rPr lang="es-AR" sz="1400" spc="-5" dirty="0">
                <a:latin typeface="Arial"/>
                <a:cs typeface="Arial"/>
              </a:rPr>
              <a:t>deberá</a:t>
            </a:r>
            <a:r>
              <a:rPr lang="es-AR" sz="1400" dirty="0">
                <a:latin typeface="Arial"/>
                <a:cs typeface="Arial"/>
              </a:rPr>
              <a:t> </a:t>
            </a:r>
            <a:r>
              <a:rPr lang="es-AR" sz="1400" spc="-5" dirty="0">
                <a:latin typeface="Arial"/>
                <a:cs typeface="Arial"/>
              </a:rPr>
              <a:t>cumplir</a:t>
            </a:r>
            <a:r>
              <a:rPr lang="es-AR" sz="1400" dirty="0">
                <a:latin typeface="Arial"/>
                <a:cs typeface="Arial"/>
              </a:rPr>
              <a:t> </a:t>
            </a:r>
            <a:r>
              <a:rPr lang="es-AR" sz="1400" spc="-5" dirty="0">
                <a:latin typeface="Arial"/>
                <a:cs typeface="Arial"/>
              </a:rPr>
              <a:t>este </a:t>
            </a:r>
            <a:r>
              <a:rPr lang="es-AR" sz="1400" spc="-375" dirty="0">
                <a:latin typeface="Arial"/>
                <a:cs typeface="Arial"/>
              </a:rPr>
              <a:t> </a:t>
            </a:r>
            <a:r>
              <a:rPr lang="es-AR" sz="1400" dirty="0">
                <a:latin typeface="Arial"/>
                <a:cs typeface="Arial"/>
              </a:rPr>
              <a:t>equipo</a:t>
            </a:r>
            <a:r>
              <a:rPr lang="es-AR" sz="1400" spc="-15" dirty="0">
                <a:latin typeface="Arial"/>
                <a:cs typeface="Arial"/>
              </a:rPr>
              <a:t> </a:t>
            </a:r>
            <a:r>
              <a:rPr lang="es-AR" sz="1400" dirty="0">
                <a:latin typeface="Arial"/>
                <a:cs typeface="Arial"/>
              </a:rPr>
              <a:t>de</a:t>
            </a:r>
            <a:r>
              <a:rPr lang="es-AR" sz="1400" spc="-25" dirty="0">
                <a:latin typeface="Arial"/>
                <a:cs typeface="Arial"/>
              </a:rPr>
              <a:t> </a:t>
            </a:r>
            <a:r>
              <a:rPr lang="es-AR" sz="1400" dirty="0">
                <a:latin typeface="Arial"/>
                <a:cs typeface="Arial"/>
              </a:rPr>
              <a:t>acuerdo</a:t>
            </a:r>
            <a:r>
              <a:rPr lang="es-AR" sz="1400" spc="-30" dirty="0">
                <a:latin typeface="Arial"/>
                <a:cs typeface="Arial"/>
              </a:rPr>
              <a:t> </a:t>
            </a:r>
            <a:r>
              <a:rPr lang="es-AR" sz="1400" dirty="0">
                <a:latin typeface="Arial"/>
                <a:cs typeface="Arial"/>
              </a:rPr>
              <a:t>a</a:t>
            </a:r>
            <a:r>
              <a:rPr lang="es-AR" sz="1400" spc="-15" dirty="0">
                <a:latin typeface="Arial"/>
                <a:cs typeface="Arial"/>
              </a:rPr>
              <a:t> </a:t>
            </a:r>
            <a:r>
              <a:rPr lang="es-AR" sz="1400" dirty="0">
                <a:latin typeface="Arial"/>
                <a:cs typeface="Arial"/>
              </a:rPr>
              <a:t>los</a:t>
            </a:r>
            <a:r>
              <a:rPr lang="es-AR" sz="1400" spc="-20" dirty="0">
                <a:latin typeface="Arial"/>
                <a:cs typeface="Arial"/>
              </a:rPr>
              <a:t> </a:t>
            </a:r>
            <a:r>
              <a:rPr lang="es-AR" sz="1400" spc="-5" dirty="0">
                <a:latin typeface="Arial"/>
                <a:cs typeface="Arial"/>
              </a:rPr>
              <a:t>requerimientos</a:t>
            </a:r>
            <a:r>
              <a:rPr lang="es-AR" sz="1400" spc="-10" dirty="0">
                <a:latin typeface="Arial"/>
                <a:cs typeface="Arial"/>
              </a:rPr>
              <a:t> </a:t>
            </a:r>
            <a:r>
              <a:rPr lang="es-AR" sz="1400" dirty="0">
                <a:latin typeface="Arial"/>
                <a:cs typeface="Arial"/>
              </a:rPr>
              <a:t>del</a:t>
            </a:r>
            <a:r>
              <a:rPr lang="es-AR" sz="1400" spc="-25" dirty="0">
                <a:latin typeface="Arial"/>
                <a:cs typeface="Arial"/>
              </a:rPr>
              <a:t> </a:t>
            </a:r>
            <a:r>
              <a:rPr lang="es-AR" sz="1400" spc="-5" dirty="0">
                <a:latin typeface="Arial"/>
                <a:cs typeface="Arial"/>
              </a:rPr>
              <a:t>sistema</a:t>
            </a:r>
            <a:r>
              <a:rPr lang="es-AR" sz="1400" spc="-15" dirty="0">
                <a:latin typeface="Arial"/>
                <a:cs typeface="Arial"/>
              </a:rPr>
              <a:t> </a:t>
            </a:r>
            <a:r>
              <a:rPr lang="es-AR" sz="1400" dirty="0">
                <a:latin typeface="Arial"/>
                <a:cs typeface="Arial"/>
              </a:rPr>
              <a:t>de</a:t>
            </a:r>
            <a:r>
              <a:rPr lang="es-AR" sz="1400" spc="-25" dirty="0">
                <a:latin typeface="Arial"/>
                <a:cs typeface="Arial"/>
              </a:rPr>
              <a:t> </a:t>
            </a:r>
            <a:r>
              <a:rPr lang="es-AR" sz="1400" spc="-5" dirty="0">
                <a:latin typeface="Arial"/>
                <a:cs typeface="Arial"/>
              </a:rPr>
              <a:t>eléctrico</a:t>
            </a:r>
            <a:r>
              <a:rPr lang="es-AR" sz="1400" spc="-25" dirty="0">
                <a:latin typeface="Arial"/>
                <a:cs typeface="Arial"/>
              </a:rPr>
              <a:t> </a:t>
            </a:r>
            <a:r>
              <a:rPr lang="es-AR" sz="1400" dirty="0">
                <a:latin typeface="Arial"/>
                <a:cs typeface="Arial"/>
              </a:rPr>
              <a:t>de</a:t>
            </a:r>
            <a:r>
              <a:rPr lang="es-AR" sz="1400" spc="-15" dirty="0">
                <a:latin typeface="Arial"/>
                <a:cs typeface="Arial"/>
              </a:rPr>
              <a:t> </a:t>
            </a:r>
            <a:r>
              <a:rPr lang="es-AR" sz="1400" spc="-5" dirty="0">
                <a:latin typeface="Arial"/>
                <a:cs typeface="Arial"/>
              </a:rPr>
              <a:t>potencia </a:t>
            </a:r>
            <a:r>
              <a:rPr lang="es-AR" sz="1400" spc="-375" dirty="0">
                <a:latin typeface="Arial"/>
                <a:cs typeface="Arial"/>
              </a:rPr>
              <a:t> </a:t>
            </a:r>
            <a:r>
              <a:rPr lang="es-AR" sz="1400" dirty="0">
                <a:latin typeface="Arial"/>
                <a:cs typeface="Arial"/>
              </a:rPr>
              <a:t>donde</a:t>
            </a:r>
            <a:r>
              <a:rPr lang="es-AR" sz="1400" spc="5" dirty="0">
                <a:latin typeface="Arial"/>
                <a:cs typeface="Arial"/>
              </a:rPr>
              <a:t> </a:t>
            </a:r>
            <a:r>
              <a:rPr lang="es-AR" sz="1400" dirty="0">
                <a:latin typeface="Arial"/>
                <a:cs typeface="Arial"/>
              </a:rPr>
              <a:t>será</a:t>
            </a:r>
            <a:r>
              <a:rPr lang="es-AR" sz="1400" spc="5" dirty="0">
                <a:latin typeface="Arial"/>
                <a:cs typeface="Arial"/>
              </a:rPr>
              <a:t> </a:t>
            </a:r>
            <a:r>
              <a:rPr lang="es-AR" sz="1400" spc="-5" dirty="0">
                <a:latin typeface="Arial"/>
                <a:cs typeface="Arial"/>
              </a:rPr>
              <a:t>instalado,</a:t>
            </a:r>
            <a:r>
              <a:rPr lang="es-AR" sz="1400" dirty="0">
                <a:latin typeface="Arial"/>
                <a:cs typeface="Arial"/>
              </a:rPr>
              <a:t> y</a:t>
            </a:r>
            <a:r>
              <a:rPr lang="es-AR" sz="1400" spc="5" dirty="0">
                <a:latin typeface="Arial"/>
                <a:cs typeface="Arial"/>
              </a:rPr>
              <a:t> </a:t>
            </a:r>
            <a:r>
              <a:rPr lang="es-AR" sz="1400" spc="-10" dirty="0">
                <a:latin typeface="Arial"/>
                <a:cs typeface="Arial"/>
              </a:rPr>
              <a:t>cuya</a:t>
            </a:r>
            <a:r>
              <a:rPr lang="es-AR" sz="1400" spc="-5" dirty="0">
                <a:latin typeface="Arial"/>
                <a:cs typeface="Arial"/>
              </a:rPr>
              <a:t> construcción</a:t>
            </a:r>
            <a:r>
              <a:rPr lang="es-AR" sz="1400" dirty="0">
                <a:latin typeface="Arial"/>
                <a:cs typeface="Arial"/>
              </a:rPr>
              <a:t> </a:t>
            </a:r>
            <a:r>
              <a:rPr lang="es-AR" sz="1400" spc="-5" dirty="0">
                <a:latin typeface="Arial"/>
                <a:cs typeface="Arial"/>
              </a:rPr>
              <a:t>deberá</a:t>
            </a:r>
            <a:r>
              <a:rPr lang="es-AR" sz="1400" dirty="0">
                <a:latin typeface="Arial"/>
                <a:cs typeface="Arial"/>
              </a:rPr>
              <a:t> </a:t>
            </a:r>
            <a:r>
              <a:rPr lang="es-AR" sz="1400" spc="-5" dirty="0">
                <a:latin typeface="Arial"/>
                <a:cs typeface="Arial"/>
              </a:rPr>
              <a:t>realizarse</a:t>
            </a:r>
            <a:r>
              <a:rPr lang="es-AR" sz="1400" dirty="0">
                <a:latin typeface="Arial"/>
                <a:cs typeface="Arial"/>
              </a:rPr>
              <a:t> </a:t>
            </a:r>
            <a:r>
              <a:rPr lang="es-AR" sz="1400" spc="-5" dirty="0">
                <a:latin typeface="Arial"/>
                <a:cs typeface="Arial"/>
              </a:rPr>
              <a:t>según</a:t>
            </a:r>
            <a:r>
              <a:rPr lang="es-AR" sz="1400" dirty="0">
                <a:latin typeface="Arial"/>
                <a:cs typeface="Arial"/>
              </a:rPr>
              <a:t> </a:t>
            </a:r>
            <a:r>
              <a:rPr lang="es-AR" sz="1400" spc="-5" dirty="0">
                <a:latin typeface="Arial"/>
                <a:cs typeface="Arial"/>
              </a:rPr>
              <a:t>las </a:t>
            </a:r>
            <a:r>
              <a:rPr lang="es-AR" sz="1400" spc="-375" dirty="0">
                <a:latin typeface="Arial"/>
                <a:cs typeface="Arial"/>
              </a:rPr>
              <a:t> </a:t>
            </a:r>
            <a:r>
              <a:rPr lang="es-AR" sz="1400" dirty="0">
                <a:latin typeface="Arial"/>
                <a:cs typeface="Arial"/>
              </a:rPr>
              <a:t>normas</a:t>
            </a:r>
            <a:r>
              <a:rPr lang="es-AR" sz="1400" spc="5" dirty="0">
                <a:latin typeface="Arial"/>
                <a:cs typeface="Arial"/>
              </a:rPr>
              <a:t> </a:t>
            </a:r>
            <a:r>
              <a:rPr lang="es-AR" sz="1400" spc="-5" dirty="0">
                <a:latin typeface="Arial"/>
                <a:cs typeface="Arial"/>
              </a:rPr>
              <a:t>locales</a:t>
            </a:r>
            <a:r>
              <a:rPr lang="es-AR" sz="1400" dirty="0">
                <a:latin typeface="Arial"/>
                <a:cs typeface="Arial"/>
              </a:rPr>
              <a:t> </a:t>
            </a:r>
            <a:r>
              <a:rPr lang="es-AR" sz="1400" spc="-5" dirty="0">
                <a:latin typeface="Arial"/>
                <a:cs typeface="Arial"/>
              </a:rPr>
              <a:t>del</a:t>
            </a:r>
            <a:r>
              <a:rPr lang="es-AR" sz="1400" dirty="0">
                <a:latin typeface="Arial"/>
                <a:cs typeface="Arial"/>
              </a:rPr>
              <a:t> </a:t>
            </a:r>
            <a:r>
              <a:rPr lang="es-AR" sz="1400" spc="-5" dirty="0">
                <a:latin typeface="Arial"/>
                <a:cs typeface="Arial"/>
              </a:rPr>
              <a:t>cliente</a:t>
            </a:r>
            <a:r>
              <a:rPr lang="es-AR" sz="1400" dirty="0">
                <a:latin typeface="Arial"/>
                <a:cs typeface="Arial"/>
              </a:rPr>
              <a:t> y</a:t>
            </a:r>
            <a:r>
              <a:rPr lang="es-AR" sz="1400" spc="5" dirty="0">
                <a:latin typeface="Arial"/>
                <a:cs typeface="Arial"/>
              </a:rPr>
              <a:t> </a:t>
            </a:r>
            <a:r>
              <a:rPr lang="es-AR" sz="1400" dirty="0">
                <a:latin typeface="Arial"/>
                <a:cs typeface="Arial"/>
              </a:rPr>
              <a:t>las</a:t>
            </a:r>
            <a:r>
              <a:rPr lang="es-AR" sz="1400" spc="5" dirty="0">
                <a:latin typeface="Arial"/>
                <a:cs typeface="Arial"/>
              </a:rPr>
              <a:t> </a:t>
            </a:r>
            <a:r>
              <a:rPr lang="es-AR" sz="1400" spc="-5" dirty="0">
                <a:latin typeface="Arial"/>
                <a:cs typeface="Arial"/>
              </a:rPr>
              <a:t>normas</a:t>
            </a:r>
            <a:r>
              <a:rPr lang="es-AR" sz="1400" dirty="0">
                <a:latin typeface="Arial"/>
                <a:cs typeface="Arial"/>
              </a:rPr>
              <a:t> </a:t>
            </a:r>
            <a:r>
              <a:rPr lang="es-AR" sz="1400" spc="-5" dirty="0">
                <a:latin typeface="Arial"/>
                <a:cs typeface="Arial"/>
              </a:rPr>
              <a:t>internacionales</a:t>
            </a:r>
            <a:r>
              <a:rPr lang="es-AR" sz="1400" dirty="0">
                <a:latin typeface="Arial"/>
                <a:cs typeface="Arial"/>
              </a:rPr>
              <a:t> </a:t>
            </a:r>
            <a:r>
              <a:rPr lang="es-AR" sz="1400" spc="-5" dirty="0">
                <a:latin typeface="Arial"/>
                <a:cs typeface="Arial"/>
              </a:rPr>
              <a:t>que</a:t>
            </a:r>
            <a:r>
              <a:rPr lang="es-AR" sz="1400" dirty="0">
                <a:latin typeface="Arial"/>
                <a:cs typeface="Arial"/>
              </a:rPr>
              <a:t> se</a:t>
            </a:r>
            <a:r>
              <a:rPr lang="es-AR" sz="1400" spc="5" dirty="0">
                <a:latin typeface="Arial"/>
                <a:cs typeface="Arial"/>
              </a:rPr>
              <a:t> </a:t>
            </a:r>
            <a:r>
              <a:rPr lang="es-AR" sz="1400" dirty="0">
                <a:latin typeface="Arial"/>
                <a:cs typeface="Arial"/>
              </a:rPr>
              <a:t>tienen </a:t>
            </a:r>
            <a:r>
              <a:rPr lang="es-AR" sz="1400" spc="-375" dirty="0">
                <a:latin typeface="Arial"/>
                <a:cs typeface="Arial"/>
              </a:rPr>
              <a:t> </a:t>
            </a:r>
            <a:r>
              <a:rPr lang="es-AR" sz="1400" spc="-5" dirty="0">
                <a:latin typeface="Arial"/>
                <a:cs typeface="Arial"/>
              </a:rPr>
              <a:t>establecidas </a:t>
            </a:r>
            <a:r>
              <a:rPr lang="es-AR" sz="1400" dirty="0">
                <a:latin typeface="Arial"/>
                <a:cs typeface="Arial"/>
              </a:rPr>
              <a:t>para</a:t>
            </a:r>
            <a:r>
              <a:rPr lang="es-AR" sz="1400" spc="-5" dirty="0">
                <a:latin typeface="Arial"/>
                <a:cs typeface="Arial"/>
              </a:rPr>
              <a:t> los transformadores </a:t>
            </a:r>
            <a:r>
              <a:rPr lang="es-AR" sz="1400" dirty="0">
                <a:latin typeface="Arial"/>
                <a:cs typeface="Arial"/>
              </a:rPr>
              <a:t>de </a:t>
            </a:r>
            <a:r>
              <a:rPr lang="es-AR" sz="1400" spc="-5" dirty="0">
                <a:latin typeface="Arial"/>
                <a:cs typeface="Arial"/>
              </a:rPr>
              <a:t>potencia.</a:t>
            </a:r>
            <a:endParaRPr lang="es-AR" sz="1400" dirty="0">
              <a:latin typeface="Arial"/>
              <a:cs typeface="Arial"/>
            </a:endParaRPr>
          </a:p>
          <a:p>
            <a:pPr>
              <a:spcBef>
                <a:spcPts val="55"/>
              </a:spcBef>
            </a:pPr>
            <a:endParaRPr lang="es-AR" sz="1300" dirty="0">
              <a:latin typeface="Arial"/>
              <a:cs typeface="Arial"/>
            </a:endParaRPr>
          </a:p>
          <a:p>
            <a:pPr marL="469265" lvl="1" indent="-457200" algn="just">
              <a:buAutoNum type="arabicPeriod" startAt="2"/>
              <a:tabLst>
                <a:tab pos="469900" algn="l"/>
              </a:tabLst>
            </a:pPr>
            <a:r>
              <a:rPr lang="es-AR" sz="1400" b="1" spc="-5" dirty="0">
                <a:latin typeface="Arial"/>
                <a:cs typeface="Arial"/>
              </a:rPr>
              <a:t>Normas</a:t>
            </a:r>
            <a:r>
              <a:rPr lang="es-AR" sz="1400" b="1" spc="-20" dirty="0">
                <a:latin typeface="Arial"/>
                <a:cs typeface="Arial"/>
              </a:rPr>
              <a:t> </a:t>
            </a:r>
            <a:r>
              <a:rPr lang="es-AR" sz="1400" b="1" spc="-5" dirty="0">
                <a:latin typeface="Arial"/>
                <a:cs typeface="Arial"/>
              </a:rPr>
              <a:t>Aplicables</a:t>
            </a:r>
            <a:endParaRPr lang="es-AR" sz="1400" dirty="0">
              <a:latin typeface="Arial"/>
              <a:cs typeface="Arial"/>
            </a:endParaRPr>
          </a:p>
          <a:p>
            <a:pPr marL="12700" marR="250825" indent="150495">
              <a:lnSpc>
                <a:spcPct val="143700"/>
              </a:lnSpc>
              <a:spcBef>
                <a:spcPts val="190"/>
              </a:spcBef>
            </a:pPr>
            <a:r>
              <a:rPr lang="es-AR" sz="1400" dirty="0">
                <a:latin typeface="Arial"/>
                <a:cs typeface="Arial"/>
              </a:rPr>
              <a:t>Entre</a:t>
            </a:r>
            <a:r>
              <a:rPr lang="es-AR" sz="1400" spc="-10" dirty="0">
                <a:latin typeface="Arial"/>
                <a:cs typeface="Arial"/>
              </a:rPr>
              <a:t> </a:t>
            </a:r>
            <a:r>
              <a:rPr lang="es-AR" sz="1400" spc="-5" dirty="0">
                <a:latin typeface="Arial"/>
                <a:cs typeface="Arial"/>
              </a:rPr>
              <a:t>las</a:t>
            </a:r>
            <a:r>
              <a:rPr lang="es-AR" sz="1400" spc="10" dirty="0">
                <a:latin typeface="Arial"/>
                <a:cs typeface="Arial"/>
              </a:rPr>
              <a:t> </a:t>
            </a:r>
            <a:r>
              <a:rPr lang="es-AR" sz="1400" spc="-5" dirty="0">
                <a:latin typeface="Arial"/>
                <a:cs typeface="Arial"/>
              </a:rPr>
              <a:t>normas</a:t>
            </a:r>
            <a:r>
              <a:rPr lang="es-AR" sz="1400" dirty="0">
                <a:latin typeface="Arial"/>
                <a:cs typeface="Arial"/>
              </a:rPr>
              <a:t> </a:t>
            </a:r>
            <a:r>
              <a:rPr lang="es-AR" sz="1400" spc="-5" dirty="0">
                <a:latin typeface="Arial"/>
                <a:cs typeface="Arial"/>
              </a:rPr>
              <a:t>internacionales</a:t>
            </a:r>
            <a:r>
              <a:rPr lang="es-AR" sz="1400" dirty="0">
                <a:latin typeface="Arial"/>
                <a:cs typeface="Arial"/>
              </a:rPr>
              <a:t> que</a:t>
            </a:r>
            <a:r>
              <a:rPr lang="es-AR" sz="1400" spc="-5" dirty="0">
                <a:latin typeface="Arial"/>
                <a:cs typeface="Arial"/>
              </a:rPr>
              <a:t> aplican </a:t>
            </a:r>
            <a:r>
              <a:rPr lang="es-AR" sz="1400" dirty="0">
                <a:latin typeface="Arial"/>
                <a:cs typeface="Arial"/>
              </a:rPr>
              <a:t>para</a:t>
            </a:r>
            <a:r>
              <a:rPr lang="es-AR" sz="1400" spc="-5" dirty="0">
                <a:latin typeface="Arial"/>
                <a:cs typeface="Arial"/>
              </a:rPr>
              <a:t> los</a:t>
            </a:r>
            <a:r>
              <a:rPr lang="es-AR" sz="1400" dirty="0">
                <a:latin typeface="Arial"/>
                <a:cs typeface="Arial"/>
              </a:rPr>
              <a:t> transformadores </a:t>
            </a:r>
            <a:r>
              <a:rPr lang="es-AR" sz="1400" spc="-375" dirty="0">
                <a:latin typeface="Arial"/>
                <a:cs typeface="Arial"/>
              </a:rPr>
              <a:t> </a:t>
            </a:r>
            <a:r>
              <a:rPr lang="es-AR" sz="1400" dirty="0">
                <a:latin typeface="Arial"/>
                <a:cs typeface="Arial"/>
              </a:rPr>
              <a:t>de </a:t>
            </a:r>
            <a:r>
              <a:rPr lang="es-AR" sz="1400" spc="-5" dirty="0">
                <a:latin typeface="Arial"/>
                <a:cs typeface="Arial"/>
              </a:rPr>
              <a:t>potencia,</a:t>
            </a:r>
            <a:r>
              <a:rPr lang="es-AR" sz="1400" spc="-15" dirty="0">
                <a:latin typeface="Arial"/>
                <a:cs typeface="Arial"/>
              </a:rPr>
              <a:t> </a:t>
            </a:r>
            <a:r>
              <a:rPr lang="es-AR" sz="1400" dirty="0">
                <a:latin typeface="Arial"/>
                <a:cs typeface="Arial"/>
              </a:rPr>
              <a:t>se</a:t>
            </a:r>
            <a:r>
              <a:rPr lang="es-AR" sz="1400" spc="-10" dirty="0">
                <a:latin typeface="Arial"/>
                <a:cs typeface="Arial"/>
              </a:rPr>
              <a:t> </a:t>
            </a:r>
            <a:r>
              <a:rPr lang="es-AR" sz="1400" spc="-5" dirty="0">
                <a:latin typeface="Arial"/>
                <a:cs typeface="Arial"/>
              </a:rPr>
              <a:t>tienen</a:t>
            </a:r>
            <a:r>
              <a:rPr lang="es-AR" sz="1400" dirty="0">
                <a:latin typeface="Arial"/>
                <a:cs typeface="Arial"/>
              </a:rPr>
              <a:t> </a:t>
            </a:r>
            <a:r>
              <a:rPr lang="es-AR" sz="1400" spc="-5" dirty="0">
                <a:latin typeface="Arial"/>
                <a:cs typeface="Arial"/>
              </a:rPr>
              <a:t>las siguientes:</a:t>
            </a:r>
            <a:endParaRPr lang="es-AR" sz="1400" dirty="0">
              <a:latin typeface="Arial"/>
              <a:cs typeface="Arial"/>
            </a:endParaRPr>
          </a:p>
          <a:p>
            <a:pPr>
              <a:spcBef>
                <a:spcPts val="40"/>
              </a:spcBef>
            </a:pPr>
            <a:endParaRPr lang="es-AR" sz="2050" dirty="0">
              <a:latin typeface="Arial"/>
              <a:cs typeface="Arial"/>
            </a:endParaRPr>
          </a:p>
          <a:p>
            <a:pPr marL="461645" marR="667385" lvl="2">
              <a:lnSpc>
                <a:spcPct val="110000"/>
              </a:lnSpc>
              <a:buAutoNum type="arabicPeriod"/>
              <a:tabLst>
                <a:tab pos="959485" algn="l"/>
              </a:tabLst>
            </a:pPr>
            <a:r>
              <a:rPr lang="es-AR" sz="1400" b="1" spc="-10" dirty="0">
                <a:latin typeface="Arial"/>
                <a:cs typeface="Arial"/>
              </a:rPr>
              <a:t>ANSI</a:t>
            </a:r>
            <a:r>
              <a:rPr lang="es-AR" sz="1400" b="1" spc="10" dirty="0">
                <a:latin typeface="Arial"/>
                <a:cs typeface="Arial"/>
              </a:rPr>
              <a:t> </a:t>
            </a:r>
            <a:r>
              <a:rPr lang="es-AR" sz="1400" b="1" spc="-5" dirty="0">
                <a:latin typeface="Arial"/>
                <a:cs typeface="Arial"/>
              </a:rPr>
              <a:t>(American</a:t>
            </a:r>
            <a:r>
              <a:rPr lang="es-AR" sz="1400" b="1" dirty="0">
                <a:latin typeface="Arial"/>
                <a:cs typeface="Arial"/>
              </a:rPr>
              <a:t> </a:t>
            </a:r>
            <a:r>
              <a:rPr lang="es-AR" sz="1400" b="1" spc="-5" dirty="0" err="1">
                <a:latin typeface="Arial"/>
                <a:cs typeface="Arial"/>
              </a:rPr>
              <a:t>National</a:t>
            </a:r>
            <a:r>
              <a:rPr lang="es-AR" sz="1400" b="1" dirty="0">
                <a:latin typeface="Arial"/>
                <a:cs typeface="Arial"/>
              </a:rPr>
              <a:t> </a:t>
            </a:r>
            <a:r>
              <a:rPr lang="es-AR" sz="1400" b="1" spc="-5" dirty="0" err="1">
                <a:latin typeface="Arial"/>
                <a:cs typeface="Arial"/>
              </a:rPr>
              <a:t>Standards</a:t>
            </a:r>
            <a:r>
              <a:rPr lang="es-AR" sz="1400" b="1" spc="15" dirty="0">
                <a:latin typeface="Arial"/>
                <a:cs typeface="Arial"/>
              </a:rPr>
              <a:t> </a:t>
            </a:r>
            <a:r>
              <a:rPr lang="es-AR" sz="1400" b="1" spc="-5" dirty="0" err="1">
                <a:latin typeface="Arial"/>
                <a:cs typeface="Arial"/>
              </a:rPr>
              <a:t>Institute</a:t>
            </a:r>
            <a:r>
              <a:rPr lang="es-AR" sz="1400" b="1" spc="-5" dirty="0">
                <a:latin typeface="Arial"/>
                <a:cs typeface="Arial"/>
              </a:rPr>
              <a:t>) </a:t>
            </a:r>
            <a:r>
              <a:rPr lang="es-AR" sz="1400" b="1" dirty="0">
                <a:latin typeface="Arial"/>
                <a:cs typeface="Arial"/>
              </a:rPr>
              <a:t>/</a:t>
            </a:r>
            <a:r>
              <a:rPr lang="es-AR" sz="1400" b="1" spc="-5" dirty="0">
                <a:latin typeface="Arial"/>
                <a:cs typeface="Arial"/>
              </a:rPr>
              <a:t> IEEE </a:t>
            </a:r>
            <a:r>
              <a:rPr lang="es-AR" sz="1400" b="1" spc="-370" dirty="0">
                <a:latin typeface="Arial"/>
                <a:cs typeface="Arial"/>
              </a:rPr>
              <a:t> </a:t>
            </a:r>
            <a:r>
              <a:rPr lang="es-AR" sz="1400" b="1" spc="-5" dirty="0">
                <a:latin typeface="Arial"/>
                <a:cs typeface="Arial"/>
              </a:rPr>
              <a:t>(</a:t>
            </a:r>
            <a:r>
              <a:rPr lang="es-AR" sz="1400" b="1" spc="-5" dirty="0" err="1">
                <a:latin typeface="Arial"/>
                <a:cs typeface="Arial"/>
              </a:rPr>
              <a:t>Institute</a:t>
            </a:r>
            <a:r>
              <a:rPr lang="es-AR" sz="1400" b="1" spc="-10" dirty="0">
                <a:latin typeface="Arial"/>
                <a:cs typeface="Arial"/>
              </a:rPr>
              <a:t> </a:t>
            </a:r>
            <a:r>
              <a:rPr lang="es-AR" sz="1400" b="1" spc="-5" dirty="0">
                <a:latin typeface="Arial"/>
                <a:cs typeface="Arial"/>
              </a:rPr>
              <a:t>of</a:t>
            </a:r>
            <a:r>
              <a:rPr lang="es-AR" sz="1400" b="1" dirty="0">
                <a:latin typeface="Arial"/>
                <a:cs typeface="Arial"/>
              </a:rPr>
              <a:t> </a:t>
            </a:r>
            <a:r>
              <a:rPr lang="es-AR" sz="1400" b="1" spc="-5" dirty="0" err="1">
                <a:latin typeface="Arial"/>
                <a:cs typeface="Arial"/>
              </a:rPr>
              <a:t>Electrical</a:t>
            </a:r>
            <a:r>
              <a:rPr lang="es-AR" sz="1400" b="1" spc="-5" dirty="0">
                <a:latin typeface="Arial"/>
                <a:cs typeface="Arial"/>
              </a:rPr>
              <a:t> and</a:t>
            </a:r>
            <a:r>
              <a:rPr lang="es-AR" sz="1400" b="1" dirty="0">
                <a:latin typeface="Arial"/>
                <a:cs typeface="Arial"/>
              </a:rPr>
              <a:t> </a:t>
            </a:r>
            <a:r>
              <a:rPr lang="es-AR" sz="1400" b="1" spc="-5" dirty="0" err="1">
                <a:latin typeface="Arial"/>
                <a:cs typeface="Arial"/>
              </a:rPr>
              <a:t>Electronic</a:t>
            </a:r>
            <a:r>
              <a:rPr lang="es-AR" sz="1400" b="1" spc="5" dirty="0">
                <a:latin typeface="Arial"/>
                <a:cs typeface="Arial"/>
              </a:rPr>
              <a:t> </a:t>
            </a:r>
            <a:r>
              <a:rPr lang="es-AR" sz="1400" b="1" spc="-5" dirty="0" err="1">
                <a:latin typeface="Arial"/>
                <a:cs typeface="Arial"/>
              </a:rPr>
              <a:t>Engineers</a:t>
            </a:r>
            <a:r>
              <a:rPr lang="es-AR" sz="1400" b="1" spc="-5" dirty="0">
                <a:latin typeface="Arial"/>
                <a:cs typeface="Arial"/>
              </a:rPr>
              <a:t>):</a:t>
            </a:r>
            <a:endParaRPr lang="es-AR" sz="1400" dirty="0">
              <a:latin typeface="Arial"/>
              <a:cs typeface="Arial"/>
            </a:endParaRPr>
          </a:p>
          <a:p>
            <a:pPr>
              <a:spcBef>
                <a:spcPts val="20"/>
              </a:spcBef>
            </a:pPr>
            <a:endParaRPr lang="es-AR" sz="1600" dirty="0">
              <a:latin typeface="Arial"/>
              <a:cs typeface="Arial"/>
            </a:endParaRPr>
          </a:p>
          <a:p>
            <a:pPr marL="461645" marR="136525">
              <a:lnSpc>
                <a:spcPct val="109300"/>
              </a:lnSpc>
            </a:pPr>
            <a:r>
              <a:rPr lang="es-AR" sz="1400" spc="-5" dirty="0">
                <a:latin typeface="Arial"/>
                <a:cs typeface="Arial"/>
              </a:rPr>
              <a:t>-ANSI/IEEE</a:t>
            </a:r>
            <a:r>
              <a:rPr lang="es-AR" sz="1400" spc="15" dirty="0">
                <a:latin typeface="Arial"/>
                <a:cs typeface="Arial"/>
              </a:rPr>
              <a:t> </a:t>
            </a:r>
            <a:r>
              <a:rPr lang="es-AR" sz="1400" spc="-5" dirty="0">
                <a:latin typeface="Arial"/>
                <a:cs typeface="Arial"/>
              </a:rPr>
              <a:t>C57-12-00:</a:t>
            </a:r>
            <a:r>
              <a:rPr lang="es-AR" sz="1400" spc="5" dirty="0">
                <a:latin typeface="Arial"/>
                <a:cs typeface="Arial"/>
              </a:rPr>
              <a:t> </a:t>
            </a:r>
            <a:r>
              <a:rPr lang="es-AR" sz="1400" dirty="0">
                <a:latin typeface="Arial"/>
                <a:cs typeface="Arial"/>
              </a:rPr>
              <a:t>"General </a:t>
            </a:r>
            <a:r>
              <a:rPr lang="es-AR" sz="1400" spc="-5" dirty="0" err="1">
                <a:latin typeface="Arial"/>
                <a:cs typeface="Arial"/>
              </a:rPr>
              <a:t>Requirements</a:t>
            </a:r>
            <a:r>
              <a:rPr lang="es-AR" sz="1400" spc="5" dirty="0">
                <a:latin typeface="Arial"/>
                <a:cs typeface="Arial"/>
              </a:rPr>
              <a:t> </a:t>
            </a:r>
            <a:r>
              <a:rPr lang="es-AR" sz="1400" dirty="0" err="1">
                <a:latin typeface="Arial"/>
                <a:cs typeface="Arial"/>
              </a:rPr>
              <a:t>for</a:t>
            </a:r>
            <a:r>
              <a:rPr lang="es-AR" sz="1400" dirty="0">
                <a:latin typeface="Arial"/>
                <a:cs typeface="Arial"/>
              </a:rPr>
              <a:t> </a:t>
            </a:r>
            <a:r>
              <a:rPr lang="es-AR" sz="1400" spc="-5" dirty="0" err="1">
                <a:latin typeface="Arial"/>
                <a:cs typeface="Arial"/>
              </a:rPr>
              <a:t>Liquid</a:t>
            </a:r>
            <a:r>
              <a:rPr lang="es-AR" sz="1400" spc="15" dirty="0">
                <a:latin typeface="Arial"/>
                <a:cs typeface="Arial"/>
              </a:rPr>
              <a:t> </a:t>
            </a:r>
            <a:r>
              <a:rPr lang="es-AR" sz="1400" spc="-5" dirty="0" err="1">
                <a:latin typeface="Arial"/>
                <a:cs typeface="Arial"/>
              </a:rPr>
              <a:t>Immersed</a:t>
            </a:r>
            <a:r>
              <a:rPr lang="es-AR" sz="1400" spc="-5" dirty="0">
                <a:latin typeface="Arial"/>
                <a:cs typeface="Arial"/>
              </a:rPr>
              <a:t> </a:t>
            </a:r>
            <a:r>
              <a:rPr lang="es-AR" sz="1400" spc="-375" dirty="0">
                <a:latin typeface="Arial"/>
                <a:cs typeface="Arial"/>
              </a:rPr>
              <a:t> </a:t>
            </a:r>
            <a:r>
              <a:rPr lang="es-AR" sz="1400" spc="-5" dirty="0" err="1">
                <a:latin typeface="Arial"/>
                <a:cs typeface="Arial"/>
              </a:rPr>
              <a:t>Distribution</a:t>
            </a:r>
            <a:r>
              <a:rPr lang="es-AR" sz="1400" spc="-5" dirty="0">
                <a:latin typeface="Arial"/>
                <a:cs typeface="Arial"/>
              </a:rPr>
              <a:t>, </a:t>
            </a:r>
            <a:r>
              <a:rPr lang="es-AR" sz="1400" spc="-5" dirty="0" err="1">
                <a:latin typeface="Arial"/>
                <a:cs typeface="Arial"/>
              </a:rPr>
              <a:t>Power</a:t>
            </a:r>
            <a:r>
              <a:rPr lang="es-AR" sz="1400" spc="5" dirty="0">
                <a:latin typeface="Arial"/>
                <a:cs typeface="Arial"/>
              </a:rPr>
              <a:t> </a:t>
            </a:r>
            <a:r>
              <a:rPr lang="es-AR" sz="1400" dirty="0">
                <a:latin typeface="Arial"/>
                <a:cs typeface="Arial"/>
              </a:rPr>
              <a:t>and </a:t>
            </a:r>
            <a:r>
              <a:rPr lang="es-AR" sz="1400" spc="-5" dirty="0" err="1">
                <a:latin typeface="Arial"/>
                <a:cs typeface="Arial"/>
              </a:rPr>
              <a:t>Regulating</a:t>
            </a:r>
            <a:r>
              <a:rPr lang="es-AR" sz="1400" spc="-5" dirty="0">
                <a:latin typeface="Arial"/>
                <a:cs typeface="Arial"/>
              </a:rPr>
              <a:t> Transformers".</a:t>
            </a:r>
            <a:endParaRPr lang="es-AR" sz="1400" dirty="0">
              <a:latin typeface="Arial"/>
              <a:cs typeface="Arial"/>
            </a:endParaRPr>
          </a:p>
          <a:p>
            <a:pPr>
              <a:spcBef>
                <a:spcPts val="25"/>
              </a:spcBef>
            </a:pPr>
            <a:endParaRPr lang="es-AR" sz="1500" dirty="0">
              <a:latin typeface="Arial"/>
              <a:cs typeface="Arial"/>
            </a:endParaRPr>
          </a:p>
          <a:p>
            <a:pPr marL="38100" marR="212090" indent="423545">
              <a:lnSpc>
                <a:spcPct val="109500"/>
              </a:lnSpc>
            </a:pPr>
            <a:r>
              <a:rPr lang="es-AR" sz="1400" spc="-5" dirty="0">
                <a:latin typeface="Arial"/>
                <a:cs typeface="Arial"/>
              </a:rPr>
              <a:t>-ANSI/IEEE</a:t>
            </a:r>
            <a:r>
              <a:rPr lang="es-AR" sz="1400" spc="5" dirty="0">
                <a:latin typeface="Arial"/>
                <a:cs typeface="Arial"/>
              </a:rPr>
              <a:t> </a:t>
            </a:r>
            <a:r>
              <a:rPr lang="es-AR" sz="1400" spc="-5" dirty="0">
                <a:latin typeface="Arial"/>
                <a:cs typeface="Arial"/>
              </a:rPr>
              <a:t>C57.12.80.</a:t>
            </a:r>
            <a:r>
              <a:rPr lang="es-AR" sz="1400" dirty="0">
                <a:latin typeface="Arial"/>
                <a:cs typeface="Arial"/>
              </a:rPr>
              <a:t> </a:t>
            </a:r>
            <a:r>
              <a:rPr lang="es-AR" sz="1400" spc="-5" dirty="0">
                <a:latin typeface="Arial"/>
                <a:cs typeface="Arial"/>
              </a:rPr>
              <a:t>“IEEE Standard</a:t>
            </a:r>
            <a:r>
              <a:rPr lang="es-AR" sz="1400" spc="5" dirty="0">
                <a:latin typeface="Arial"/>
                <a:cs typeface="Arial"/>
              </a:rPr>
              <a:t> </a:t>
            </a:r>
            <a:r>
              <a:rPr lang="es-AR" sz="1400" spc="-5" dirty="0" err="1">
                <a:latin typeface="Arial"/>
                <a:cs typeface="Arial"/>
              </a:rPr>
              <a:t>Terminology</a:t>
            </a:r>
            <a:r>
              <a:rPr lang="es-AR" sz="1400" spc="-10" dirty="0">
                <a:latin typeface="Arial"/>
                <a:cs typeface="Arial"/>
              </a:rPr>
              <a:t> </a:t>
            </a:r>
            <a:r>
              <a:rPr lang="es-AR" sz="1400" spc="-5" dirty="0" err="1">
                <a:latin typeface="Arial"/>
                <a:cs typeface="Arial"/>
              </a:rPr>
              <a:t>for</a:t>
            </a:r>
            <a:r>
              <a:rPr lang="es-AR" sz="1400" spc="-5" dirty="0">
                <a:latin typeface="Arial"/>
                <a:cs typeface="Arial"/>
              </a:rPr>
              <a:t> </a:t>
            </a:r>
            <a:r>
              <a:rPr lang="es-AR" sz="1400" spc="-10" dirty="0" err="1">
                <a:latin typeface="Arial"/>
                <a:cs typeface="Arial"/>
              </a:rPr>
              <a:t>Power</a:t>
            </a:r>
            <a:r>
              <a:rPr lang="es-AR" sz="1400" spc="5" dirty="0">
                <a:latin typeface="Arial"/>
                <a:cs typeface="Arial"/>
              </a:rPr>
              <a:t> </a:t>
            </a:r>
            <a:r>
              <a:rPr lang="es-AR" sz="1400" spc="-5" dirty="0">
                <a:latin typeface="Arial"/>
                <a:cs typeface="Arial"/>
              </a:rPr>
              <a:t>and </a:t>
            </a:r>
            <a:r>
              <a:rPr lang="es-AR" sz="1400" spc="-370" dirty="0">
                <a:latin typeface="Arial"/>
                <a:cs typeface="Arial"/>
              </a:rPr>
              <a:t> </a:t>
            </a:r>
            <a:r>
              <a:rPr lang="es-AR" sz="1400" spc="-5" dirty="0" err="1">
                <a:latin typeface="Arial"/>
                <a:cs typeface="Arial"/>
              </a:rPr>
              <a:t>Distribution</a:t>
            </a:r>
            <a:r>
              <a:rPr lang="es-AR" sz="1400" spc="-15" dirty="0">
                <a:latin typeface="Arial"/>
                <a:cs typeface="Arial"/>
              </a:rPr>
              <a:t> </a:t>
            </a:r>
            <a:r>
              <a:rPr lang="es-AR" sz="1400" spc="-5" dirty="0">
                <a:latin typeface="Arial"/>
                <a:cs typeface="Arial"/>
              </a:rPr>
              <a:t>Transformers”</a:t>
            </a:r>
            <a:endParaRPr lang="es-AR" sz="1400" dirty="0">
              <a:latin typeface="Arial"/>
              <a:cs typeface="Arial"/>
            </a:endParaRPr>
          </a:p>
          <a:p>
            <a:pPr>
              <a:spcBef>
                <a:spcPts val="15"/>
              </a:spcBef>
            </a:pPr>
            <a:endParaRPr lang="es-AR" sz="1500" dirty="0">
              <a:latin typeface="Arial"/>
              <a:cs typeface="Arial"/>
            </a:endParaRPr>
          </a:p>
          <a:p>
            <a:pPr marL="461645" marR="580390">
              <a:lnSpc>
                <a:spcPct val="109300"/>
              </a:lnSpc>
            </a:pPr>
            <a:r>
              <a:rPr lang="es-AR" sz="1400" spc="-5" dirty="0">
                <a:latin typeface="Arial"/>
                <a:cs typeface="Arial"/>
              </a:rPr>
              <a:t>-ANSI/IEEE</a:t>
            </a:r>
            <a:r>
              <a:rPr lang="es-AR" sz="1400" spc="10" dirty="0">
                <a:latin typeface="Arial"/>
                <a:cs typeface="Arial"/>
              </a:rPr>
              <a:t> </a:t>
            </a:r>
            <a:r>
              <a:rPr lang="es-AR" sz="1400" spc="-5" dirty="0">
                <a:latin typeface="Arial"/>
                <a:cs typeface="Arial"/>
              </a:rPr>
              <a:t>C57-12-90:</a:t>
            </a:r>
            <a:r>
              <a:rPr lang="es-AR" sz="1400" spc="5" dirty="0">
                <a:latin typeface="Arial"/>
                <a:cs typeface="Arial"/>
              </a:rPr>
              <a:t> </a:t>
            </a:r>
            <a:r>
              <a:rPr lang="es-AR" sz="1400" spc="-5" dirty="0">
                <a:latin typeface="Arial"/>
                <a:cs typeface="Arial"/>
              </a:rPr>
              <a:t>"Test</a:t>
            </a:r>
            <a:r>
              <a:rPr lang="es-AR" sz="1400" dirty="0">
                <a:latin typeface="Arial"/>
                <a:cs typeface="Arial"/>
              </a:rPr>
              <a:t> </a:t>
            </a:r>
            <a:r>
              <a:rPr lang="es-AR" sz="1400" spc="-5" dirty="0" err="1">
                <a:latin typeface="Arial"/>
                <a:cs typeface="Arial"/>
              </a:rPr>
              <a:t>Code</a:t>
            </a:r>
            <a:r>
              <a:rPr lang="es-AR" sz="1400" spc="-5" dirty="0">
                <a:latin typeface="Arial"/>
                <a:cs typeface="Arial"/>
              </a:rPr>
              <a:t> </a:t>
            </a:r>
            <a:r>
              <a:rPr lang="es-AR" sz="1400" spc="-5" dirty="0" err="1">
                <a:latin typeface="Arial"/>
                <a:cs typeface="Arial"/>
              </a:rPr>
              <a:t>for</a:t>
            </a:r>
            <a:r>
              <a:rPr lang="es-AR" sz="1400" spc="15" dirty="0">
                <a:latin typeface="Arial"/>
                <a:cs typeface="Arial"/>
              </a:rPr>
              <a:t> </a:t>
            </a:r>
            <a:r>
              <a:rPr lang="es-AR" sz="1400" spc="-5" dirty="0" err="1">
                <a:latin typeface="Arial"/>
                <a:cs typeface="Arial"/>
              </a:rPr>
              <a:t>Distribution</a:t>
            </a:r>
            <a:r>
              <a:rPr lang="es-AR" sz="1400" spc="-5" dirty="0">
                <a:latin typeface="Arial"/>
                <a:cs typeface="Arial"/>
              </a:rPr>
              <a:t>,</a:t>
            </a:r>
            <a:r>
              <a:rPr lang="es-AR" sz="1400" spc="15" dirty="0">
                <a:latin typeface="Arial"/>
                <a:cs typeface="Arial"/>
              </a:rPr>
              <a:t> </a:t>
            </a:r>
            <a:r>
              <a:rPr lang="es-AR" sz="1400" spc="-5" dirty="0" err="1">
                <a:latin typeface="Arial"/>
                <a:cs typeface="Arial"/>
              </a:rPr>
              <a:t>Power</a:t>
            </a:r>
            <a:r>
              <a:rPr lang="es-AR" sz="1400" spc="10" dirty="0">
                <a:latin typeface="Arial"/>
                <a:cs typeface="Arial"/>
              </a:rPr>
              <a:t> </a:t>
            </a:r>
            <a:r>
              <a:rPr lang="es-AR" sz="1400" dirty="0">
                <a:latin typeface="Arial"/>
                <a:cs typeface="Arial"/>
              </a:rPr>
              <a:t>and </a:t>
            </a:r>
            <a:r>
              <a:rPr lang="es-AR" sz="1400" spc="-375" dirty="0">
                <a:latin typeface="Arial"/>
                <a:cs typeface="Arial"/>
              </a:rPr>
              <a:t> </a:t>
            </a:r>
            <a:r>
              <a:rPr lang="es-AR" sz="1400" dirty="0" err="1">
                <a:latin typeface="Arial"/>
                <a:cs typeface="Arial"/>
              </a:rPr>
              <a:t>Regulating</a:t>
            </a:r>
            <a:r>
              <a:rPr lang="es-AR" sz="1400" spc="-10" dirty="0">
                <a:latin typeface="Arial"/>
                <a:cs typeface="Arial"/>
              </a:rPr>
              <a:t> </a:t>
            </a:r>
            <a:r>
              <a:rPr lang="es-AR" sz="1400" spc="-5" dirty="0">
                <a:latin typeface="Arial"/>
                <a:cs typeface="Arial"/>
              </a:rPr>
              <a:t>Transformers".</a:t>
            </a:r>
            <a:endParaRPr lang="es-AR" sz="1400" dirty="0">
              <a:latin typeface="Arial"/>
              <a:cs typeface="Arial"/>
            </a:endParaRPr>
          </a:p>
          <a:p>
            <a:pPr>
              <a:spcBef>
                <a:spcPts val="25"/>
              </a:spcBef>
            </a:pPr>
            <a:endParaRPr lang="es-AR" sz="1500" dirty="0">
              <a:latin typeface="Arial"/>
              <a:cs typeface="Arial"/>
            </a:endParaRPr>
          </a:p>
          <a:p>
            <a:pPr marL="1841500" marR="205740" indent="-1379855">
              <a:lnSpc>
                <a:spcPct val="109300"/>
              </a:lnSpc>
            </a:pPr>
            <a:r>
              <a:rPr lang="es-AR" sz="1400" spc="-5" dirty="0">
                <a:latin typeface="Arial"/>
                <a:cs typeface="Arial"/>
              </a:rPr>
              <a:t>-ANSI/IEEE</a:t>
            </a:r>
            <a:r>
              <a:rPr lang="es-AR" sz="1400" spc="15" dirty="0">
                <a:latin typeface="Arial"/>
                <a:cs typeface="Arial"/>
              </a:rPr>
              <a:t> </a:t>
            </a:r>
            <a:r>
              <a:rPr lang="es-AR" sz="1400" spc="-5" dirty="0">
                <a:latin typeface="Arial"/>
                <a:cs typeface="Arial"/>
              </a:rPr>
              <a:t>C57.13</a:t>
            </a:r>
            <a:r>
              <a:rPr lang="es-AR" sz="1400" spc="5" dirty="0">
                <a:latin typeface="Arial"/>
                <a:cs typeface="Arial"/>
              </a:rPr>
              <a:t> </a:t>
            </a:r>
            <a:r>
              <a:rPr lang="es-AR" sz="1400" spc="-5" dirty="0">
                <a:latin typeface="Arial"/>
                <a:cs typeface="Arial"/>
              </a:rPr>
              <a:t>"</a:t>
            </a:r>
            <a:r>
              <a:rPr lang="es-AR" sz="1400" spc="-5" dirty="0" err="1">
                <a:latin typeface="Arial"/>
                <a:cs typeface="Arial"/>
              </a:rPr>
              <a:t>Requirements</a:t>
            </a:r>
            <a:r>
              <a:rPr lang="es-AR" sz="1400" spc="-5" dirty="0">
                <a:latin typeface="Arial"/>
                <a:cs typeface="Arial"/>
              </a:rPr>
              <a:t>,</a:t>
            </a:r>
            <a:r>
              <a:rPr lang="es-AR" sz="1400" spc="10" dirty="0">
                <a:latin typeface="Arial"/>
                <a:cs typeface="Arial"/>
              </a:rPr>
              <a:t> </a:t>
            </a:r>
            <a:r>
              <a:rPr lang="es-AR" sz="1400" spc="-5" dirty="0" err="1">
                <a:latin typeface="Arial"/>
                <a:cs typeface="Arial"/>
              </a:rPr>
              <a:t>Terminology</a:t>
            </a:r>
            <a:r>
              <a:rPr lang="es-AR" sz="1400" dirty="0">
                <a:latin typeface="Arial"/>
                <a:cs typeface="Arial"/>
              </a:rPr>
              <a:t> and</a:t>
            </a:r>
            <a:r>
              <a:rPr lang="es-AR" sz="1400" spc="15" dirty="0">
                <a:latin typeface="Arial"/>
                <a:cs typeface="Arial"/>
              </a:rPr>
              <a:t> </a:t>
            </a:r>
            <a:r>
              <a:rPr lang="es-AR" sz="1400" spc="-5" dirty="0">
                <a:latin typeface="Arial"/>
                <a:cs typeface="Arial"/>
              </a:rPr>
              <a:t>Test</a:t>
            </a:r>
            <a:r>
              <a:rPr lang="es-AR" sz="1400" spc="10" dirty="0">
                <a:latin typeface="Arial"/>
                <a:cs typeface="Arial"/>
              </a:rPr>
              <a:t> </a:t>
            </a:r>
            <a:r>
              <a:rPr lang="es-AR" sz="1400" spc="-5" dirty="0" err="1">
                <a:latin typeface="Arial"/>
                <a:cs typeface="Arial"/>
              </a:rPr>
              <a:t>Code</a:t>
            </a:r>
            <a:r>
              <a:rPr lang="es-AR" sz="1400" dirty="0">
                <a:latin typeface="Arial"/>
                <a:cs typeface="Arial"/>
              </a:rPr>
              <a:t> </a:t>
            </a:r>
            <a:r>
              <a:rPr lang="es-AR" sz="1400" dirty="0" err="1">
                <a:latin typeface="Arial"/>
                <a:cs typeface="Arial"/>
              </a:rPr>
              <a:t>for</a:t>
            </a:r>
            <a:r>
              <a:rPr lang="es-AR" sz="1400" dirty="0">
                <a:latin typeface="Arial"/>
                <a:cs typeface="Arial"/>
              </a:rPr>
              <a:t> </a:t>
            </a:r>
            <a:r>
              <a:rPr lang="es-AR" sz="1400" spc="-370" dirty="0">
                <a:latin typeface="Arial"/>
                <a:cs typeface="Arial"/>
              </a:rPr>
              <a:t> </a:t>
            </a:r>
            <a:r>
              <a:rPr lang="es-AR" sz="1400" spc="-5" dirty="0" err="1">
                <a:latin typeface="Arial"/>
                <a:cs typeface="Arial"/>
              </a:rPr>
              <a:t>Instrument</a:t>
            </a:r>
            <a:r>
              <a:rPr lang="es-AR" sz="1400" dirty="0">
                <a:latin typeface="Arial"/>
                <a:cs typeface="Arial"/>
              </a:rPr>
              <a:t> </a:t>
            </a:r>
            <a:r>
              <a:rPr lang="es-AR" sz="1400" spc="-5" dirty="0">
                <a:latin typeface="Arial"/>
                <a:cs typeface="Arial"/>
              </a:rPr>
              <a:t>Transformers".</a:t>
            </a: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a:t>
            </a:fld>
            <a:endParaRPr lang="es-AR"/>
          </a:p>
        </p:txBody>
      </p:sp>
    </p:spTree>
    <p:extLst>
      <p:ext uri="{BB962C8B-B14F-4D97-AF65-F5344CB8AC3E}">
        <p14:creationId xmlns:p14="http://schemas.microsoft.com/office/powerpoint/2010/main" val="81789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583565" lvl="1" indent="-457200">
              <a:buAutoNum type="arabicPeriod" startAt="4"/>
              <a:tabLst>
                <a:tab pos="583565" algn="l"/>
                <a:tab pos="584200" algn="l"/>
              </a:tabLst>
            </a:pPr>
            <a:r>
              <a:rPr lang="es-AR" sz="1400" b="1" u="sng" spc="-5" dirty="0">
                <a:uFill>
                  <a:solidFill>
                    <a:srgbClr val="000000"/>
                  </a:solidFill>
                </a:uFill>
                <a:latin typeface="Arial"/>
                <a:cs typeface="Arial"/>
              </a:rPr>
              <a:t>ASPECTOS</a:t>
            </a:r>
            <a:r>
              <a:rPr lang="es-AR" sz="1400" b="1" u="sng" spc="-25" dirty="0">
                <a:uFill>
                  <a:solidFill>
                    <a:srgbClr val="000000"/>
                  </a:solidFill>
                </a:uFill>
                <a:latin typeface="Arial"/>
                <a:cs typeface="Arial"/>
              </a:rPr>
              <a:t> </a:t>
            </a:r>
            <a:r>
              <a:rPr lang="es-AR" sz="1400" b="1" u="sng" spc="-5" dirty="0">
                <a:uFill>
                  <a:solidFill>
                    <a:srgbClr val="000000"/>
                  </a:solidFill>
                </a:uFill>
                <a:latin typeface="Arial"/>
                <a:cs typeface="Arial"/>
              </a:rPr>
              <a:t>CONSTRUCTIVOS</a:t>
            </a:r>
            <a:endParaRPr lang="es-AR" sz="1400" dirty="0">
              <a:latin typeface="Arial"/>
              <a:cs typeface="Arial"/>
            </a:endParaRPr>
          </a:p>
          <a:p>
            <a:pPr lvl="1">
              <a:spcBef>
                <a:spcPts val="40"/>
              </a:spcBef>
              <a:buFont typeface="Arial"/>
              <a:buAutoNum type="arabicPeriod" startAt="4"/>
            </a:pPr>
            <a:endParaRPr lang="es-AR" sz="1300" dirty="0">
              <a:latin typeface="Arial"/>
              <a:cs typeface="Arial"/>
            </a:endParaRPr>
          </a:p>
          <a:p>
            <a:pPr marL="240665" lvl="2">
              <a:tabLst>
                <a:tab pos="698500" algn="l"/>
              </a:tabLst>
            </a:pPr>
            <a:r>
              <a:rPr lang="es-AR" sz="1400" b="1" u="sng" spc="-5" dirty="0">
                <a:uFill>
                  <a:solidFill>
                    <a:srgbClr val="000000"/>
                  </a:solidFill>
                </a:uFill>
                <a:latin typeface="Arial"/>
                <a:cs typeface="Arial"/>
              </a:rPr>
              <a:t>Arrollados</a:t>
            </a:r>
            <a:endParaRPr lang="es-AR" sz="1400" dirty="0">
              <a:latin typeface="Arial"/>
              <a:cs typeface="Arial"/>
            </a:endParaRPr>
          </a:p>
          <a:p>
            <a:pPr marL="283845" marR="8255">
              <a:lnSpc>
                <a:spcPct val="142900"/>
              </a:lnSpc>
              <a:spcBef>
                <a:spcPts val="215"/>
              </a:spcBef>
            </a:pPr>
            <a:r>
              <a:rPr lang="es-AR" sz="1400" dirty="0">
                <a:latin typeface="Arial"/>
                <a:cs typeface="Arial"/>
              </a:rPr>
              <a:t>Todos</a:t>
            </a:r>
            <a:r>
              <a:rPr lang="es-AR" sz="1400" spc="25" dirty="0">
                <a:latin typeface="Arial"/>
                <a:cs typeface="Arial"/>
              </a:rPr>
              <a:t> </a:t>
            </a:r>
            <a:r>
              <a:rPr lang="es-AR" sz="1400" dirty="0">
                <a:latin typeface="Arial"/>
                <a:cs typeface="Arial"/>
              </a:rPr>
              <a:t>los</a:t>
            </a:r>
            <a:r>
              <a:rPr lang="es-AR" sz="1400" spc="25" dirty="0">
                <a:latin typeface="Arial"/>
                <a:cs typeface="Arial"/>
              </a:rPr>
              <a:t> </a:t>
            </a:r>
            <a:r>
              <a:rPr lang="es-AR" sz="1400" spc="-5" dirty="0">
                <a:latin typeface="Arial"/>
                <a:cs typeface="Arial"/>
              </a:rPr>
              <a:t>materiales</a:t>
            </a:r>
            <a:r>
              <a:rPr lang="es-AR" sz="1400" spc="40" dirty="0">
                <a:latin typeface="Arial"/>
                <a:cs typeface="Arial"/>
              </a:rPr>
              <a:t> </a:t>
            </a:r>
            <a:r>
              <a:rPr lang="es-AR" sz="1400" spc="-10" dirty="0">
                <a:latin typeface="Arial"/>
                <a:cs typeface="Arial"/>
              </a:rPr>
              <a:t>de</a:t>
            </a:r>
            <a:r>
              <a:rPr lang="es-AR" sz="1400" spc="30" dirty="0">
                <a:latin typeface="Arial"/>
                <a:cs typeface="Arial"/>
              </a:rPr>
              <a:t> </a:t>
            </a:r>
            <a:r>
              <a:rPr lang="es-AR" sz="1400" spc="-5" dirty="0">
                <a:latin typeface="Arial"/>
                <a:cs typeface="Arial"/>
              </a:rPr>
              <a:t>aislamiento</a:t>
            </a:r>
            <a:r>
              <a:rPr lang="es-AR" sz="1400" spc="20" dirty="0">
                <a:latin typeface="Arial"/>
                <a:cs typeface="Arial"/>
              </a:rPr>
              <a:t> </a:t>
            </a:r>
            <a:r>
              <a:rPr lang="es-AR" sz="1400" spc="-5" dirty="0">
                <a:latin typeface="Arial"/>
                <a:cs typeface="Arial"/>
              </a:rPr>
              <a:t>deberán</a:t>
            </a:r>
            <a:r>
              <a:rPr lang="es-AR" sz="1400" spc="25" dirty="0">
                <a:latin typeface="Arial"/>
                <a:cs typeface="Arial"/>
              </a:rPr>
              <a:t> </a:t>
            </a:r>
            <a:r>
              <a:rPr lang="es-AR" sz="1400" dirty="0">
                <a:latin typeface="Arial"/>
                <a:cs typeface="Arial"/>
              </a:rPr>
              <a:t>ser</a:t>
            </a:r>
            <a:r>
              <a:rPr lang="es-AR" sz="1400" spc="20" dirty="0">
                <a:latin typeface="Arial"/>
                <a:cs typeface="Arial"/>
              </a:rPr>
              <a:t> </a:t>
            </a:r>
            <a:r>
              <a:rPr lang="es-AR" sz="1400" spc="-5" dirty="0">
                <a:latin typeface="Arial"/>
                <a:cs typeface="Arial"/>
              </a:rPr>
              <a:t>los</a:t>
            </a:r>
            <a:r>
              <a:rPr lang="es-AR" sz="1400" spc="30" dirty="0">
                <a:latin typeface="Arial"/>
                <a:cs typeface="Arial"/>
              </a:rPr>
              <a:t> </a:t>
            </a:r>
            <a:r>
              <a:rPr lang="es-AR" sz="1400" spc="-5" dirty="0">
                <a:latin typeface="Arial"/>
                <a:cs typeface="Arial"/>
              </a:rPr>
              <a:t>correspondientes</a:t>
            </a:r>
            <a:r>
              <a:rPr lang="es-AR" sz="1400" spc="25" dirty="0">
                <a:latin typeface="Arial"/>
                <a:cs typeface="Arial"/>
              </a:rPr>
              <a:t> </a:t>
            </a:r>
            <a:r>
              <a:rPr lang="es-AR" sz="1400" dirty="0" err="1">
                <a:latin typeface="Arial"/>
                <a:cs typeface="Arial"/>
              </a:rPr>
              <a:t>ó</a:t>
            </a:r>
            <a:r>
              <a:rPr lang="es-AR" sz="1400" dirty="0">
                <a:latin typeface="Arial"/>
                <a:cs typeface="Arial"/>
              </a:rPr>
              <a:t> </a:t>
            </a:r>
            <a:r>
              <a:rPr lang="es-AR" sz="1400" spc="-375" dirty="0">
                <a:latin typeface="Arial"/>
                <a:cs typeface="Arial"/>
              </a:rPr>
              <a:t> </a:t>
            </a:r>
            <a:r>
              <a:rPr lang="es-AR" sz="1400" spc="-5" dirty="0">
                <a:latin typeface="Arial"/>
                <a:cs typeface="Arial"/>
              </a:rPr>
              <a:t>apropiados</a:t>
            </a:r>
            <a:r>
              <a:rPr lang="es-AR" sz="1400" spc="5" dirty="0">
                <a:latin typeface="Arial"/>
                <a:cs typeface="Arial"/>
              </a:rPr>
              <a:t> </a:t>
            </a:r>
            <a:r>
              <a:rPr lang="es-AR" sz="1400" spc="-5" dirty="0">
                <a:latin typeface="Arial"/>
                <a:cs typeface="Arial"/>
              </a:rPr>
              <a:t>para</a:t>
            </a:r>
            <a:r>
              <a:rPr lang="es-AR" sz="1400" spc="5" dirty="0">
                <a:latin typeface="Arial"/>
                <a:cs typeface="Arial"/>
              </a:rPr>
              <a:t> </a:t>
            </a:r>
            <a:r>
              <a:rPr lang="es-AR" sz="1400" spc="-5" dirty="0">
                <a:latin typeface="Arial"/>
                <a:cs typeface="Arial"/>
              </a:rPr>
              <a:t>aumentos </a:t>
            </a:r>
            <a:r>
              <a:rPr lang="es-AR" sz="1400" dirty="0">
                <a:latin typeface="Arial"/>
                <a:cs typeface="Arial"/>
              </a:rPr>
              <a:t>de</a:t>
            </a:r>
            <a:r>
              <a:rPr lang="es-AR" sz="1400" spc="-10" dirty="0">
                <a:latin typeface="Arial"/>
                <a:cs typeface="Arial"/>
              </a:rPr>
              <a:t> </a:t>
            </a:r>
            <a:r>
              <a:rPr lang="es-AR" sz="1400" spc="-5" dirty="0">
                <a:latin typeface="Arial"/>
                <a:cs typeface="Arial"/>
              </a:rPr>
              <a:t>temperatura </a:t>
            </a:r>
            <a:r>
              <a:rPr lang="es-AR" sz="1400" dirty="0">
                <a:latin typeface="Arial"/>
                <a:cs typeface="Arial"/>
              </a:rPr>
              <a:t>de </a:t>
            </a:r>
            <a:r>
              <a:rPr lang="es-AR" sz="1400" spc="-5" dirty="0">
                <a:latin typeface="Arial"/>
                <a:cs typeface="Arial"/>
              </a:rPr>
              <a:t>65°C.</a:t>
            </a:r>
            <a:endParaRPr lang="es-AR" sz="1400" dirty="0">
              <a:latin typeface="Arial"/>
              <a:cs typeface="Arial"/>
            </a:endParaRPr>
          </a:p>
          <a:p>
            <a:pPr>
              <a:spcBef>
                <a:spcPts val="55"/>
              </a:spcBef>
            </a:pPr>
            <a:endParaRPr lang="es-AR" sz="1300" dirty="0">
              <a:latin typeface="Arial"/>
              <a:cs typeface="Arial"/>
            </a:endParaRPr>
          </a:p>
          <a:p>
            <a:pPr marL="240665" lvl="2">
              <a:tabLst>
                <a:tab pos="698500" algn="l"/>
              </a:tabLst>
            </a:pPr>
            <a:r>
              <a:rPr lang="es-AR" sz="1400" b="1" u="sng" spc="-5" dirty="0">
                <a:uFill>
                  <a:solidFill>
                    <a:srgbClr val="000000"/>
                  </a:solidFill>
                </a:uFill>
                <a:latin typeface="Arial"/>
                <a:cs typeface="Arial"/>
              </a:rPr>
              <a:t>Tanques</a:t>
            </a:r>
            <a:endParaRPr lang="es-AR" sz="1400" dirty="0">
              <a:latin typeface="Arial"/>
              <a:cs typeface="Arial"/>
            </a:endParaRPr>
          </a:p>
          <a:p>
            <a:pPr marL="283845" marR="6350" algn="just">
              <a:lnSpc>
                <a:spcPct val="143600"/>
              </a:lnSpc>
              <a:spcBef>
                <a:spcPts val="190"/>
              </a:spcBef>
            </a:pPr>
            <a:r>
              <a:rPr lang="es-AR" sz="1400" dirty="0">
                <a:latin typeface="Arial"/>
                <a:cs typeface="Arial"/>
              </a:rPr>
              <a:t>Los </a:t>
            </a:r>
            <a:r>
              <a:rPr lang="es-AR" sz="1400" spc="-5" dirty="0">
                <a:latin typeface="Arial"/>
                <a:cs typeface="Arial"/>
              </a:rPr>
              <a:t>tanques deberán construirse </a:t>
            </a:r>
            <a:r>
              <a:rPr lang="es-AR" sz="1400" dirty="0">
                <a:latin typeface="Arial"/>
                <a:cs typeface="Arial"/>
              </a:rPr>
              <a:t>de acero </a:t>
            </a:r>
            <a:r>
              <a:rPr lang="es-AR" sz="1400" spc="-5" dirty="0">
                <a:latin typeface="Arial"/>
                <a:cs typeface="Arial"/>
              </a:rPr>
              <a:t>sólido, herméticos </a:t>
            </a:r>
            <a:r>
              <a:rPr lang="es-AR" sz="1400" dirty="0">
                <a:latin typeface="Arial"/>
                <a:cs typeface="Arial"/>
              </a:rPr>
              <a:t>al </a:t>
            </a:r>
            <a:r>
              <a:rPr lang="es-AR" sz="1400" spc="-5" dirty="0">
                <a:latin typeface="Arial"/>
                <a:cs typeface="Arial"/>
              </a:rPr>
              <a:t>aceite, </a:t>
            </a:r>
            <a:r>
              <a:rPr lang="es-AR" sz="1400" dirty="0">
                <a:latin typeface="Arial"/>
                <a:cs typeface="Arial"/>
              </a:rPr>
              <a:t> </a:t>
            </a:r>
            <a:r>
              <a:rPr lang="es-AR" sz="1400" spc="-5" dirty="0">
                <a:latin typeface="Arial"/>
                <a:cs typeface="Arial"/>
              </a:rPr>
              <a:t>provisto</a:t>
            </a:r>
            <a:r>
              <a:rPr lang="es-AR" sz="1400" spc="5" dirty="0">
                <a:latin typeface="Arial"/>
                <a:cs typeface="Arial"/>
              </a:rPr>
              <a:t> </a:t>
            </a:r>
            <a:r>
              <a:rPr lang="es-AR" sz="1400" dirty="0">
                <a:latin typeface="Arial"/>
                <a:cs typeface="Arial"/>
              </a:rPr>
              <a:t>de</a:t>
            </a:r>
            <a:r>
              <a:rPr lang="es-AR" sz="1400" spc="-10" dirty="0">
                <a:latin typeface="Arial"/>
                <a:cs typeface="Arial"/>
              </a:rPr>
              <a:t> </a:t>
            </a:r>
            <a:r>
              <a:rPr lang="es-AR" sz="1400" dirty="0">
                <a:latin typeface="Arial"/>
                <a:cs typeface="Arial"/>
              </a:rPr>
              <a:t>una</a:t>
            </a:r>
            <a:r>
              <a:rPr lang="es-AR" sz="1400" spc="-10" dirty="0">
                <a:latin typeface="Arial"/>
                <a:cs typeface="Arial"/>
              </a:rPr>
              <a:t> tapa</a:t>
            </a:r>
            <a:r>
              <a:rPr lang="es-AR" sz="1400" spc="5" dirty="0">
                <a:latin typeface="Arial"/>
                <a:cs typeface="Arial"/>
              </a:rPr>
              <a:t> </a:t>
            </a:r>
            <a:r>
              <a:rPr lang="es-AR" sz="1400" spc="-5" dirty="0">
                <a:latin typeface="Arial"/>
                <a:cs typeface="Arial"/>
              </a:rPr>
              <a:t>también</a:t>
            </a:r>
            <a:r>
              <a:rPr lang="es-AR" sz="1400" spc="5" dirty="0">
                <a:latin typeface="Arial"/>
                <a:cs typeface="Arial"/>
              </a:rPr>
              <a:t> </a:t>
            </a:r>
            <a:r>
              <a:rPr lang="es-AR" sz="1400" spc="-5" dirty="0">
                <a:latin typeface="Arial"/>
                <a:cs typeface="Arial"/>
              </a:rPr>
              <a:t>hermética</a:t>
            </a:r>
            <a:r>
              <a:rPr lang="es-AR" sz="1400" spc="5" dirty="0">
                <a:latin typeface="Arial"/>
                <a:cs typeface="Arial"/>
              </a:rPr>
              <a:t> </a:t>
            </a:r>
            <a:r>
              <a:rPr lang="es-AR" sz="1400" dirty="0">
                <a:latin typeface="Arial"/>
                <a:cs typeface="Arial"/>
              </a:rPr>
              <a:t>al</a:t>
            </a:r>
            <a:r>
              <a:rPr lang="es-AR" sz="1400" spc="-10" dirty="0">
                <a:latin typeface="Arial"/>
                <a:cs typeface="Arial"/>
              </a:rPr>
              <a:t> </a:t>
            </a:r>
            <a:r>
              <a:rPr lang="es-AR" sz="1400" spc="-5" dirty="0">
                <a:latin typeface="Arial"/>
                <a:cs typeface="Arial"/>
              </a:rPr>
              <a:t>aceite.</a:t>
            </a:r>
            <a:endParaRPr lang="es-AR" sz="1400" dirty="0">
              <a:latin typeface="Arial"/>
              <a:cs typeface="Arial"/>
            </a:endParaRPr>
          </a:p>
          <a:p>
            <a:pPr marL="283845" marR="5080" algn="just">
              <a:lnSpc>
                <a:spcPct val="143600"/>
              </a:lnSpc>
              <a:spcBef>
                <a:spcPts val="805"/>
              </a:spcBef>
            </a:pPr>
            <a:r>
              <a:rPr lang="es-AR" sz="1400" dirty="0">
                <a:latin typeface="Arial"/>
                <a:cs typeface="Arial"/>
              </a:rPr>
              <a:t>Los</a:t>
            </a:r>
            <a:r>
              <a:rPr lang="es-AR" sz="1400" spc="5" dirty="0">
                <a:latin typeface="Arial"/>
                <a:cs typeface="Arial"/>
              </a:rPr>
              <a:t> </a:t>
            </a:r>
            <a:r>
              <a:rPr lang="es-AR" sz="1400" spc="-5" dirty="0">
                <a:latin typeface="Arial"/>
                <a:cs typeface="Arial"/>
              </a:rPr>
              <a:t>tanques</a:t>
            </a:r>
            <a:r>
              <a:rPr lang="es-AR" sz="1400" dirty="0">
                <a:latin typeface="Arial"/>
                <a:cs typeface="Arial"/>
              </a:rPr>
              <a:t> </a:t>
            </a:r>
            <a:r>
              <a:rPr lang="es-AR" sz="1400" spc="-5" dirty="0">
                <a:latin typeface="Arial"/>
                <a:cs typeface="Arial"/>
              </a:rPr>
              <a:t>deberán</a:t>
            </a:r>
            <a:r>
              <a:rPr lang="es-AR" sz="1400" dirty="0">
                <a:latin typeface="Arial"/>
                <a:cs typeface="Arial"/>
              </a:rPr>
              <a:t> ser</a:t>
            </a:r>
            <a:r>
              <a:rPr lang="es-AR" sz="1400" spc="5" dirty="0">
                <a:latin typeface="Arial"/>
                <a:cs typeface="Arial"/>
              </a:rPr>
              <a:t> </a:t>
            </a:r>
            <a:r>
              <a:rPr lang="es-AR" sz="1400" spc="-5" dirty="0">
                <a:latin typeface="Arial"/>
                <a:cs typeface="Arial"/>
              </a:rPr>
              <a:t>capaces</a:t>
            </a:r>
            <a:r>
              <a:rPr lang="es-AR" sz="1400" dirty="0">
                <a:latin typeface="Arial"/>
                <a:cs typeface="Arial"/>
              </a:rPr>
              <a:t> de</a:t>
            </a:r>
            <a:r>
              <a:rPr lang="es-AR" sz="1400" spc="5" dirty="0">
                <a:latin typeface="Arial"/>
                <a:cs typeface="Arial"/>
              </a:rPr>
              <a:t> </a:t>
            </a:r>
            <a:r>
              <a:rPr lang="es-AR" sz="1400" spc="-5" dirty="0">
                <a:latin typeface="Arial"/>
                <a:cs typeface="Arial"/>
              </a:rPr>
              <a:t>soportar</a:t>
            </a:r>
            <a:r>
              <a:rPr lang="es-AR" sz="1400" dirty="0">
                <a:latin typeface="Arial"/>
                <a:cs typeface="Arial"/>
              </a:rPr>
              <a:t> sin</a:t>
            </a:r>
            <a:r>
              <a:rPr lang="es-AR" sz="1400" spc="5" dirty="0">
                <a:latin typeface="Arial"/>
                <a:cs typeface="Arial"/>
              </a:rPr>
              <a:t> </a:t>
            </a:r>
            <a:r>
              <a:rPr lang="es-AR" sz="1400" spc="-5" dirty="0">
                <a:latin typeface="Arial"/>
                <a:cs typeface="Arial"/>
              </a:rPr>
              <a:t>filtraciones</a:t>
            </a:r>
            <a:r>
              <a:rPr lang="es-AR" sz="1400" dirty="0">
                <a:latin typeface="Arial"/>
                <a:cs typeface="Arial"/>
              </a:rPr>
              <a:t> </a:t>
            </a:r>
            <a:r>
              <a:rPr lang="es-AR" sz="1400" spc="-10" dirty="0">
                <a:latin typeface="Arial"/>
                <a:cs typeface="Arial"/>
              </a:rPr>
              <a:t>ni </a:t>
            </a:r>
            <a:r>
              <a:rPr lang="es-AR" sz="1400" spc="-5" dirty="0">
                <a:latin typeface="Arial"/>
                <a:cs typeface="Arial"/>
              </a:rPr>
              <a:t> distorsión,</a:t>
            </a:r>
            <a:r>
              <a:rPr lang="es-AR" sz="1400" spc="-15" dirty="0">
                <a:latin typeface="Arial"/>
                <a:cs typeface="Arial"/>
              </a:rPr>
              <a:t> </a:t>
            </a:r>
            <a:r>
              <a:rPr lang="es-AR" sz="1400" dirty="0">
                <a:latin typeface="Arial"/>
                <a:cs typeface="Arial"/>
              </a:rPr>
              <a:t>un</a:t>
            </a:r>
            <a:r>
              <a:rPr lang="es-AR" sz="1400" spc="-15" dirty="0">
                <a:latin typeface="Arial"/>
                <a:cs typeface="Arial"/>
              </a:rPr>
              <a:t> </a:t>
            </a:r>
            <a:r>
              <a:rPr lang="es-AR" sz="1400" spc="-5" dirty="0">
                <a:latin typeface="Arial"/>
                <a:cs typeface="Arial"/>
              </a:rPr>
              <a:t>vacío</a:t>
            </a:r>
            <a:r>
              <a:rPr lang="es-AR" sz="1400" spc="-15" dirty="0">
                <a:latin typeface="Arial"/>
                <a:cs typeface="Arial"/>
              </a:rPr>
              <a:t> </a:t>
            </a:r>
            <a:r>
              <a:rPr lang="es-AR" sz="1400" dirty="0">
                <a:latin typeface="Arial"/>
                <a:cs typeface="Arial"/>
              </a:rPr>
              <a:t>de</a:t>
            </a:r>
            <a:r>
              <a:rPr lang="es-AR" sz="1400" spc="-15" dirty="0">
                <a:latin typeface="Arial"/>
                <a:cs typeface="Arial"/>
              </a:rPr>
              <a:t> </a:t>
            </a:r>
            <a:r>
              <a:rPr lang="es-AR" sz="1400" spc="-5" dirty="0">
                <a:latin typeface="Arial"/>
                <a:cs typeface="Arial"/>
              </a:rPr>
              <a:t>0,3 mbar</a:t>
            </a:r>
            <a:r>
              <a:rPr lang="es-AR" sz="1400" dirty="0">
                <a:latin typeface="Arial"/>
                <a:cs typeface="Arial"/>
              </a:rPr>
              <a:t> y</a:t>
            </a:r>
            <a:r>
              <a:rPr lang="es-AR" sz="1400" spc="-20" dirty="0">
                <a:latin typeface="Arial"/>
                <a:cs typeface="Arial"/>
              </a:rPr>
              <a:t> </a:t>
            </a:r>
            <a:r>
              <a:rPr lang="es-AR" sz="1400" dirty="0">
                <a:latin typeface="Arial"/>
                <a:cs typeface="Arial"/>
              </a:rPr>
              <a:t>una</a:t>
            </a:r>
            <a:r>
              <a:rPr lang="es-AR" sz="1400" spc="-35" dirty="0">
                <a:latin typeface="Arial"/>
                <a:cs typeface="Arial"/>
              </a:rPr>
              <a:t> </a:t>
            </a:r>
            <a:r>
              <a:rPr lang="es-AR" sz="1400" dirty="0">
                <a:latin typeface="Arial"/>
                <a:cs typeface="Arial"/>
              </a:rPr>
              <a:t>presión</a:t>
            </a:r>
            <a:r>
              <a:rPr lang="es-AR" sz="1400" spc="-15" dirty="0">
                <a:latin typeface="Arial"/>
                <a:cs typeface="Arial"/>
              </a:rPr>
              <a:t> </a:t>
            </a:r>
            <a:r>
              <a:rPr lang="es-AR" sz="1400" spc="-5" dirty="0">
                <a:latin typeface="Arial"/>
                <a:cs typeface="Arial"/>
              </a:rPr>
              <a:t>interna</a:t>
            </a:r>
            <a:r>
              <a:rPr lang="es-AR" sz="1400" spc="-15" dirty="0">
                <a:latin typeface="Arial"/>
                <a:cs typeface="Arial"/>
              </a:rPr>
              <a:t> </a:t>
            </a:r>
            <a:r>
              <a:rPr lang="es-AR" sz="1400" spc="-5" dirty="0">
                <a:latin typeface="Arial"/>
                <a:cs typeface="Arial"/>
              </a:rPr>
              <a:t>50% mayor </a:t>
            </a:r>
            <a:r>
              <a:rPr lang="es-AR" sz="1400" dirty="0">
                <a:latin typeface="Arial"/>
                <a:cs typeface="Arial"/>
              </a:rPr>
              <a:t>que</a:t>
            </a:r>
            <a:r>
              <a:rPr lang="es-AR" sz="1400" spc="-15" dirty="0">
                <a:latin typeface="Arial"/>
                <a:cs typeface="Arial"/>
              </a:rPr>
              <a:t> </a:t>
            </a:r>
            <a:r>
              <a:rPr lang="es-AR" sz="1400" spc="-10" dirty="0">
                <a:latin typeface="Arial"/>
                <a:cs typeface="Arial"/>
              </a:rPr>
              <a:t>la </a:t>
            </a:r>
            <a:r>
              <a:rPr lang="es-AR" sz="1400" spc="-380" dirty="0">
                <a:latin typeface="Arial"/>
                <a:cs typeface="Arial"/>
              </a:rPr>
              <a:t> </a:t>
            </a:r>
            <a:r>
              <a:rPr lang="es-AR" sz="1400" dirty="0">
                <a:latin typeface="Arial"/>
                <a:cs typeface="Arial"/>
              </a:rPr>
              <a:t>presión </a:t>
            </a:r>
            <a:r>
              <a:rPr lang="es-AR" sz="1400" spc="-5" dirty="0">
                <a:latin typeface="Arial"/>
                <a:cs typeface="Arial"/>
              </a:rPr>
              <a:t>máxima </a:t>
            </a:r>
            <a:r>
              <a:rPr lang="es-AR" sz="1400" dirty="0">
                <a:latin typeface="Arial"/>
                <a:cs typeface="Arial"/>
              </a:rPr>
              <a:t>de operación ocasionada por el </a:t>
            </a:r>
            <a:r>
              <a:rPr lang="es-AR" sz="1400" spc="-5" dirty="0">
                <a:latin typeface="Arial"/>
                <a:cs typeface="Arial"/>
              </a:rPr>
              <a:t>sistema </a:t>
            </a:r>
            <a:r>
              <a:rPr lang="es-AR" sz="1400" dirty="0">
                <a:latin typeface="Arial"/>
                <a:cs typeface="Arial"/>
              </a:rPr>
              <a:t>usado para la </a:t>
            </a:r>
            <a:r>
              <a:rPr lang="es-AR" sz="1400" spc="5" dirty="0">
                <a:latin typeface="Arial"/>
                <a:cs typeface="Arial"/>
              </a:rPr>
              <a:t> </a:t>
            </a:r>
            <a:r>
              <a:rPr lang="es-AR" sz="1400" spc="-5" dirty="0">
                <a:latin typeface="Arial"/>
                <a:cs typeface="Arial"/>
              </a:rPr>
              <a:t>conservación </a:t>
            </a:r>
            <a:r>
              <a:rPr lang="es-AR" sz="1400" dirty="0">
                <a:latin typeface="Arial"/>
                <a:cs typeface="Arial"/>
              </a:rPr>
              <a:t>del </a:t>
            </a:r>
            <a:r>
              <a:rPr lang="es-AR" sz="1400" spc="-5" dirty="0">
                <a:latin typeface="Arial"/>
                <a:cs typeface="Arial"/>
              </a:rPr>
              <a:t>aceite, </a:t>
            </a:r>
            <a:r>
              <a:rPr lang="es-AR" sz="1400" dirty="0">
                <a:latin typeface="Arial"/>
                <a:cs typeface="Arial"/>
              </a:rPr>
              <a:t>y deberán </a:t>
            </a:r>
            <a:r>
              <a:rPr lang="es-AR" sz="1400" spc="-5" dirty="0">
                <a:latin typeface="Arial"/>
                <a:cs typeface="Arial"/>
              </a:rPr>
              <a:t>estar proyectados </a:t>
            </a:r>
            <a:r>
              <a:rPr lang="es-AR" sz="1400" dirty="0">
                <a:latin typeface="Arial"/>
                <a:cs typeface="Arial"/>
              </a:rPr>
              <a:t>y </a:t>
            </a:r>
            <a:r>
              <a:rPr lang="es-AR" sz="1400" spc="-5" dirty="0">
                <a:latin typeface="Arial"/>
                <a:cs typeface="Arial"/>
              </a:rPr>
              <a:t>construidos para </a:t>
            </a:r>
            <a:r>
              <a:rPr lang="es-AR" sz="1400" spc="-375" dirty="0">
                <a:latin typeface="Arial"/>
                <a:cs typeface="Arial"/>
              </a:rPr>
              <a:t> </a:t>
            </a:r>
            <a:r>
              <a:rPr lang="es-AR" sz="1400" dirty="0">
                <a:latin typeface="Arial"/>
                <a:cs typeface="Arial"/>
              </a:rPr>
              <a:t>ser</a:t>
            </a:r>
            <a:r>
              <a:rPr lang="es-AR" sz="1400" spc="-15" dirty="0">
                <a:latin typeface="Arial"/>
                <a:cs typeface="Arial"/>
              </a:rPr>
              <a:t> </a:t>
            </a:r>
            <a:r>
              <a:rPr lang="es-AR" sz="1400" spc="-5" dirty="0">
                <a:latin typeface="Arial"/>
                <a:cs typeface="Arial"/>
              </a:rPr>
              <a:t>llenados </a:t>
            </a:r>
            <a:r>
              <a:rPr lang="es-AR" sz="1400" dirty="0">
                <a:latin typeface="Arial"/>
                <a:cs typeface="Arial"/>
              </a:rPr>
              <a:t>al</a:t>
            </a:r>
            <a:r>
              <a:rPr lang="es-AR" sz="1400" spc="5" dirty="0">
                <a:latin typeface="Arial"/>
                <a:cs typeface="Arial"/>
              </a:rPr>
              <a:t> </a:t>
            </a:r>
            <a:r>
              <a:rPr lang="es-AR" sz="1400" spc="-5" dirty="0">
                <a:latin typeface="Arial"/>
                <a:cs typeface="Arial"/>
              </a:rPr>
              <a:t>vacío</a:t>
            </a:r>
            <a:r>
              <a:rPr lang="es-AR" sz="1400" spc="5" dirty="0">
                <a:latin typeface="Arial"/>
                <a:cs typeface="Arial"/>
              </a:rPr>
              <a:t> </a:t>
            </a:r>
            <a:r>
              <a:rPr lang="es-AR" sz="1400" dirty="0">
                <a:latin typeface="Arial"/>
                <a:cs typeface="Arial"/>
              </a:rPr>
              <a:t>en</a:t>
            </a:r>
            <a:r>
              <a:rPr lang="es-AR" sz="1400" spc="-10" dirty="0">
                <a:latin typeface="Arial"/>
                <a:cs typeface="Arial"/>
              </a:rPr>
              <a:t> </a:t>
            </a:r>
            <a:r>
              <a:rPr lang="es-AR" sz="1400" dirty="0">
                <a:latin typeface="Arial"/>
                <a:cs typeface="Arial"/>
              </a:rPr>
              <a:t>el</a:t>
            </a:r>
            <a:r>
              <a:rPr lang="es-AR" sz="1400" spc="-10" dirty="0">
                <a:latin typeface="Arial"/>
                <a:cs typeface="Arial"/>
              </a:rPr>
              <a:t> </a:t>
            </a:r>
            <a:r>
              <a:rPr lang="es-AR" sz="1400" spc="-5" dirty="0">
                <a:latin typeface="Arial"/>
                <a:cs typeface="Arial"/>
              </a:rPr>
              <a:t>sitio.</a:t>
            </a:r>
          </a:p>
          <a:p>
            <a:pPr marL="12065" lvl="2">
              <a:tabLst>
                <a:tab pos="469900" algn="l"/>
              </a:tabLst>
            </a:pPr>
            <a:r>
              <a:rPr lang="es-AR" sz="1400" b="1" u="sng" spc="-5" dirty="0">
                <a:uFill>
                  <a:solidFill>
                    <a:srgbClr val="000000"/>
                  </a:solidFill>
                </a:uFill>
                <a:latin typeface="Arial"/>
                <a:cs typeface="Arial"/>
              </a:rPr>
              <a:t>Núcleo</a:t>
            </a:r>
            <a:endParaRPr lang="es-AR" sz="1400" dirty="0">
              <a:latin typeface="Arial"/>
              <a:cs typeface="Arial"/>
            </a:endParaRPr>
          </a:p>
          <a:p>
            <a:pPr marL="55244" marR="6985" algn="just">
              <a:lnSpc>
                <a:spcPct val="143700"/>
              </a:lnSpc>
              <a:spcBef>
                <a:spcPts val="190"/>
              </a:spcBef>
            </a:pPr>
            <a:r>
              <a:rPr lang="es-AR" sz="1400" dirty="0">
                <a:latin typeface="Arial"/>
                <a:cs typeface="Arial"/>
              </a:rPr>
              <a:t>Los núcleos </a:t>
            </a:r>
            <a:r>
              <a:rPr lang="es-AR" sz="1400" spc="-5" dirty="0">
                <a:latin typeface="Arial"/>
                <a:cs typeface="Arial"/>
              </a:rPr>
              <a:t>deberán poseer asas </a:t>
            </a:r>
            <a:r>
              <a:rPr lang="es-AR" sz="1400" dirty="0">
                <a:latin typeface="Arial"/>
                <a:cs typeface="Arial"/>
              </a:rPr>
              <a:t>de </a:t>
            </a:r>
            <a:r>
              <a:rPr lang="es-AR" sz="1400" spc="-5" dirty="0">
                <a:latin typeface="Arial"/>
                <a:cs typeface="Arial"/>
              </a:rPr>
              <a:t>izado </a:t>
            </a:r>
            <a:r>
              <a:rPr lang="es-AR" sz="1400" dirty="0">
                <a:latin typeface="Arial"/>
                <a:cs typeface="Arial"/>
              </a:rPr>
              <a:t>u </a:t>
            </a:r>
            <a:r>
              <a:rPr lang="es-AR" sz="1400" spc="-5" dirty="0">
                <a:latin typeface="Arial"/>
                <a:cs typeface="Arial"/>
              </a:rPr>
              <a:t>otro medio </a:t>
            </a:r>
            <a:r>
              <a:rPr lang="es-AR" sz="1400" dirty="0">
                <a:latin typeface="Arial"/>
                <a:cs typeface="Arial"/>
              </a:rPr>
              <a:t>para </a:t>
            </a:r>
            <a:r>
              <a:rPr lang="es-AR" sz="1400" spc="-5" dirty="0">
                <a:latin typeface="Arial"/>
                <a:cs typeface="Arial"/>
              </a:rPr>
              <a:t>levantar </a:t>
            </a:r>
            <a:r>
              <a:rPr lang="es-AR" sz="1400" dirty="0">
                <a:latin typeface="Arial"/>
                <a:cs typeface="Arial"/>
              </a:rPr>
              <a:t> convenientemente el </a:t>
            </a:r>
            <a:r>
              <a:rPr lang="es-AR" sz="1400" spc="-5" dirty="0">
                <a:latin typeface="Arial"/>
                <a:cs typeface="Arial"/>
              </a:rPr>
              <a:t>núcleo </a:t>
            </a:r>
            <a:r>
              <a:rPr lang="es-AR" sz="1400" dirty="0">
                <a:latin typeface="Arial"/>
                <a:cs typeface="Arial"/>
              </a:rPr>
              <a:t>sin que dicha </a:t>
            </a:r>
            <a:r>
              <a:rPr lang="es-AR" sz="1400" spc="-5" dirty="0">
                <a:latin typeface="Arial"/>
                <a:cs typeface="Arial"/>
              </a:rPr>
              <a:t>operación ejecute esfuerzos </a:t>
            </a:r>
            <a:r>
              <a:rPr lang="es-AR" sz="1400" dirty="0">
                <a:latin typeface="Arial"/>
                <a:cs typeface="Arial"/>
              </a:rPr>
              <a:t> </a:t>
            </a:r>
            <a:r>
              <a:rPr lang="es-AR" sz="1400" spc="-5" dirty="0">
                <a:latin typeface="Arial"/>
                <a:cs typeface="Arial"/>
              </a:rPr>
              <a:t>inadmisibles </a:t>
            </a:r>
            <a:r>
              <a:rPr lang="es-AR" sz="1400" dirty="0">
                <a:latin typeface="Arial"/>
                <a:cs typeface="Arial"/>
              </a:rPr>
              <a:t>en </a:t>
            </a:r>
            <a:r>
              <a:rPr lang="es-AR" sz="1400" spc="-5" dirty="0">
                <a:latin typeface="Arial"/>
                <a:cs typeface="Arial"/>
              </a:rPr>
              <a:t>las láminas </a:t>
            </a:r>
            <a:r>
              <a:rPr lang="es-AR" sz="1400" dirty="0">
                <a:latin typeface="Arial"/>
                <a:cs typeface="Arial"/>
              </a:rPr>
              <a:t>de </a:t>
            </a:r>
            <a:r>
              <a:rPr lang="es-AR" sz="1400" spc="-5" dirty="0">
                <a:latin typeface="Arial"/>
                <a:cs typeface="Arial"/>
              </a:rPr>
              <a:t>acero </a:t>
            </a:r>
            <a:r>
              <a:rPr lang="es-AR" sz="1400" dirty="0">
                <a:latin typeface="Arial"/>
                <a:cs typeface="Arial"/>
              </a:rPr>
              <a:t>o a su </a:t>
            </a:r>
            <a:r>
              <a:rPr lang="es-AR" sz="1400" spc="-5" dirty="0">
                <a:latin typeface="Arial"/>
                <a:cs typeface="Arial"/>
              </a:rPr>
              <a:t>aislamiento. </a:t>
            </a:r>
            <a:r>
              <a:rPr lang="es-AR" sz="1400" dirty="0">
                <a:latin typeface="Arial"/>
                <a:cs typeface="Arial"/>
              </a:rPr>
              <a:t>El </a:t>
            </a:r>
            <a:r>
              <a:rPr lang="es-AR" sz="1400" spc="-5" dirty="0">
                <a:latin typeface="Arial"/>
                <a:cs typeface="Arial"/>
              </a:rPr>
              <a:t>circuito </a:t>
            </a:r>
            <a:r>
              <a:rPr lang="es-AR" sz="1400" dirty="0">
                <a:latin typeface="Arial"/>
                <a:cs typeface="Arial"/>
              </a:rPr>
              <a:t> </a:t>
            </a:r>
            <a:r>
              <a:rPr lang="es-AR" sz="1400" spc="-5" dirty="0">
                <a:latin typeface="Arial"/>
                <a:cs typeface="Arial"/>
              </a:rPr>
              <a:t>magnético</a:t>
            </a:r>
            <a:r>
              <a:rPr lang="es-AR" sz="1400" spc="-35" dirty="0">
                <a:latin typeface="Arial"/>
                <a:cs typeface="Arial"/>
              </a:rPr>
              <a:t> </a:t>
            </a:r>
            <a:r>
              <a:rPr lang="es-AR" sz="1400" spc="-5" dirty="0">
                <a:latin typeface="Arial"/>
                <a:cs typeface="Arial"/>
              </a:rPr>
              <a:t>deberá</a:t>
            </a:r>
            <a:r>
              <a:rPr lang="es-AR" sz="1400" spc="-45" dirty="0">
                <a:latin typeface="Arial"/>
                <a:cs typeface="Arial"/>
              </a:rPr>
              <a:t> </a:t>
            </a:r>
            <a:r>
              <a:rPr lang="es-AR" sz="1400" spc="-5" dirty="0">
                <a:latin typeface="Arial"/>
                <a:cs typeface="Arial"/>
              </a:rPr>
              <a:t>ser</a:t>
            </a:r>
            <a:r>
              <a:rPr lang="es-AR" sz="1400" spc="-35" dirty="0">
                <a:latin typeface="Arial"/>
                <a:cs typeface="Arial"/>
              </a:rPr>
              <a:t> </a:t>
            </a:r>
            <a:r>
              <a:rPr lang="es-AR" sz="1400" spc="-5" dirty="0">
                <a:latin typeface="Arial"/>
                <a:cs typeface="Arial"/>
              </a:rPr>
              <a:t>puesto</a:t>
            </a:r>
            <a:r>
              <a:rPr lang="es-AR" sz="1400" spc="-35" dirty="0">
                <a:latin typeface="Arial"/>
                <a:cs typeface="Arial"/>
              </a:rPr>
              <a:t> </a:t>
            </a:r>
            <a:r>
              <a:rPr lang="es-AR" sz="1400" dirty="0">
                <a:latin typeface="Arial"/>
                <a:cs typeface="Arial"/>
              </a:rPr>
              <a:t>a</a:t>
            </a:r>
            <a:r>
              <a:rPr lang="es-AR" sz="1400" spc="-45" dirty="0">
                <a:latin typeface="Arial"/>
                <a:cs typeface="Arial"/>
              </a:rPr>
              <a:t> </a:t>
            </a:r>
            <a:r>
              <a:rPr lang="es-AR" sz="1400" spc="-5" dirty="0">
                <a:latin typeface="Arial"/>
                <a:cs typeface="Arial"/>
              </a:rPr>
              <a:t>tierra</a:t>
            </a:r>
            <a:r>
              <a:rPr lang="es-AR" sz="1400" spc="-40" dirty="0">
                <a:latin typeface="Arial"/>
                <a:cs typeface="Arial"/>
              </a:rPr>
              <a:t> </a:t>
            </a:r>
            <a:r>
              <a:rPr lang="es-AR" sz="1400" spc="-10" dirty="0">
                <a:latin typeface="Arial"/>
                <a:cs typeface="Arial"/>
              </a:rPr>
              <a:t>en</a:t>
            </a:r>
            <a:r>
              <a:rPr lang="es-AR" sz="1400" spc="-35" dirty="0">
                <a:latin typeface="Arial"/>
                <a:cs typeface="Arial"/>
              </a:rPr>
              <a:t> </a:t>
            </a:r>
            <a:r>
              <a:rPr lang="es-AR" sz="1400" dirty="0">
                <a:latin typeface="Arial"/>
                <a:cs typeface="Arial"/>
              </a:rPr>
              <a:t>un</a:t>
            </a:r>
            <a:r>
              <a:rPr lang="es-AR" sz="1400" spc="-45" dirty="0">
                <a:latin typeface="Arial"/>
                <a:cs typeface="Arial"/>
              </a:rPr>
              <a:t> </a:t>
            </a:r>
            <a:r>
              <a:rPr lang="es-AR" sz="1400" spc="-5" dirty="0">
                <a:latin typeface="Arial"/>
                <a:cs typeface="Arial"/>
              </a:rPr>
              <a:t>punto</a:t>
            </a:r>
            <a:r>
              <a:rPr lang="es-AR" sz="1400" spc="-45" dirty="0">
                <a:latin typeface="Arial"/>
                <a:cs typeface="Arial"/>
              </a:rPr>
              <a:t> </a:t>
            </a:r>
            <a:r>
              <a:rPr lang="es-AR" sz="1400" spc="-5" dirty="0">
                <a:latin typeface="Arial"/>
                <a:cs typeface="Arial"/>
              </a:rPr>
              <a:t>solamente,</a:t>
            </a:r>
            <a:r>
              <a:rPr lang="es-AR" sz="1400" spc="-40" dirty="0">
                <a:latin typeface="Arial"/>
                <a:cs typeface="Arial"/>
              </a:rPr>
              <a:t> </a:t>
            </a:r>
            <a:r>
              <a:rPr lang="es-AR" sz="1400" dirty="0">
                <a:latin typeface="Arial"/>
                <a:cs typeface="Arial"/>
              </a:rPr>
              <a:t>el</a:t>
            </a:r>
            <a:r>
              <a:rPr lang="es-AR" sz="1400" spc="-45" dirty="0">
                <a:latin typeface="Arial"/>
                <a:cs typeface="Arial"/>
              </a:rPr>
              <a:t> </a:t>
            </a:r>
            <a:r>
              <a:rPr lang="es-AR" sz="1400" spc="-5" dirty="0">
                <a:latin typeface="Arial"/>
                <a:cs typeface="Arial"/>
              </a:rPr>
              <a:t>cual</a:t>
            </a:r>
            <a:r>
              <a:rPr lang="es-AR" sz="1400" spc="-40" dirty="0">
                <a:latin typeface="Arial"/>
                <a:cs typeface="Arial"/>
              </a:rPr>
              <a:t> </a:t>
            </a:r>
            <a:r>
              <a:rPr lang="es-AR" sz="1400" spc="-5" dirty="0">
                <a:latin typeface="Arial"/>
                <a:cs typeface="Arial"/>
              </a:rPr>
              <a:t>será </a:t>
            </a:r>
            <a:r>
              <a:rPr lang="es-AR" sz="1400" spc="-380" dirty="0">
                <a:latin typeface="Arial"/>
                <a:cs typeface="Arial"/>
              </a:rPr>
              <a:t> </a:t>
            </a:r>
            <a:r>
              <a:rPr lang="es-AR" sz="1400" spc="-5" dirty="0">
                <a:latin typeface="Arial"/>
                <a:cs typeface="Arial"/>
              </a:rPr>
              <a:t>conectado exteriormente </a:t>
            </a:r>
            <a:r>
              <a:rPr lang="es-AR" sz="1400" dirty="0">
                <a:latin typeface="Arial"/>
                <a:cs typeface="Arial"/>
              </a:rPr>
              <a:t>al </a:t>
            </a:r>
            <a:r>
              <a:rPr lang="es-AR" sz="1400" spc="-5" dirty="0">
                <a:latin typeface="Arial"/>
                <a:cs typeface="Arial"/>
              </a:rPr>
              <a:t>tanque, por </a:t>
            </a:r>
            <a:r>
              <a:rPr lang="es-AR" sz="1400" spc="-10" dirty="0">
                <a:latin typeface="Arial"/>
                <a:cs typeface="Arial"/>
              </a:rPr>
              <a:t>lo </a:t>
            </a:r>
            <a:r>
              <a:rPr lang="es-AR" sz="1400" dirty="0">
                <a:latin typeface="Arial"/>
                <a:cs typeface="Arial"/>
              </a:rPr>
              <a:t>que se </a:t>
            </a:r>
            <a:r>
              <a:rPr lang="es-AR" sz="1400" spc="-5" dirty="0">
                <a:latin typeface="Arial"/>
                <a:cs typeface="Arial"/>
              </a:rPr>
              <a:t>deberá proveer, </a:t>
            </a:r>
            <a:r>
              <a:rPr lang="es-AR" sz="1400" spc="-10" dirty="0">
                <a:latin typeface="Arial"/>
                <a:cs typeface="Arial"/>
              </a:rPr>
              <a:t>un </a:t>
            </a:r>
            <a:r>
              <a:rPr lang="es-AR" sz="1400" spc="-5" dirty="0">
                <a:latin typeface="Arial"/>
                <a:cs typeface="Arial"/>
              </a:rPr>
              <a:t> </a:t>
            </a:r>
            <a:r>
              <a:rPr lang="es-AR" sz="1400" dirty="0">
                <a:latin typeface="Arial"/>
                <a:cs typeface="Arial"/>
              </a:rPr>
              <a:t>aislador</a:t>
            </a:r>
            <a:r>
              <a:rPr lang="es-AR" sz="1400" spc="-60" dirty="0">
                <a:latin typeface="Arial"/>
                <a:cs typeface="Arial"/>
              </a:rPr>
              <a:t> </a:t>
            </a:r>
            <a:r>
              <a:rPr lang="es-AR" sz="1400" spc="-5" dirty="0" err="1">
                <a:latin typeface="Arial"/>
                <a:cs typeface="Arial"/>
              </a:rPr>
              <a:t>pasatapas</a:t>
            </a:r>
            <a:r>
              <a:rPr lang="es-AR" sz="1400" spc="-60" dirty="0">
                <a:latin typeface="Arial"/>
                <a:cs typeface="Arial"/>
              </a:rPr>
              <a:t> </a:t>
            </a:r>
            <a:r>
              <a:rPr lang="es-AR" sz="1400" dirty="0" err="1">
                <a:latin typeface="Arial"/>
                <a:cs typeface="Arial"/>
              </a:rPr>
              <a:t>ó</a:t>
            </a:r>
            <a:r>
              <a:rPr lang="es-AR" sz="1400" spc="-45" dirty="0">
                <a:latin typeface="Arial"/>
                <a:cs typeface="Arial"/>
              </a:rPr>
              <a:t> </a:t>
            </a:r>
            <a:r>
              <a:rPr lang="es-AR" sz="1400" spc="-5" dirty="0">
                <a:latin typeface="Arial"/>
                <a:cs typeface="Arial"/>
              </a:rPr>
              <a:t>dispositivo</a:t>
            </a:r>
            <a:r>
              <a:rPr lang="es-AR" sz="1400" spc="-55" dirty="0">
                <a:latin typeface="Arial"/>
                <a:cs typeface="Arial"/>
              </a:rPr>
              <a:t> </a:t>
            </a:r>
            <a:r>
              <a:rPr lang="es-AR" sz="1400" dirty="0">
                <a:latin typeface="Arial"/>
                <a:cs typeface="Arial"/>
              </a:rPr>
              <a:t>similar</a:t>
            </a:r>
            <a:r>
              <a:rPr lang="es-AR" sz="1400" spc="-55" dirty="0">
                <a:latin typeface="Arial"/>
                <a:cs typeface="Arial"/>
              </a:rPr>
              <a:t> </a:t>
            </a:r>
            <a:r>
              <a:rPr lang="es-AR" sz="1400" dirty="0">
                <a:latin typeface="Arial"/>
                <a:cs typeface="Arial"/>
              </a:rPr>
              <a:t>adecuado</a:t>
            </a:r>
            <a:r>
              <a:rPr lang="es-AR" sz="1400" spc="-55" dirty="0">
                <a:latin typeface="Arial"/>
                <a:cs typeface="Arial"/>
              </a:rPr>
              <a:t> </a:t>
            </a:r>
            <a:r>
              <a:rPr lang="es-AR" sz="1400" dirty="0">
                <a:latin typeface="Arial"/>
                <a:cs typeface="Arial"/>
              </a:rPr>
              <a:t>a</a:t>
            </a:r>
            <a:r>
              <a:rPr lang="es-AR" sz="1400" spc="-55" dirty="0">
                <a:latin typeface="Arial"/>
                <a:cs typeface="Arial"/>
              </a:rPr>
              <a:t> </a:t>
            </a:r>
            <a:r>
              <a:rPr lang="es-AR" sz="1400" spc="-5" dirty="0">
                <a:latin typeface="Arial"/>
                <a:cs typeface="Arial"/>
              </a:rPr>
              <a:t>través</a:t>
            </a:r>
            <a:r>
              <a:rPr lang="es-AR" sz="1400" spc="-50" dirty="0">
                <a:latin typeface="Arial"/>
                <a:cs typeface="Arial"/>
              </a:rPr>
              <a:t> </a:t>
            </a:r>
            <a:r>
              <a:rPr lang="es-AR" sz="1400" dirty="0">
                <a:latin typeface="Arial"/>
                <a:cs typeface="Arial"/>
              </a:rPr>
              <a:t>del</a:t>
            </a:r>
            <a:r>
              <a:rPr lang="es-AR" sz="1400" spc="-55" dirty="0">
                <a:latin typeface="Arial"/>
                <a:cs typeface="Arial"/>
              </a:rPr>
              <a:t> </a:t>
            </a:r>
            <a:r>
              <a:rPr lang="es-AR" sz="1400" dirty="0">
                <a:latin typeface="Arial"/>
                <a:cs typeface="Arial"/>
              </a:rPr>
              <a:t>tanque</a:t>
            </a:r>
            <a:r>
              <a:rPr lang="es-AR" sz="1400" spc="-65" dirty="0">
                <a:latin typeface="Arial"/>
                <a:cs typeface="Arial"/>
              </a:rPr>
              <a:t> </a:t>
            </a:r>
            <a:r>
              <a:rPr lang="es-AR" sz="1400" dirty="0">
                <a:latin typeface="Arial"/>
                <a:cs typeface="Arial"/>
              </a:rPr>
              <a:t>del </a:t>
            </a:r>
            <a:r>
              <a:rPr lang="es-AR" sz="1400" spc="-375" dirty="0">
                <a:latin typeface="Arial"/>
                <a:cs typeface="Arial"/>
              </a:rPr>
              <a:t> </a:t>
            </a:r>
            <a:r>
              <a:rPr lang="es-AR" sz="1400" spc="-5" dirty="0">
                <a:latin typeface="Arial"/>
                <a:cs typeface="Arial"/>
              </a:rPr>
              <a:t>transformador.</a:t>
            </a:r>
            <a:endParaRPr lang="es-AR" sz="1400" dirty="0">
              <a:latin typeface="Arial"/>
              <a:cs typeface="Arial"/>
            </a:endParaRPr>
          </a:p>
          <a:p>
            <a:pPr>
              <a:lnSpc>
                <a:spcPct val="100000"/>
              </a:lnSpc>
            </a:pPr>
            <a:endParaRPr lang="es-AR" sz="1500" dirty="0">
              <a:latin typeface="Arial"/>
              <a:cs typeface="Arial"/>
            </a:endParaRPr>
          </a:p>
          <a:p>
            <a:pPr>
              <a:lnSpc>
                <a:spcPct val="100000"/>
              </a:lnSpc>
            </a:pPr>
            <a:endParaRPr lang="es-AR" sz="1500" dirty="0">
              <a:latin typeface="Arial"/>
              <a:cs typeface="Arial"/>
            </a:endParaRP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10</a:t>
            </a:fld>
            <a:endParaRPr lang="es-AR"/>
          </a:p>
        </p:txBody>
      </p:sp>
    </p:spTree>
    <p:extLst>
      <p:ext uri="{BB962C8B-B14F-4D97-AF65-F5344CB8AC3E}">
        <p14:creationId xmlns:p14="http://schemas.microsoft.com/office/powerpoint/2010/main" val="1842952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2" algn="just">
              <a:spcBef>
                <a:spcPts val="1315"/>
              </a:spcBef>
              <a:tabLst>
                <a:tab pos="469900" algn="l"/>
              </a:tabLst>
            </a:pPr>
            <a:r>
              <a:rPr lang="es-AR" sz="1400" b="1" u="sng" dirty="0">
                <a:uFill>
                  <a:solidFill>
                    <a:srgbClr val="000000"/>
                  </a:solidFill>
                </a:uFill>
                <a:latin typeface="Arial"/>
                <a:cs typeface="Arial"/>
              </a:rPr>
              <a:t>Sistema</a:t>
            </a:r>
            <a:r>
              <a:rPr lang="es-AR" sz="1400" b="1" u="sng" spc="-25" dirty="0">
                <a:uFill>
                  <a:solidFill>
                    <a:srgbClr val="000000"/>
                  </a:solidFill>
                </a:uFill>
                <a:latin typeface="Arial"/>
                <a:cs typeface="Arial"/>
              </a:rPr>
              <a:t> </a:t>
            </a:r>
            <a:r>
              <a:rPr lang="es-AR" sz="1400" b="1" u="sng" spc="-5" dirty="0">
                <a:uFill>
                  <a:solidFill>
                    <a:srgbClr val="000000"/>
                  </a:solidFill>
                </a:uFill>
                <a:latin typeface="Arial"/>
                <a:cs typeface="Arial"/>
              </a:rPr>
              <a:t>de</a:t>
            </a:r>
            <a:r>
              <a:rPr lang="es-AR" sz="1400" b="1" u="sng" spc="-25" dirty="0">
                <a:uFill>
                  <a:solidFill>
                    <a:srgbClr val="000000"/>
                  </a:solidFill>
                </a:uFill>
                <a:latin typeface="Arial"/>
                <a:cs typeface="Arial"/>
              </a:rPr>
              <a:t> </a:t>
            </a:r>
            <a:r>
              <a:rPr lang="es-AR" sz="1400" b="1" u="sng" spc="-5" dirty="0">
                <a:uFill>
                  <a:solidFill>
                    <a:srgbClr val="000000"/>
                  </a:solidFill>
                </a:uFill>
                <a:latin typeface="Arial"/>
                <a:cs typeface="Arial"/>
              </a:rPr>
              <a:t>Enfriamiento</a:t>
            </a:r>
            <a:endParaRPr lang="es-AR" sz="1400" dirty="0">
              <a:latin typeface="Arial"/>
              <a:cs typeface="Arial"/>
            </a:endParaRPr>
          </a:p>
          <a:p>
            <a:pPr marL="55244" marR="7620" algn="just">
              <a:lnSpc>
                <a:spcPct val="143600"/>
              </a:lnSpc>
              <a:spcBef>
                <a:spcPts val="190"/>
              </a:spcBef>
            </a:pPr>
            <a:r>
              <a:rPr lang="es-AR" sz="1400" dirty="0">
                <a:latin typeface="Arial"/>
                <a:cs typeface="Arial"/>
              </a:rPr>
              <a:t>El</a:t>
            </a:r>
            <a:r>
              <a:rPr lang="es-AR" sz="1400" spc="-40" dirty="0">
                <a:latin typeface="Arial"/>
                <a:cs typeface="Arial"/>
              </a:rPr>
              <a:t> </a:t>
            </a:r>
            <a:r>
              <a:rPr lang="es-AR" sz="1400" spc="-5" dirty="0">
                <a:latin typeface="Arial"/>
                <a:cs typeface="Arial"/>
              </a:rPr>
              <a:t>sistema</a:t>
            </a:r>
            <a:r>
              <a:rPr lang="es-AR" sz="1400" spc="-35" dirty="0">
                <a:latin typeface="Arial"/>
                <a:cs typeface="Arial"/>
              </a:rPr>
              <a:t> </a:t>
            </a:r>
            <a:r>
              <a:rPr lang="es-AR" sz="1400" dirty="0">
                <a:latin typeface="Arial"/>
                <a:cs typeface="Arial"/>
              </a:rPr>
              <a:t>de</a:t>
            </a:r>
            <a:r>
              <a:rPr lang="es-AR" sz="1400" spc="-35" dirty="0">
                <a:latin typeface="Arial"/>
                <a:cs typeface="Arial"/>
              </a:rPr>
              <a:t> </a:t>
            </a:r>
            <a:r>
              <a:rPr lang="es-AR" sz="1400" spc="-5" dirty="0">
                <a:latin typeface="Arial"/>
                <a:cs typeface="Arial"/>
              </a:rPr>
              <a:t>enfriamiento</a:t>
            </a:r>
            <a:r>
              <a:rPr lang="es-AR" sz="1400" spc="-40" dirty="0">
                <a:latin typeface="Arial"/>
                <a:cs typeface="Arial"/>
              </a:rPr>
              <a:t> </a:t>
            </a:r>
            <a:r>
              <a:rPr lang="es-AR" sz="1400" dirty="0">
                <a:latin typeface="Arial"/>
                <a:cs typeface="Arial"/>
              </a:rPr>
              <a:t>deberá</a:t>
            </a:r>
            <a:r>
              <a:rPr lang="es-AR" sz="1400" spc="-45" dirty="0">
                <a:latin typeface="Arial"/>
                <a:cs typeface="Arial"/>
              </a:rPr>
              <a:t> </a:t>
            </a:r>
            <a:r>
              <a:rPr lang="es-AR" sz="1400" spc="-5" dirty="0">
                <a:latin typeface="Arial"/>
                <a:cs typeface="Arial"/>
              </a:rPr>
              <a:t>consistir</a:t>
            </a:r>
            <a:r>
              <a:rPr lang="es-AR" sz="1400" spc="-20" dirty="0">
                <a:latin typeface="Arial"/>
                <a:cs typeface="Arial"/>
              </a:rPr>
              <a:t> </a:t>
            </a:r>
            <a:r>
              <a:rPr lang="es-AR" sz="1400" spc="-10" dirty="0">
                <a:latin typeface="Arial"/>
                <a:cs typeface="Arial"/>
              </a:rPr>
              <a:t>de</a:t>
            </a:r>
            <a:r>
              <a:rPr lang="es-AR" sz="1400" spc="-20" dirty="0">
                <a:latin typeface="Arial"/>
                <a:cs typeface="Arial"/>
              </a:rPr>
              <a:t> </a:t>
            </a:r>
            <a:r>
              <a:rPr lang="es-AR" sz="1400" spc="-5" dirty="0">
                <a:latin typeface="Arial"/>
                <a:cs typeface="Arial"/>
              </a:rPr>
              <a:t>intercambiadores</a:t>
            </a:r>
            <a:r>
              <a:rPr lang="es-AR" sz="1400" spc="-30" dirty="0">
                <a:latin typeface="Arial"/>
                <a:cs typeface="Arial"/>
              </a:rPr>
              <a:t> </a:t>
            </a:r>
            <a:r>
              <a:rPr lang="es-AR" sz="1400" dirty="0">
                <a:latin typeface="Arial"/>
                <a:cs typeface="Arial"/>
              </a:rPr>
              <a:t>de</a:t>
            </a:r>
            <a:r>
              <a:rPr lang="es-AR" sz="1400" spc="-50" dirty="0">
                <a:latin typeface="Arial"/>
                <a:cs typeface="Arial"/>
              </a:rPr>
              <a:t> </a:t>
            </a:r>
            <a:r>
              <a:rPr lang="es-AR" sz="1400" dirty="0">
                <a:latin typeface="Arial"/>
                <a:cs typeface="Arial"/>
              </a:rPr>
              <a:t>calor </a:t>
            </a:r>
            <a:r>
              <a:rPr lang="es-AR" sz="1400" spc="-375" dirty="0">
                <a:latin typeface="Arial"/>
                <a:cs typeface="Arial"/>
              </a:rPr>
              <a:t> </a:t>
            </a:r>
            <a:r>
              <a:rPr lang="es-AR" sz="1400" spc="-5" dirty="0">
                <a:latin typeface="Arial"/>
                <a:cs typeface="Arial"/>
              </a:rPr>
              <a:t>provistos</a:t>
            </a:r>
            <a:r>
              <a:rPr lang="es-AR" sz="1400" dirty="0">
                <a:latin typeface="Arial"/>
                <a:cs typeface="Arial"/>
              </a:rPr>
              <a:t> de</a:t>
            </a:r>
            <a:r>
              <a:rPr lang="es-AR" sz="1400" spc="5" dirty="0">
                <a:latin typeface="Arial"/>
                <a:cs typeface="Arial"/>
              </a:rPr>
              <a:t> </a:t>
            </a:r>
            <a:r>
              <a:rPr lang="es-AR" sz="1400" spc="-5" dirty="0">
                <a:latin typeface="Arial"/>
                <a:cs typeface="Arial"/>
              </a:rPr>
              <a:t>ventiladores</a:t>
            </a:r>
            <a:r>
              <a:rPr lang="es-AR" sz="1400" dirty="0">
                <a:latin typeface="Arial"/>
                <a:cs typeface="Arial"/>
              </a:rPr>
              <a:t> con</a:t>
            </a:r>
            <a:r>
              <a:rPr lang="es-AR" sz="1400" spc="5" dirty="0">
                <a:latin typeface="Arial"/>
                <a:cs typeface="Arial"/>
              </a:rPr>
              <a:t> </a:t>
            </a:r>
            <a:r>
              <a:rPr lang="es-AR" sz="1400" dirty="0">
                <a:latin typeface="Arial"/>
                <a:cs typeface="Arial"/>
              </a:rPr>
              <a:t>o</a:t>
            </a:r>
            <a:r>
              <a:rPr lang="es-AR" sz="1400" spc="5" dirty="0">
                <a:latin typeface="Arial"/>
                <a:cs typeface="Arial"/>
              </a:rPr>
              <a:t> </a:t>
            </a:r>
            <a:r>
              <a:rPr lang="es-AR" sz="1400" dirty="0">
                <a:latin typeface="Arial"/>
                <a:cs typeface="Arial"/>
              </a:rPr>
              <a:t>sin</a:t>
            </a:r>
            <a:r>
              <a:rPr lang="es-AR" sz="1400" spc="5" dirty="0">
                <a:latin typeface="Arial"/>
                <a:cs typeface="Arial"/>
              </a:rPr>
              <a:t> </a:t>
            </a:r>
            <a:r>
              <a:rPr lang="es-AR" sz="1400" spc="-5" dirty="0">
                <a:latin typeface="Arial"/>
                <a:cs typeface="Arial"/>
              </a:rPr>
              <a:t>bombas</a:t>
            </a:r>
            <a:r>
              <a:rPr lang="es-AR" sz="1400" dirty="0">
                <a:latin typeface="Arial"/>
                <a:cs typeface="Arial"/>
              </a:rPr>
              <a:t> en</a:t>
            </a:r>
            <a:r>
              <a:rPr lang="es-AR" sz="1400" spc="5" dirty="0">
                <a:latin typeface="Arial"/>
                <a:cs typeface="Arial"/>
              </a:rPr>
              <a:t> </a:t>
            </a:r>
            <a:r>
              <a:rPr lang="es-AR" sz="1400" spc="-5" dirty="0">
                <a:latin typeface="Arial"/>
                <a:cs typeface="Arial"/>
              </a:rPr>
              <a:t>las</a:t>
            </a:r>
            <a:r>
              <a:rPr lang="es-AR" sz="1400" dirty="0">
                <a:latin typeface="Arial"/>
                <a:cs typeface="Arial"/>
              </a:rPr>
              <a:t> </a:t>
            </a:r>
            <a:r>
              <a:rPr lang="es-AR" sz="1400" spc="-5" dirty="0">
                <a:latin typeface="Arial"/>
                <a:cs typeface="Arial"/>
              </a:rPr>
              <a:t>combinaciones </a:t>
            </a:r>
            <a:r>
              <a:rPr lang="es-AR" sz="1400" dirty="0">
                <a:latin typeface="Arial"/>
                <a:cs typeface="Arial"/>
              </a:rPr>
              <a:t> indicadas en </a:t>
            </a:r>
            <a:r>
              <a:rPr lang="es-AR" sz="1400" spc="-5" dirty="0">
                <a:latin typeface="Arial"/>
                <a:cs typeface="Arial"/>
              </a:rPr>
              <a:t>las especificaciones </a:t>
            </a:r>
            <a:r>
              <a:rPr lang="es-AR" sz="1400" dirty="0">
                <a:latin typeface="Arial"/>
                <a:cs typeface="Arial"/>
              </a:rPr>
              <a:t>del </a:t>
            </a:r>
            <a:r>
              <a:rPr lang="es-AR" sz="1400" spc="-5" dirty="0">
                <a:latin typeface="Arial"/>
                <a:cs typeface="Arial"/>
              </a:rPr>
              <a:t>cliente. </a:t>
            </a:r>
            <a:r>
              <a:rPr lang="es-AR" sz="1400" spc="-10" dirty="0">
                <a:latin typeface="Arial"/>
                <a:cs typeface="Arial"/>
              </a:rPr>
              <a:t>El </a:t>
            </a:r>
            <a:r>
              <a:rPr lang="es-AR" sz="1400" dirty="0">
                <a:latin typeface="Arial"/>
                <a:cs typeface="Arial"/>
              </a:rPr>
              <a:t>equipo </a:t>
            </a:r>
            <a:r>
              <a:rPr lang="es-AR" sz="1400" spc="-10" dirty="0">
                <a:latin typeface="Arial"/>
                <a:cs typeface="Arial"/>
              </a:rPr>
              <a:t>de </a:t>
            </a:r>
            <a:r>
              <a:rPr lang="es-AR" sz="1400" spc="-5" dirty="0">
                <a:latin typeface="Arial"/>
                <a:cs typeface="Arial"/>
              </a:rPr>
              <a:t>enfriamiento </a:t>
            </a:r>
            <a:r>
              <a:rPr lang="es-AR" sz="1400" dirty="0">
                <a:latin typeface="Arial"/>
                <a:cs typeface="Arial"/>
              </a:rPr>
              <a:t> deberá </a:t>
            </a:r>
            <a:r>
              <a:rPr lang="es-AR" sz="1400" spc="-5" dirty="0">
                <a:latin typeface="Arial"/>
                <a:cs typeface="Arial"/>
              </a:rPr>
              <a:t>estar montado </a:t>
            </a:r>
            <a:r>
              <a:rPr lang="es-AR" sz="1400" dirty="0">
                <a:latin typeface="Arial"/>
                <a:cs typeface="Arial"/>
              </a:rPr>
              <a:t>en el tanque </a:t>
            </a:r>
            <a:r>
              <a:rPr lang="es-AR" sz="1400" spc="-5" dirty="0">
                <a:latin typeface="Arial"/>
                <a:cs typeface="Arial"/>
              </a:rPr>
              <a:t>principal. </a:t>
            </a:r>
            <a:r>
              <a:rPr lang="es-AR" sz="1400" dirty="0">
                <a:latin typeface="Arial"/>
                <a:cs typeface="Arial"/>
              </a:rPr>
              <a:t>El equipo de </a:t>
            </a:r>
            <a:r>
              <a:rPr lang="es-AR" sz="1400" spc="-5" dirty="0">
                <a:latin typeface="Arial"/>
                <a:cs typeface="Arial"/>
              </a:rPr>
              <a:t>enfriamiento </a:t>
            </a:r>
            <a:r>
              <a:rPr lang="es-AR" sz="1400" dirty="0">
                <a:latin typeface="Arial"/>
                <a:cs typeface="Arial"/>
              </a:rPr>
              <a:t> deberá ser </a:t>
            </a:r>
            <a:r>
              <a:rPr lang="es-AR" sz="1400" spc="-5" dirty="0">
                <a:latin typeface="Arial"/>
                <a:cs typeface="Arial"/>
              </a:rPr>
              <a:t>suministrado completo, </a:t>
            </a:r>
            <a:r>
              <a:rPr lang="es-AR" sz="1400" dirty="0">
                <a:latin typeface="Arial"/>
                <a:cs typeface="Arial"/>
              </a:rPr>
              <a:t>con </a:t>
            </a:r>
            <a:r>
              <a:rPr lang="es-AR" sz="1400" spc="-5" dirty="0">
                <a:latin typeface="Arial"/>
                <a:cs typeface="Arial"/>
              </a:rPr>
              <a:t>dispositivos </a:t>
            </a:r>
            <a:r>
              <a:rPr lang="es-AR" sz="1400" dirty="0">
                <a:latin typeface="Arial"/>
                <a:cs typeface="Arial"/>
              </a:rPr>
              <a:t>de </a:t>
            </a:r>
            <a:r>
              <a:rPr lang="es-AR" sz="1400" spc="-5" dirty="0">
                <a:latin typeface="Arial"/>
                <a:cs typeface="Arial"/>
              </a:rPr>
              <a:t>control, </a:t>
            </a:r>
            <a:r>
              <a:rPr lang="es-AR" sz="1400" spc="-5" dirty="0" err="1">
                <a:latin typeface="Arial"/>
                <a:cs typeface="Arial"/>
              </a:rPr>
              <a:t>conduits</a:t>
            </a:r>
            <a:r>
              <a:rPr lang="es-AR" sz="1400" spc="-5" dirty="0">
                <a:latin typeface="Arial"/>
                <a:cs typeface="Arial"/>
              </a:rPr>
              <a:t>, </a:t>
            </a:r>
            <a:r>
              <a:rPr lang="es-AR" sz="1400" spc="-375" dirty="0">
                <a:latin typeface="Arial"/>
                <a:cs typeface="Arial"/>
              </a:rPr>
              <a:t> </a:t>
            </a:r>
            <a:r>
              <a:rPr lang="es-AR" sz="1400" spc="-5" dirty="0">
                <a:latin typeface="Arial"/>
                <a:cs typeface="Arial"/>
              </a:rPr>
              <a:t>cableado, terminales, soportes </a:t>
            </a:r>
            <a:r>
              <a:rPr lang="es-AR" sz="1400" dirty="0">
                <a:latin typeface="Arial"/>
                <a:cs typeface="Arial"/>
              </a:rPr>
              <a:t>y</a:t>
            </a:r>
            <a:r>
              <a:rPr lang="es-AR" sz="1400" spc="-10" dirty="0">
                <a:latin typeface="Arial"/>
                <a:cs typeface="Arial"/>
              </a:rPr>
              <a:t> </a:t>
            </a:r>
            <a:r>
              <a:rPr lang="es-AR" sz="1400" dirty="0">
                <a:latin typeface="Arial"/>
                <a:cs typeface="Arial"/>
              </a:rPr>
              <a:t>elementos</a:t>
            </a:r>
            <a:r>
              <a:rPr lang="es-AR" sz="1400" spc="-5" dirty="0">
                <a:latin typeface="Arial"/>
                <a:cs typeface="Arial"/>
              </a:rPr>
              <a:t> </a:t>
            </a:r>
            <a:r>
              <a:rPr lang="es-AR" sz="1400" dirty="0">
                <a:latin typeface="Arial"/>
                <a:cs typeface="Arial"/>
              </a:rPr>
              <a:t>de</a:t>
            </a:r>
            <a:r>
              <a:rPr lang="es-AR" sz="1400" spc="-10" dirty="0">
                <a:latin typeface="Arial"/>
                <a:cs typeface="Arial"/>
              </a:rPr>
              <a:t> </a:t>
            </a:r>
            <a:r>
              <a:rPr lang="es-AR" sz="1400" spc="-5" dirty="0">
                <a:latin typeface="Arial"/>
                <a:cs typeface="Arial"/>
              </a:rPr>
              <a:t>montaje.</a:t>
            </a:r>
            <a:endParaRPr lang="es-AR" sz="1400" dirty="0">
              <a:latin typeface="Arial"/>
              <a:cs typeface="Arial"/>
            </a:endParaRPr>
          </a:p>
          <a:p>
            <a:pPr marL="55244" marR="5080" algn="just">
              <a:lnSpc>
                <a:spcPct val="143800"/>
              </a:lnSpc>
              <a:spcBef>
                <a:spcPts val="815"/>
              </a:spcBef>
            </a:pPr>
            <a:r>
              <a:rPr lang="es-AR" sz="1400" spc="-5" dirty="0">
                <a:latin typeface="Arial"/>
                <a:cs typeface="Arial"/>
              </a:rPr>
              <a:t>Debido</a:t>
            </a:r>
            <a:r>
              <a:rPr lang="es-AR" sz="1400" dirty="0">
                <a:latin typeface="Arial"/>
                <a:cs typeface="Arial"/>
              </a:rPr>
              <a:t> a</a:t>
            </a:r>
            <a:r>
              <a:rPr lang="es-AR" sz="1400" spc="5" dirty="0">
                <a:latin typeface="Arial"/>
                <a:cs typeface="Arial"/>
              </a:rPr>
              <a:t> </a:t>
            </a:r>
            <a:r>
              <a:rPr lang="es-AR" sz="1400" dirty="0">
                <a:latin typeface="Arial"/>
                <a:cs typeface="Arial"/>
              </a:rPr>
              <a:t>la</a:t>
            </a:r>
            <a:r>
              <a:rPr lang="es-AR" sz="1400" spc="5" dirty="0">
                <a:latin typeface="Arial"/>
                <a:cs typeface="Arial"/>
              </a:rPr>
              <a:t> </a:t>
            </a:r>
            <a:r>
              <a:rPr lang="es-AR" sz="1400" spc="-5" dirty="0">
                <a:latin typeface="Arial"/>
                <a:cs typeface="Arial"/>
              </a:rPr>
              <a:t>presencia</a:t>
            </a:r>
            <a:r>
              <a:rPr lang="es-AR" sz="1400" dirty="0">
                <a:latin typeface="Arial"/>
                <a:cs typeface="Arial"/>
              </a:rPr>
              <a:t> de</a:t>
            </a:r>
            <a:r>
              <a:rPr lang="es-AR" sz="1400" spc="5" dirty="0">
                <a:latin typeface="Arial"/>
                <a:cs typeface="Arial"/>
              </a:rPr>
              <a:t> </a:t>
            </a:r>
            <a:r>
              <a:rPr lang="es-AR" sz="1400" spc="-5" dirty="0">
                <a:latin typeface="Arial"/>
                <a:cs typeface="Arial"/>
              </a:rPr>
              <a:t>ventiladores</a:t>
            </a:r>
            <a:r>
              <a:rPr lang="es-AR" sz="1400" dirty="0">
                <a:latin typeface="Arial"/>
                <a:cs typeface="Arial"/>
              </a:rPr>
              <a:t> o</a:t>
            </a:r>
            <a:r>
              <a:rPr lang="es-AR" sz="1400" spc="5" dirty="0">
                <a:latin typeface="Arial"/>
                <a:cs typeface="Arial"/>
              </a:rPr>
              <a:t> </a:t>
            </a:r>
            <a:r>
              <a:rPr lang="es-AR" sz="1400" dirty="0">
                <a:latin typeface="Arial"/>
                <a:cs typeface="Arial"/>
              </a:rPr>
              <a:t>bombas</a:t>
            </a:r>
            <a:r>
              <a:rPr lang="es-AR" sz="1400" spc="5" dirty="0">
                <a:latin typeface="Arial"/>
                <a:cs typeface="Arial"/>
              </a:rPr>
              <a:t> </a:t>
            </a:r>
            <a:r>
              <a:rPr lang="es-AR" sz="1400" spc="-10" dirty="0">
                <a:latin typeface="Arial"/>
                <a:cs typeface="Arial"/>
              </a:rPr>
              <a:t>en</a:t>
            </a:r>
            <a:r>
              <a:rPr lang="es-AR" sz="1400" spc="-5" dirty="0">
                <a:latin typeface="Arial"/>
                <a:cs typeface="Arial"/>
              </a:rPr>
              <a:t> </a:t>
            </a:r>
            <a:r>
              <a:rPr lang="es-AR" sz="1400" dirty="0">
                <a:latin typeface="Arial"/>
                <a:cs typeface="Arial"/>
              </a:rPr>
              <a:t>el</a:t>
            </a:r>
            <a:r>
              <a:rPr lang="es-AR" sz="1400" spc="5" dirty="0">
                <a:latin typeface="Arial"/>
                <a:cs typeface="Arial"/>
              </a:rPr>
              <a:t> </a:t>
            </a:r>
            <a:r>
              <a:rPr lang="es-AR" sz="1400" spc="-5" dirty="0">
                <a:latin typeface="Arial"/>
                <a:cs typeface="Arial"/>
              </a:rPr>
              <a:t>sistema</a:t>
            </a:r>
            <a:r>
              <a:rPr lang="es-AR" sz="1400" dirty="0">
                <a:latin typeface="Arial"/>
                <a:cs typeface="Arial"/>
              </a:rPr>
              <a:t> </a:t>
            </a:r>
            <a:r>
              <a:rPr lang="es-AR" sz="1400" spc="-10" dirty="0">
                <a:latin typeface="Arial"/>
                <a:cs typeface="Arial"/>
              </a:rPr>
              <a:t>de </a:t>
            </a:r>
            <a:r>
              <a:rPr lang="es-AR" sz="1400" spc="-375" dirty="0">
                <a:latin typeface="Arial"/>
                <a:cs typeface="Arial"/>
              </a:rPr>
              <a:t> </a:t>
            </a:r>
            <a:r>
              <a:rPr lang="es-AR" sz="1400" spc="-5" dirty="0">
                <a:latin typeface="Arial"/>
                <a:cs typeface="Arial"/>
              </a:rPr>
              <a:t>enfriamiento</a:t>
            </a:r>
            <a:r>
              <a:rPr lang="es-AR" sz="1400" dirty="0">
                <a:latin typeface="Arial"/>
                <a:cs typeface="Arial"/>
              </a:rPr>
              <a:t> del</a:t>
            </a:r>
            <a:r>
              <a:rPr lang="es-AR" sz="1400" spc="5" dirty="0">
                <a:latin typeface="Arial"/>
                <a:cs typeface="Arial"/>
              </a:rPr>
              <a:t> </a:t>
            </a:r>
            <a:r>
              <a:rPr lang="es-AR" sz="1400" spc="-5" dirty="0">
                <a:latin typeface="Arial"/>
                <a:cs typeface="Arial"/>
              </a:rPr>
              <a:t>aceite</a:t>
            </a:r>
            <a:r>
              <a:rPr lang="es-AR" sz="1400" dirty="0">
                <a:latin typeface="Arial"/>
                <a:cs typeface="Arial"/>
              </a:rPr>
              <a:t> </a:t>
            </a:r>
            <a:r>
              <a:rPr lang="es-AR" sz="1400" spc="-5" dirty="0">
                <a:latin typeface="Arial"/>
                <a:cs typeface="Arial"/>
              </a:rPr>
              <a:t>del</a:t>
            </a:r>
            <a:r>
              <a:rPr lang="es-AR" sz="1400" dirty="0">
                <a:latin typeface="Arial"/>
                <a:cs typeface="Arial"/>
              </a:rPr>
              <a:t> </a:t>
            </a:r>
            <a:r>
              <a:rPr lang="es-AR" sz="1400" spc="-5" dirty="0">
                <a:latin typeface="Arial"/>
                <a:cs typeface="Arial"/>
              </a:rPr>
              <a:t>transformador,</a:t>
            </a:r>
            <a:r>
              <a:rPr lang="es-AR" sz="1400" dirty="0">
                <a:latin typeface="Arial"/>
                <a:cs typeface="Arial"/>
              </a:rPr>
              <a:t> se</a:t>
            </a:r>
            <a:r>
              <a:rPr lang="es-AR" sz="1400" spc="5" dirty="0">
                <a:latin typeface="Arial"/>
                <a:cs typeface="Arial"/>
              </a:rPr>
              <a:t> </a:t>
            </a:r>
            <a:r>
              <a:rPr lang="es-AR" sz="1400" spc="-5" dirty="0">
                <a:latin typeface="Arial"/>
                <a:cs typeface="Arial"/>
              </a:rPr>
              <a:t>deberá</a:t>
            </a:r>
            <a:r>
              <a:rPr lang="es-AR" sz="1400" dirty="0">
                <a:latin typeface="Arial"/>
                <a:cs typeface="Arial"/>
              </a:rPr>
              <a:t> </a:t>
            </a:r>
            <a:r>
              <a:rPr lang="es-AR" sz="1400" spc="-5" dirty="0">
                <a:latin typeface="Arial"/>
                <a:cs typeface="Arial"/>
              </a:rPr>
              <a:t>considerar</a:t>
            </a:r>
            <a:r>
              <a:rPr lang="es-AR" sz="1400" dirty="0">
                <a:latin typeface="Arial"/>
                <a:cs typeface="Arial"/>
              </a:rPr>
              <a:t> la </a:t>
            </a:r>
            <a:r>
              <a:rPr lang="es-AR" sz="1400" spc="5" dirty="0">
                <a:latin typeface="Arial"/>
                <a:cs typeface="Arial"/>
              </a:rPr>
              <a:t> </a:t>
            </a:r>
            <a:r>
              <a:rPr lang="es-AR" sz="1400" spc="-5" dirty="0">
                <a:latin typeface="Arial"/>
                <a:cs typeface="Arial"/>
              </a:rPr>
              <a:t>utilización</a:t>
            </a:r>
            <a:r>
              <a:rPr lang="es-AR" sz="1400" dirty="0">
                <a:latin typeface="Arial"/>
                <a:cs typeface="Arial"/>
              </a:rPr>
              <a:t> de</a:t>
            </a:r>
            <a:r>
              <a:rPr lang="es-AR" sz="1400" spc="5" dirty="0">
                <a:latin typeface="Arial"/>
                <a:cs typeface="Arial"/>
              </a:rPr>
              <a:t> </a:t>
            </a:r>
            <a:r>
              <a:rPr lang="es-AR" sz="1400" dirty="0">
                <a:latin typeface="Arial"/>
                <a:cs typeface="Arial"/>
              </a:rPr>
              <a:t>un</a:t>
            </a:r>
            <a:r>
              <a:rPr lang="es-AR" sz="1400" spc="5" dirty="0">
                <a:latin typeface="Arial"/>
                <a:cs typeface="Arial"/>
              </a:rPr>
              <a:t> </a:t>
            </a:r>
            <a:r>
              <a:rPr lang="es-AR" sz="1400" spc="-5" dirty="0">
                <a:latin typeface="Arial"/>
                <a:cs typeface="Arial"/>
              </a:rPr>
              <a:t>gabinete</a:t>
            </a:r>
            <a:r>
              <a:rPr lang="es-AR" sz="1400" dirty="0">
                <a:latin typeface="Arial"/>
                <a:cs typeface="Arial"/>
              </a:rPr>
              <a:t> de</a:t>
            </a:r>
            <a:r>
              <a:rPr lang="es-AR" sz="1400" spc="5" dirty="0">
                <a:latin typeface="Arial"/>
                <a:cs typeface="Arial"/>
              </a:rPr>
              <a:t> </a:t>
            </a:r>
            <a:r>
              <a:rPr lang="es-AR" sz="1400" spc="-5" dirty="0">
                <a:latin typeface="Arial"/>
                <a:cs typeface="Arial"/>
              </a:rPr>
              <a:t>control</a:t>
            </a:r>
            <a:r>
              <a:rPr lang="es-AR" sz="1400" dirty="0">
                <a:latin typeface="Arial"/>
                <a:cs typeface="Arial"/>
              </a:rPr>
              <a:t> para</a:t>
            </a:r>
            <a:r>
              <a:rPr lang="es-AR" sz="1400" spc="5" dirty="0">
                <a:latin typeface="Arial"/>
                <a:cs typeface="Arial"/>
              </a:rPr>
              <a:t> </a:t>
            </a:r>
            <a:r>
              <a:rPr lang="es-AR" sz="1400" dirty="0">
                <a:latin typeface="Arial"/>
                <a:cs typeface="Arial"/>
              </a:rPr>
              <a:t>la</a:t>
            </a:r>
            <a:r>
              <a:rPr lang="es-AR" sz="1400" spc="5" dirty="0">
                <a:latin typeface="Arial"/>
                <a:cs typeface="Arial"/>
              </a:rPr>
              <a:t> </a:t>
            </a:r>
            <a:r>
              <a:rPr lang="es-AR" sz="1400" dirty="0">
                <a:latin typeface="Arial"/>
                <a:cs typeface="Arial"/>
              </a:rPr>
              <a:t>operación</a:t>
            </a:r>
            <a:r>
              <a:rPr lang="es-AR" sz="1400" spc="5" dirty="0">
                <a:latin typeface="Arial"/>
                <a:cs typeface="Arial"/>
              </a:rPr>
              <a:t> </a:t>
            </a:r>
            <a:r>
              <a:rPr lang="es-AR" sz="1400" dirty="0">
                <a:latin typeface="Arial"/>
                <a:cs typeface="Arial"/>
              </a:rPr>
              <a:t>de</a:t>
            </a:r>
            <a:r>
              <a:rPr lang="es-AR" sz="1400" spc="5" dirty="0">
                <a:latin typeface="Arial"/>
                <a:cs typeface="Arial"/>
              </a:rPr>
              <a:t> </a:t>
            </a:r>
            <a:r>
              <a:rPr lang="es-AR" sz="1400" spc="-5" dirty="0">
                <a:latin typeface="Arial"/>
                <a:cs typeface="Arial"/>
              </a:rPr>
              <a:t>los </a:t>
            </a:r>
            <a:r>
              <a:rPr lang="es-AR" sz="1400" dirty="0">
                <a:latin typeface="Arial"/>
                <a:cs typeface="Arial"/>
              </a:rPr>
              <a:t> </a:t>
            </a:r>
            <a:r>
              <a:rPr lang="es-AR" sz="1400" spc="-5" dirty="0">
                <a:latin typeface="Arial"/>
                <a:cs typeface="Arial"/>
              </a:rPr>
              <a:t>mencionados</a:t>
            </a:r>
            <a:r>
              <a:rPr lang="es-AR" sz="1400" spc="-35" dirty="0">
                <a:latin typeface="Arial"/>
                <a:cs typeface="Arial"/>
              </a:rPr>
              <a:t> </a:t>
            </a:r>
            <a:r>
              <a:rPr lang="es-AR" sz="1400" spc="-5" dirty="0">
                <a:latin typeface="Arial"/>
                <a:cs typeface="Arial"/>
              </a:rPr>
              <a:t>equipos,</a:t>
            </a:r>
            <a:r>
              <a:rPr lang="es-AR" sz="1400" spc="-45" dirty="0">
                <a:latin typeface="Arial"/>
                <a:cs typeface="Arial"/>
              </a:rPr>
              <a:t> </a:t>
            </a:r>
            <a:r>
              <a:rPr lang="es-AR" sz="1400" dirty="0">
                <a:latin typeface="Arial"/>
                <a:cs typeface="Arial"/>
              </a:rPr>
              <a:t>y</a:t>
            </a:r>
            <a:r>
              <a:rPr lang="es-AR" sz="1400" spc="-55" dirty="0">
                <a:latin typeface="Arial"/>
                <a:cs typeface="Arial"/>
              </a:rPr>
              <a:t> </a:t>
            </a:r>
            <a:r>
              <a:rPr lang="es-AR" sz="1400" dirty="0">
                <a:latin typeface="Arial"/>
                <a:cs typeface="Arial"/>
              </a:rPr>
              <a:t>en</a:t>
            </a:r>
            <a:r>
              <a:rPr lang="es-AR" sz="1400" spc="-40" dirty="0">
                <a:latin typeface="Arial"/>
                <a:cs typeface="Arial"/>
              </a:rPr>
              <a:t> </a:t>
            </a:r>
            <a:r>
              <a:rPr lang="es-AR" sz="1400" dirty="0">
                <a:latin typeface="Arial"/>
                <a:cs typeface="Arial"/>
              </a:rPr>
              <a:t>el</a:t>
            </a:r>
            <a:r>
              <a:rPr lang="es-AR" sz="1400" spc="-50" dirty="0">
                <a:latin typeface="Arial"/>
                <a:cs typeface="Arial"/>
              </a:rPr>
              <a:t> </a:t>
            </a:r>
            <a:r>
              <a:rPr lang="es-AR" sz="1400" dirty="0">
                <a:latin typeface="Arial"/>
                <a:cs typeface="Arial"/>
              </a:rPr>
              <a:t>cual</a:t>
            </a:r>
            <a:r>
              <a:rPr lang="es-AR" sz="1400" spc="-40" dirty="0">
                <a:latin typeface="Arial"/>
                <a:cs typeface="Arial"/>
              </a:rPr>
              <a:t> </a:t>
            </a:r>
            <a:r>
              <a:rPr lang="es-AR" sz="1400" spc="-5" dirty="0">
                <a:latin typeface="Arial"/>
                <a:cs typeface="Arial"/>
              </a:rPr>
              <a:t>deberá</a:t>
            </a:r>
            <a:r>
              <a:rPr lang="es-AR" sz="1400" spc="-40" dirty="0">
                <a:latin typeface="Arial"/>
                <a:cs typeface="Arial"/>
              </a:rPr>
              <a:t> </a:t>
            </a:r>
            <a:r>
              <a:rPr lang="es-AR" sz="1400" spc="-5" dirty="0">
                <a:latin typeface="Arial"/>
                <a:cs typeface="Arial"/>
              </a:rPr>
              <a:t>incluirse</a:t>
            </a:r>
            <a:r>
              <a:rPr lang="es-AR" sz="1400" spc="-40" dirty="0">
                <a:latin typeface="Arial"/>
                <a:cs typeface="Arial"/>
              </a:rPr>
              <a:t> </a:t>
            </a:r>
            <a:r>
              <a:rPr lang="es-AR" sz="1400" spc="-5" dirty="0">
                <a:latin typeface="Arial"/>
                <a:cs typeface="Arial"/>
              </a:rPr>
              <a:t>los</a:t>
            </a:r>
            <a:r>
              <a:rPr lang="es-AR" sz="1400" spc="-35" dirty="0">
                <a:latin typeface="Arial"/>
                <a:cs typeface="Arial"/>
              </a:rPr>
              <a:t> </a:t>
            </a:r>
            <a:r>
              <a:rPr lang="es-AR" sz="1400" spc="-5" dirty="0">
                <a:latin typeface="Arial"/>
                <a:cs typeface="Arial"/>
              </a:rPr>
              <a:t>medios</a:t>
            </a:r>
            <a:r>
              <a:rPr lang="es-AR" sz="1400" spc="-35" dirty="0">
                <a:latin typeface="Arial"/>
                <a:cs typeface="Arial"/>
              </a:rPr>
              <a:t> </a:t>
            </a:r>
            <a:r>
              <a:rPr lang="es-AR" sz="1400" spc="-10" dirty="0">
                <a:latin typeface="Arial"/>
                <a:cs typeface="Arial"/>
              </a:rPr>
              <a:t>de</a:t>
            </a:r>
            <a:r>
              <a:rPr lang="es-AR" sz="1400" spc="-30" dirty="0">
                <a:latin typeface="Arial"/>
                <a:cs typeface="Arial"/>
              </a:rPr>
              <a:t> </a:t>
            </a:r>
            <a:r>
              <a:rPr lang="es-AR" sz="1400" dirty="0">
                <a:latin typeface="Arial"/>
                <a:cs typeface="Arial"/>
              </a:rPr>
              <a:t>control </a:t>
            </a:r>
            <a:r>
              <a:rPr lang="es-AR" sz="1400" spc="-380" dirty="0">
                <a:latin typeface="Arial"/>
                <a:cs typeface="Arial"/>
              </a:rPr>
              <a:t> </a:t>
            </a:r>
            <a:r>
              <a:rPr lang="es-AR" sz="1400" dirty="0">
                <a:latin typeface="Arial"/>
                <a:cs typeface="Arial"/>
              </a:rPr>
              <a:t>para</a:t>
            </a:r>
            <a:r>
              <a:rPr lang="es-AR" sz="1400" spc="-5" dirty="0">
                <a:latin typeface="Arial"/>
                <a:cs typeface="Arial"/>
              </a:rPr>
              <a:t> </a:t>
            </a:r>
            <a:r>
              <a:rPr lang="es-AR" sz="1400" dirty="0">
                <a:latin typeface="Arial"/>
                <a:cs typeface="Arial"/>
              </a:rPr>
              <a:t>el</a:t>
            </a:r>
            <a:r>
              <a:rPr lang="es-AR" sz="1400" spc="-10" dirty="0">
                <a:latin typeface="Arial"/>
                <a:cs typeface="Arial"/>
              </a:rPr>
              <a:t> </a:t>
            </a:r>
            <a:r>
              <a:rPr lang="es-AR" sz="1400" spc="-5" dirty="0">
                <a:latin typeface="Arial"/>
                <a:cs typeface="Arial"/>
              </a:rPr>
              <a:t>accionamiento</a:t>
            </a:r>
            <a:r>
              <a:rPr lang="es-AR" sz="1400" spc="5" dirty="0">
                <a:latin typeface="Arial"/>
                <a:cs typeface="Arial"/>
              </a:rPr>
              <a:t> </a:t>
            </a:r>
            <a:r>
              <a:rPr lang="es-AR" sz="1400" spc="-10" dirty="0">
                <a:latin typeface="Arial"/>
                <a:cs typeface="Arial"/>
              </a:rPr>
              <a:t>de </a:t>
            </a:r>
            <a:r>
              <a:rPr lang="es-AR" sz="1400" spc="-5" dirty="0">
                <a:latin typeface="Arial"/>
                <a:cs typeface="Arial"/>
              </a:rPr>
              <a:t>tales</a:t>
            </a:r>
            <a:r>
              <a:rPr lang="es-AR" sz="1400" spc="5" dirty="0">
                <a:latin typeface="Arial"/>
                <a:cs typeface="Arial"/>
              </a:rPr>
              <a:t> </a:t>
            </a:r>
            <a:r>
              <a:rPr lang="es-AR" sz="1400" spc="-5" dirty="0">
                <a:latin typeface="Arial"/>
                <a:cs typeface="Arial"/>
              </a:rPr>
              <a:t>equipos.</a:t>
            </a:r>
            <a:endParaRPr lang="es-AR" sz="1400" dirty="0">
              <a:latin typeface="Arial"/>
              <a:cs typeface="Arial"/>
            </a:endParaRPr>
          </a:p>
          <a:p>
            <a:pPr marL="283845" marR="5080" algn="just">
              <a:lnSpc>
                <a:spcPct val="143600"/>
              </a:lnSpc>
              <a:spcBef>
                <a:spcPts val="805"/>
              </a:spcBef>
            </a:pPr>
            <a:endParaRPr lang="es-AR" sz="1400" dirty="0">
              <a:latin typeface="Arial"/>
              <a:cs typeface="Arial"/>
            </a:endParaRPr>
          </a:p>
          <a:p>
            <a:endParaRPr lang="es-AR" dirty="0"/>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11</a:t>
            </a:fld>
            <a:endParaRPr lang="es-AR"/>
          </a:p>
        </p:txBody>
      </p:sp>
    </p:spTree>
    <p:extLst>
      <p:ext uri="{BB962C8B-B14F-4D97-AF65-F5344CB8AC3E}">
        <p14:creationId xmlns:p14="http://schemas.microsoft.com/office/powerpoint/2010/main" val="318630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spcBef>
                <a:spcPts val="100"/>
              </a:spcBef>
            </a:pPr>
            <a:r>
              <a:rPr lang="es-AR" sz="1200" b="1" spc="5" dirty="0">
                <a:latin typeface="Arial"/>
                <a:cs typeface="Arial"/>
              </a:rPr>
              <a:t>1.4.5.</a:t>
            </a:r>
            <a:r>
              <a:rPr lang="es-AR" sz="1200" b="1" u="sng" spc="5" dirty="0">
                <a:uFill>
                  <a:solidFill>
                    <a:srgbClr val="000000"/>
                  </a:solidFill>
                </a:uFill>
                <a:latin typeface="Arial"/>
                <a:cs typeface="Arial"/>
              </a:rPr>
              <a:t>Sistema</a:t>
            </a:r>
            <a:r>
              <a:rPr lang="es-AR" sz="1200" b="1" u="sng" spc="-15" dirty="0">
                <a:uFill>
                  <a:solidFill>
                    <a:srgbClr val="000000"/>
                  </a:solidFill>
                </a:uFill>
                <a:latin typeface="Arial"/>
                <a:cs typeface="Arial"/>
              </a:rPr>
              <a:t> </a:t>
            </a:r>
            <a:r>
              <a:rPr lang="es-AR" sz="1200" b="1" u="sng" spc="-5" dirty="0">
                <a:uFill>
                  <a:solidFill>
                    <a:srgbClr val="000000"/>
                  </a:solidFill>
                </a:uFill>
                <a:latin typeface="Arial"/>
                <a:cs typeface="Arial"/>
              </a:rPr>
              <a:t>de</a:t>
            </a:r>
            <a:r>
              <a:rPr lang="es-AR" sz="1200" b="1" u="sng" spc="-10" dirty="0">
                <a:uFill>
                  <a:solidFill>
                    <a:srgbClr val="000000"/>
                  </a:solidFill>
                </a:uFill>
                <a:latin typeface="Arial"/>
                <a:cs typeface="Arial"/>
              </a:rPr>
              <a:t> </a:t>
            </a:r>
            <a:r>
              <a:rPr lang="es-AR" sz="1200" b="1" u="sng" spc="-5" dirty="0">
                <a:uFill>
                  <a:solidFill>
                    <a:srgbClr val="000000"/>
                  </a:solidFill>
                </a:uFill>
                <a:latin typeface="Arial"/>
                <a:cs typeface="Arial"/>
              </a:rPr>
              <a:t>Preservación</a:t>
            </a:r>
            <a:r>
              <a:rPr lang="es-AR" sz="1200" b="1" u="sng" spc="-10" dirty="0">
                <a:uFill>
                  <a:solidFill>
                    <a:srgbClr val="000000"/>
                  </a:solidFill>
                </a:uFill>
                <a:latin typeface="Arial"/>
                <a:cs typeface="Arial"/>
              </a:rPr>
              <a:t> </a:t>
            </a:r>
            <a:r>
              <a:rPr lang="es-AR" sz="1200" b="1" u="sng" spc="-5" dirty="0">
                <a:uFill>
                  <a:solidFill>
                    <a:srgbClr val="000000"/>
                  </a:solidFill>
                </a:uFill>
                <a:latin typeface="Arial"/>
                <a:cs typeface="Arial"/>
              </a:rPr>
              <a:t>de</a:t>
            </a:r>
            <a:r>
              <a:rPr lang="es-AR" sz="1200" b="1" u="sng" spc="15" dirty="0">
                <a:uFill>
                  <a:solidFill>
                    <a:srgbClr val="000000"/>
                  </a:solidFill>
                </a:uFill>
                <a:latin typeface="Arial"/>
                <a:cs typeface="Arial"/>
              </a:rPr>
              <a:t> </a:t>
            </a:r>
            <a:r>
              <a:rPr lang="es-AR" sz="1200" b="1" u="sng" spc="-5" dirty="0">
                <a:uFill>
                  <a:solidFill>
                    <a:srgbClr val="000000"/>
                  </a:solidFill>
                </a:uFill>
                <a:latin typeface="Arial"/>
                <a:cs typeface="Arial"/>
              </a:rPr>
              <a:t>Aceite</a:t>
            </a:r>
            <a:endParaRPr lang="es-AR" sz="1200" dirty="0">
              <a:latin typeface="Arial"/>
              <a:cs typeface="Arial"/>
            </a:endParaRPr>
          </a:p>
          <a:p>
            <a:pPr>
              <a:spcBef>
                <a:spcPts val="10"/>
              </a:spcBef>
            </a:pPr>
            <a:endParaRPr lang="es-AR" sz="1200" dirty="0">
              <a:latin typeface="Arial"/>
              <a:cs typeface="Arial"/>
            </a:endParaRPr>
          </a:p>
          <a:p>
            <a:pPr marL="55244" marR="97790" algn="just"/>
            <a:r>
              <a:rPr lang="es-AR" sz="1200" dirty="0">
                <a:latin typeface="Arial"/>
                <a:cs typeface="Arial"/>
              </a:rPr>
              <a:t>Los</a:t>
            </a:r>
            <a:r>
              <a:rPr lang="es-AR" sz="1200" spc="5" dirty="0">
                <a:latin typeface="Arial"/>
                <a:cs typeface="Arial"/>
              </a:rPr>
              <a:t> </a:t>
            </a:r>
            <a:r>
              <a:rPr lang="es-AR" sz="1200" spc="-5" dirty="0">
                <a:latin typeface="Arial"/>
                <a:cs typeface="Arial"/>
              </a:rPr>
              <a:t>transformadores</a:t>
            </a:r>
            <a:r>
              <a:rPr lang="es-AR" sz="1200" dirty="0">
                <a:latin typeface="Arial"/>
                <a:cs typeface="Arial"/>
              </a:rPr>
              <a:t> </a:t>
            </a:r>
            <a:r>
              <a:rPr lang="es-AR" sz="1200" spc="-5" dirty="0">
                <a:latin typeface="Arial"/>
                <a:cs typeface="Arial"/>
              </a:rPr>
              <a:t>deberán</a:t>
            </a:r>
            <a:r>
              <a:rPr lang="es-AR" sz="1200" dirty="0">
                <a:latin typeface="Arial"/>
                <a:cs typeface="Arial"/>
              </a:rPr>
              <a:t> ser</a:t>
            </a:r>
            <a:r>
              <a:rPr lang="es-AR" sz="1200" spc="5" dirty="0">
                <a:latin typeface="Arial"/>
                <a:cs typeface="Arial"/>
              </a:rPr>
              <a:t> </a:t>
            </a:r>
            <a:r>
              <a:rPr lang="es-AR" sz="1200" spc="-5" dirty="0">
                <a:latin typeface="Arial"/>
                <a:cs typeface="Arial"/>
              </a:rPr>
              <a:t>suministrados</a:t>
            </a:r>
            <a:r>
              <a:rPr lang="es-AR" sz="1200" dirty="0">
                <a:latin typeface="Arial"/>
                <a:cs typeface="Arial"/>
              </a:rPr>
              <a:t> con</a:t>
            </a:r>
            <a:r>
              <a:rPr lang="es-AR" sz="1200" spc="5" dirty="0">
                <a:latin typeface="Arial"/>
                <a:cs typeface="Arial"/>
              </a:rPr>
              <a:t> </a:t>
            </a:r>
            <a:r>
              <a:rPr lang="es-AR" sz="1200" dirty="0">
                <a:latin typeface="Arial"/>
                <a:cs typeface="Arial"/>
              </a:rPr>
              <a:t>un</a:t>
            </a:r>
            <a:r>
              <a:rPr lang="es-AR" sz="1200" spc="5" dirty="0">
                <a:latin typeface="Arial"/>
                <a:cs typeface="Arial"/>
              </a:rPr>
              <a:t> </a:t>
            </a:r>
            <a:r>
              <a:rPr lang="es-AR" sz="1200" spc="-5" dirty="0">
                <a:latin typeface="Arial"/>
                <a:cs typeface="Arial"/>
              </a:rPr>
              <a:t>sistema </a:t>
            </a:r>
            <a:r>
              <a:rPr lang="es-AR" sz="1200" dirty="0">
                <a:latin typeface="Arial"/>
                <a:cs typeface="Arial"/>
              </a:rPr>
              <a:t> </a:t>
            </a:r>
            <a:r>
              <a:rPr lang="es-AR" sz="1200" spc="-5" dirty="0">
                <a:latin typeface="Arial"/>
                <a:cs typeface="Arial"/>
              </a:rPr>
              <a:t>conservador</a:t>
            </a:r>
            <a:r>
              <a:rPr lang="es-AR" sz="1200" dirty="0">
                <a:latin typeface="Arial"/>
                <a:cs typeface="Arial"/>
              </a:rPr>
              <a:t> o</a:t>
            </a:r>
            <a:r>
              <a:rPr lang="es-AR" sz="1200" spc="-10" dirty="0">
                <a:latin typeface="Arial"/>
                <a:cs typeface="Arial"/>
              </a:rPr>
              <a:t> </a:t>
            </a:r>
            <a:r>
              <a:rPr lang="es-AR" sz="1200" spc="-5" dirty="0">
                <a:latin typeface="Arial"/>
                <a:cs typeface="Arial"/>
              </a:rPr>
              <a:t>sistema</a:t>
            </a:r>
            <a:r>
              <a:rPr lang="es-AR" sz="1200" spc="5" dirty="0">
                <a:latin typeface="Arial"/>
                <a:cs typeface="Arial"/>
              </a:rPr>
              <a:t> </a:t>
            </a:r>
            <a:r>
              <a:rPr lang="es-AR" sz="1200" dirty="0">
                <a:latin typeface="Arial"/>
                <a:cs typeface="Arial"/>
              </a:rPr>
              <a:t>de </a:t>
            </a:r>
            <a:r>
              <a:rPr lang="es-AR" sz="1200" spc="-5" dirty="0">
                <a:latin typeface="Arial"/>
                <a:cs typeface="Arial"/>
              </a:rPr>
              <a:t>preservación</a:t>
            </a:r>
            <a:r>
              <a:rPr lang="es-AR" sz="1200" dirty="0">
                <a:latin typeface="Arial"/>
                <a:cs typeface="Arial"/>
              </a:rPr>
              <a:t> de</a:t>
            </a:r>
            <a:r>
              <a:rPr lang="es-AR" sz="1200" spc="-10" dirty="0">
                <a:latin typeface="Arial"/>
                <a:cs typeface="Arial"/>
              </a:rPr>
              <a:t> </a:t>
            </a:r>
            <a:r>
              <a:rPr lang="es-AR" sz="1200" spc="-5" dirty="0">
                <a:latin typeface="Arial"/>
                <a:cs typeface="Arial"/>
              </a:rPr>
              <a:t>aceite.</a:t>
            </a:r>
          </a:p>
          <a:p>
            <a:pPr marL="55244" marR="97790" algn="just"/>
            <a:endParaRPr lang="es-AR" sz="1200" dirty="0">
              <a:latin typeface="Arial"/>
              <a:cs typeface="Arial"/>
            </a:endParaRPr>
          </a:p>
          <a:p>
            <a:pPr marL="55244" marR="5080" algn="just">
              <a:spcBef>
                <a:spcPts val="819"/>
              </a:spcBef>
            </a:pPr>
            <a:r>
              <a:rPr lang="es-AR" sz="1200" dirty="0">
                <a:latin typeface="Arial"/>
                <a:cs typeface="Arial"/>
              </a:rPr>
              <a:t>El </a:t>
            </a:r>
            <a:r>
              <a:rPr lang="es-AR" sz="1200" spc="-5" dirty="0">
                <a:latin typeface="Arial"/>
                <a:cs typeface="Arial"/>
              </a:rPr>
              <a:t>sistema conservador </a:t>
            </a:r>
            <a:r>
              <a:rPr lang="es-AR" sz="1200" dirty="0">
                <a:latin typeface="Arial"/>
                <a:cs typeface="Arial"/>
              </a:rPr>
              <a:t>deberá ser suministrado con un tanque </a:t>
            </a:r>
            <a:r>
              <a:rPr lang="es-AR" sz="1200" spc="-5" dirty="0">
                <a:latin typeface="Arial"/>
                <a:cs typeface="Arial"/>
              </a:rPr>
              <a:t>exterior </a:t>
            </a:r>
            <a:r>
              <a:rPr lang="es-AR" sz="1200" dirty="0">
                <a:latin typeface="Arial"/>
                <a:cs typeface="Arial"/>
              </a:rPr>
              <a:t> de </a:t>
            </a:r>
            <a:r>
              <a:rPr lang="es-AR" sz="1200" spc="-5" dirty="0">
                <a:latin typeface="Arial"/>
                <a:cs typeface="Arial"/>
              </a:rPr>
              <a:t>expansión </a:t>
            </a:r>
            <a:r>
              <a:rPr lang="es-AR" sz="1200" dirty="0">
                <a:latin typeface="Arial"/>
                <a:cs typeface="Arial"/>
              </a:rPr>
              <a:t>de </a:t>
            </a:r>
            <a:r>
              <a:rPr lang="es-AR" sz="1200" spc="-5" dirty="0">
                <a:latin typeface="Arial"/>
                <a:cs typeface="Arial"/>
              </a:rPr>
              <a:t>aceite. </a:t>
            </a:r>
            <a:r>
              <a:rPr lang="es-AR" sz="1200" dirty="0">
                <a:latin typeface="Arial"/>
                <a:cs typeface="Arial"/>
              </a:rPr>
              <a:t>El tanque de </a:t>
            </a:r>
            <a:r>
              <a:rPr lang="es-AR" sz="1200" spc="-5" dirty="0">
                <a:latin typeface="Arial"/>
                <a:cs typeface="Arial"/>
              </a:rPr>
              <a:t>expansión </a:t>
            </a:r>
            <a:r>
              <a:rPr lang="es-AR" sz="1200" dirty="0">
                <a:latin typeface="Arial"/>
                <a:cs typeface="Arial"/>
              </a:rPr>
              <a:t>deberá </a:t>
            </a:r>
            <a:r>
              <a:rPr lang="es-AR" sz="1200" spc="-5" dirty="0">
                <a:latin typeface="Arial"/>
                <a:cs typeface="Arial"/>
              </a:rPr>
              <a:t>proveerse con </a:t>
            </a:r>
            <a:r>
              <a:rPr lang="es-AR" sz="1200" dirty="0">
                <a:latin typeface="Arial"/>
                <a:cs typeface="Arial"/>
              </a:rPr>
              <a:t> una</a:t>
            </a:r>
            <a:r>
              <a:rPr lang="es-AR" sz="1200" spc="-75" dirty="0">
                <a:latin typeface="Arial"/>
                <a:cs typeface="Arial"/>
              </a:rPr>
              <a:t> </a:t>
            </a:r>
            <a:r>
              <a:rPr lang="es-AR" sz="1200" spc="-5" dirty="0">
                <a:latin typeface="Arial"/>
                <a:cs typeface="Arial"/>
              </a:rPr>
              <a:t>membrana</a:t>
            </a:r>
            <a:r>
              <a:rPr lang="es-AR" sz="1200" spc="-85" dirty="0">
                <a:latin typeface="Arial"/>
                <a:cs typeface="Arial"/>
              </a:rPr>
              <a:t> </a:t>
            </a:r>
            <a:r>
              <a:rPr lang="es-AR" sz="1200" spc="-5" dirty="0">
                <a:latin typeface="Arial"/>
                <a:cs typeface="Arial"/>
              </a:rPr>
              <a:t>flexible,</a:t>
            </a:r>
            <a:r>
              <a:rPr lang="es-AR" sz="1200" spc="-65" dirty="0">
                <a:latin typeface="Arial"/>
                <a:cs typeface="Arial"/>
              </a:rPr>
              <a:t> </a:t>
            </a:r>
            <a:r>
              <a:rPr lang="es-AR" sz="1200" spc="-5" dirty="0">
                <a:latin typeface="Arial"/>
                <a:cs typeface="Arial"/>
              </a:rPr>
              <a:t>hermética</a:t>
            </a:r>
            <a:r>
              <a:rPr lang="es-AR" sz="1200" spc="-70" dirty="0">
                <a:latin typeface="Arial"/>
                <a:cs typeface="Arial"/>
              </a:rPr>
              <a:t> </a:t>
            </a:r>
            <a:r>
              <a:rPr lang="es-AR" sz="1200" dirty="0">
                <a:latin typeface="Arial"/>
                <a:cs typeface="Arial"/>
              </a:rPr>
              <a:t>al</a:t>
            </a:r>
            <a:r>
              <a:rPr lang="es-AR" sz="1200" spc="-85" dirty="0">
                <a:latin typeface="Arial"/>
                <a:cs typeface="Arial"/>
              </a:rPr>
              <a:t> </a:t>
            </a:r>
            <a:r>
              <a:rPr lang="es-AR" sz="1200" spc="-5" dirty="0">
                <a:latin typeface="Arial"/>
                <a:cs typeface="Arial"/>
              </a:rPr>
              <a:t>gas</a:t>
            </a:r>
            <a:r>
              <a:rPr lang="es-AR" sz="1200" spc="-65" dirty="0">
                <a:latin typeface="Arial"/>
                <a:cs typeface="Arial"/>
              </a:rPr>
              <a:t> </a:t>
            </a:r>
            <a:r>
              <a:rPr lang="es-AR" sz="1200" dirty="0">
                <a:latin typeface="Arial"/>
                <a:cs typeface="Arial"/>
              </a:rPr>
              <a:t>y</a:t>
            </a:r>
            <a:r>
              <a:rPr lang="es-AR" sz="1200" spc="-90" dirty="0">
                <a:latin typeface="Arial"/>
                <a:cs typeface="Arial"/>
              </a:rPr>
              <a:t> </a:t>
            </a:r>
            <a:r>
              <a:rPr lang="es-AR" sz="1200" spc="-5" dirty="0">
                <a:latin typeface="Arial"/>
                <a:cs typeface="Arial"/>
              </a:rPr>
              <a:t>resistente</a:t>
            </a:r>
            <a:r>
              <a:rPr lang="es-AR" sz="1200" spc="-70" dirty="0">
                <a:latin typeface="Arial"/>
                <a:cs typeface="Arial"/>
              </a:rPr>
              <a:t> </a:t>
            </a:r>
            <a:r>
              <a:rPr lang="es-AR" sz="1200" spc="-10" dirty="0">
                <a:latin typeface="Arial"/>
                <a:cs typeface="Arial"/>
              </a:rPr>
              <a:t>al</a:t>
            </a:r>
            <a:r>
              <a:rPr lang="es-AR" sz="1200" spc="-75" dirty="0">
                <a:latin typeface="Arial"/>
                <a:cs typeface="Arial"/>
              </a:rPr>
              <a:t> </a:t>
            </a:r>
            <a:r>
              <a:rPr lang="es-AR" sz="1200" spc="-5" dirty="0">
                <a:latin typeface="Arial"/>
                <a:cs typeface="Arial"/>
              </a:rPr>
              <a:t>aceite,</a:t>
            </a:r>
            <a:r>
              <a:rPr lang="es-AR" sz="1200" spc="-75" dirty="0">
                <a:latin typeface="Arial"/>
                <a:cs typeface="Arial"/>
              </a:rPr>
              <a:t> </a:t>
            </a:r>
            <a:r>
              <a:rPr lang="es-AR" sz="1200" dirty="0">
                <a:latin typeface="Arial"/>
                <a:cs typeface="Arial"/>
              </a:rPr>
              <a:t>para</a:t>
            </a:r>
            <a:r>
              <a:rPr lang="es-AR" sz="1200" spc="-80" dirty="0">
                <a:latin typeface="Arial"/>
                <a:cs typeface="Arial"/>
              </a:rPr>
              <a:t> </a:t>
            </a:r>
            <a:r>
              <a:rPr lang="es-AR" sz="1200" spc="-5" dirty="0">
                <a:latin typeface="Arial"/>
                <a:cs typeface="Arial"/>
              </a:rPr>
              <a:t>evitar </a:t>
            </a:r>
            <a:r>
              <a:rPr lang="es-AR" sz="1200" spc="-375" dirty="0">
                <a:latin typeface="Arial"/>
                <a:cs typeface="Arial"/>
              </a:rPr>
              <a:t> </a:t>
            </a:r>
            <a:r>
              <a:rPr lang="es-AR" sz="1200" dirty="0">
                <a:latin typeface="Arial"/>
                <a:cs typeface="Arial"/>
              </a:rPr>
              <a:t>el </a:t>
            </a:r>
            <a:r>
              <a:rPr lang="es-AR" sz="1200" spc="-5" dirty="0">
                <a:latin typeface="Arial"/>
                <a:cs typeface="Arial"/>
              </a:rPr>
              <a:t>contacto directo </a:t>
            </a:r>
            <a:r>
              <a:rPr lang="es-AR" sz="1200" dirty="0">
                <a:latin typeface="Arial"/>
                <a:cs typeface="Arial"/>
              </a:rPr>
              <a:t>entre el aire y el aceite. La </a:t>
            </a:r>
            <a:r>
              <a:rPr lang="es-AR" sz="1200" spc="-5" dirty="0">
                <a:latin typeface="Arial"/>
                <a:cs typeface="Arial"/>
              </a:rPr>
              <a:t>conexión entre </a:t>
            </a:r>
            <a:r>
              <a:rPr lang="es-AR" sz="1200" dirty="0">
                <a:latin typeface="Arial"/>
                <a:cs typeface="Arial"/>
              </a:rPr>
              <a:t>el </a:t>
            </a:r>
            <a:r>
              <a:rPr lang="es-AR" sz="1200" spc="-5" dirty="0">
                <a:latin typeface="Arial"/>
                <a:cs typeface="Arial"/>
              </a:rPr>
              <a:t>tanque </a:t>
            </a:r>
            <a:r>
              <a:rPr lang="es-AR" sz="1200" dirty="0">
                <a:latin typeface="Arial"/>
                <a:cs typeface="Arial"/>
              </a:rPr>
              <a:t> de</a:t>
            </a:r>
            <a:r>
              <a:rPr lang="es-AR" sz="1200" spc="-20" dirty="0">
                <a:latin typeface="Arial"/>
                <a:cs typeface="Arial"/>
              </a:rPr>
              <a:t> </a:t>
            </a:r>
            <a:r>
              <a:rPr lang="es-AR" sz="1200" spc="-5" dirty="0">
                <a:latin typeface="Arial"/>
                <a:cs typeface="Arial"/>
              </a:rPr>
              <a:t>expansión</a:t>
            </a:r>
            <a:r>
              <a:rPr lang="es-AR" sz="1200" spc="-15" dirty="0">
                <a:latin typeface="Arial"/>
                <a:cs typeface="Arial"/>
              </a:rPr>
              <a:t> </a:t>
            </a:r>
            <a:r>
              <a:rPr lang="es-AR" sz="1200" dirty="0">
                <a:latin typeface="Arial"/>
                <a:cs typeface="Arial"/>
              </a:rPr>
              <a:t>y</a:t>
            </a:r>
            <a:r>
              <a:rPr lang="es-AR" sz="1200" spc="-35" dirty="0">
                <a:latin typeface="Arial"/>
                <a:cs typeface="Arial"/>
              </a:rPr>
              <a:t> </a:t>
            </a:r>
            <a:r>
              <a:rPr lang="es-AR" sz="1200" dirty="0">
                <a:latin typeface="Arial"/>
                <a:cs typeface="Arial"/>
              </a:rPr>
              <a:t>el</a:t>
            </a:r>
            <a:r>
              <a:rPr lang="es-AR" sz="1200" spc="-25" dirty="0">
                <a:latin typeface="Arial"/>
                <a:cs typeface="Arial"/>
              </a:rPr>
              <a:t> </a:t>
            </a:r>
            <a:r>
              <a:rPr lang="es-AR" sz="1200" dirty="0">
                <a:latin typeface="Arial"/>
                <a:cs typeface="Arial"/>
              </a:rPr>
              <a:t>tanque</a:t>
            </a:r>
            <a:r>
              <a:rPr lang="es-AR" sz="1200" spc="-15" dirty="0">
                <a:latin typeface="Arial"/>
                <a:cs typeface="Arial"/>
              </a:rPr>
              <a:t> </a:t>
            </a:r>
            <a:r>
              <a:rPr lang="es-AR" sz="1200" dirty="0">
                <a:latin typeface="Arial"/>
                <a:cs typeface="Arial"/>
              </a:rPr>
              <a:t>de</a:t>
            </a:r>
            <a:r>
              <a:rPr lang="es-AR" sz="1200" spc="-25" dirty="0">
                <a:latin typeface="Arial"/>
                <a:cs typeface="Arial"/>
              </a:rPr>
              <a:t> </a:t>
            </a:r>
            <a:r>
              <a:rPr lang="es-AR" sz="1200" dirty="0">
                <a:latin typeface="Arial"/>
                <a:cs typeface="Arial"/>
              </a:rPr>
              <a:t>la</a:t>
            </a:r>
            <a:r>
              <a:rPr lang="es-AR" sz="1200" spc="-15" dirty="0">
                <a:latin typeface="Arial"/>
                <a:cs typeface="Arial"/>
              </a:rPr>
              <a:t> </a:t>
            </a:r>
            <a:r>
              <a:rPr lang="es-AR" sz="1200" spc="-5" dirty="0">
                <a:latin typeface="Arial"/>
                <a:cs typeface="Arial"/>
              </a:rPr>
              <a:t>unidad</a:t>
            </a:r>
            <a:r>
              <a:rPr lang="es-AR" sz="1200" spc="-30" dirty="0">
                <a:latin typeface="Arial"/>
                <a:cs typeface="Arial"/>
              </a:rPr>
              <a:t> </a:t>
            </a:r>
            <a:r>
              <a:rPr lang="es-AR" sz="1200" dirty="0">
                <a:latin typeface="Arial"/>
                <a:cs typeface="Arial"/>
              </a:rPr>
              <a:t>será</a:t>
            </a:r>
            <a:r>
              <a:rPr lang="es-AR" sz="1200" spc="-25" dirty="0">
                <a:latin typeface="Arial"/>
                <a:cs typeface="Arial"/>
              </a:rPr>
              <a:t> </a:t>
            </a:r>
            <a:r>
              <a:rPr lang="es-AR" sz="1200" spc="-5" dirty="0">
                <a:latin typeface="Arial"/>
                <a:cs typeface="Arial"/>
              </a:rPr>
              <a:t>suministrada</a:t>
            </a:r>
            <a:r>
              <a:rPr lang="es-AR" sz="1200" spc="-30" dirty="0">
                <a:latin typeface="Arial"/>
                <a:cs typeface="Arial"/>
              </a:rPr>
              <a:t> </a:t>
            </a:r>
            <a:r>
              <a:rPr lang="es-AR" sz="1200" spc="-5" dirty="0">
                <a:latin typeface="Arial"/>
                <a:cs typeface="Arial"/>
              </a:rPr>
              <a:t>con</a:t>
            </a:r>
            <a:r>
              <a:rPr lang="es-AR" sz="1200" spc="-15" dirty="0">
                <a:latin typeface="Arial"/>
                <a:cs typeface="Arial"/>
              </a:rPr>
              <a:t> </a:t>
            </a:r>
            <a:r>
              <a:rPr lang="es-AR" sz="1200" dirty="0">
                <a:latin typeface="Arial"/>
                <a:cs typeface="Arial"/>
              </a:rPr>
              <a:t>una</a:t>
            </a:r>
            <a:r>
              <a:rPr lang="es-AR" sz="1200" spc="-15" dirty="0">
                <a:latin typeface="Arial"/>
                <a:cs typeface="Arial"/>
              </a:rPr>
              <a:t> </a:t>
            </a:r>
            <a:r>
              <a:rPr lang="es-AR" sz="1200" spc="-5" dirty="0">
                <a:latin typeface="Arial"/>
                <a:cs typeface="Arial"/>
              </a:rPr>
              <a:t>válvula </a:t>
            </a:r>
            <a:r>
              <a:rPr lang="es-AR" sz="1200" spc="-380" dirty="0">
                <a:latin typeface="Arial"/>
                <a:cs typeface="Arial"/>
              </a:rPr>
              <a:t> </a:t>
            </a:r>
            <a:r>
              <a:rPr lang="es-AR" sz="1200" spc="-5" dirty="0">
                <a:latin typeface="Arial"/>
                <a:cs typeface="Arial"/>
              </a:rPr>
              <a:t>automática especial, </a:t>
            </a:r>
            <a:r>
              <a:rPr lang="es-AR" sz="1200" dirty="0">
                <a:latin typeface="Arial"/>
                <a:cs typeface="Arial"/>
              </a:rPr>
              <a:t>y un </a:t>
            </a:r>
            <a:r>
              <a:rPr lang="es-AR" sz="1200" spc="-5" dirty="0">
                <a:latin typeface="Arial"/>
                <a:cs typeface="Arial"/>
              </a:rPr>
              <a:t>relé </a:t>
            </a:r>
            <a:r>
              <a:rPr lang="es-AR" sz="1200" spc="-5" dirty="0" err="1">
                <a:latin typeface="Arial"/>
                <a:cs typeface="Arial"/>
              </a:rPr>
              <a:t>Buchholz</a:t>
            </a:r>
            <a:r>
              <a:rPr lang="es-AR" sz="1200" spc="-5" dirty="0">
                <a:latin typeface="Arial"/>
                <a:cs typeface="Arial"/>
              </a:rPr>
              <a:t>. </a:t>
            </a:r>
            <a:r>
              <a:rPr lang="es-AR" sz="1200" dirty="0">
                <a:latin typeface="Arial"/>
                <a:cs typeface="Arial"/>
              </a:rPr>
              <a:t>La </a:t>
            </a:r>
            <a:r>
              <a:rPr lang="es-AR" sz="1200" spc="-5" dirty="0">
                <a:latin typeface="Arial"/>
                <a:cs typeface="Arial"/>
              </a:rPr>
              <a:t>válvula </a:t>
            </a:r>
            <a:r>
              <a:rPr lang="es-AR" sz="1200" dirty="0">
                <a:latin typeface="Arial"/>
                <a:cs typeface="Arial"/>
              </a:rPr>
              <a:t>permitirá el flujo </a:t>
            </a:r>
            <a:r>
              <a:rPr lang="es-AR" sz="1200" spc="5" dirty="0">
                <a:latin typeface="Arial"/>
                <a:cs typeface="Arial"/>
              </a:rPr>
              <a:t> </a:t>
            </a:r>
            <a:r>
              <a:rPr lang="es-AR" sz="1200" dirty="0">
                <a:latin typeface="Arial"/>
                <a:cs typeface="Arial"/>
              </a:rPr>
              <a:t>normal de </a:t>
            </a:r>
            <a:r>
              <a:rPr lang="es-AR" sz="1200" spc="-5" dirty="0">
                <a:latin typeface="Arial"/>
                <a:cs typeface="Arial"/>
              </a:rPr>
              <a:t>aceite debido </a:t>
            </a:r>
            <a:r>
              <a:rPr lang="es-AR" sz="1200" dirty="0">
                <a:latin typeface="Arial"/>
                <a:cs typeface="Arial"/>
              </a:rPr>
              <a:t>a </a:t>
            </a:r>
            <a:r>
              <a:rPr lang="es-AR" sz="1200" spc="-5" dirty="0">
                <a:latin typeface="Arial"/>
                <a:cs typeface="Arial"/>
              </a:rPr>
              <a:t>los cambios </a:t>
            </a:r>
            <a:r>
              <a:rPr lang="es-AR" sz="1200" dirty="0">
                <a:latin typeface="Arial"/>
                <a:cs typeface="Arial"/>
              </a:rPr>
              <a:t>de </a:t>
            </a:r>
            <a:r>
              <a:rPr lang="es-AR" sz="1200" spc="-5" dirty="0">
                <a:latin typeface="Arial"/>
                <a:cs typeface="Arial"/>
              </a:rPr>
              <a:t>temperatura </a:t>
            </a:r>
            <a:r>
              <a:rPr lang="es-AR" sz="1200" spc="-10" dirty="0">
                <a:latin typeface="Arial"/>
                <a:cs typeface="Arial"/>
              </a:rPr>
              <a:t>de </a:t>
            </a:r>
            <a:r>
              <a:rPr lang="es-AR" sz="1200" spc="-5" dirty="0">
                <a:latin typeface="Arial"/>
                <a:cs typeface="Arial"/>
              </a:rPr>
              <a:t>servicio, pero </a:t>
            </a:r>
            <a:r>
              <a:rPr lang="es-AR" sz="1200" dirty="0">
                <a:latin typeface="Arial"/>
                <a:cs typeface="Arial"/>
              </a:rPr>
              <a:t> deberá </a:t>
            </a:r>
            <a:r>
              <a:rPr lang="es-AR" sz="1200" spc="-5" dirty="0">
                <a:latin typeface="Arial"/>
                <a:cs typeface="Arial"/>
              </a:rPr>
              <a:t>cerrar </a:t>
            </a:r>
            <a:r>
              <a:rPr lang="es-AR" sz="1200" dirty="0">
                <a:latin typeface="Arial"/>
                <a:cs typeface="Arial"/>
              </a:rPr>
              <a:t>si ocurre </a:t>
            </a:r>
            <a:r>
              <a:rPr lang="es-AR" sz="1200" spc="-5" dirty="0">
                <a:latin typeface="Arial"/>
                <a:cs typeface="Arial"/>
              </a:rPr>
              <a:t>alguna ruptura </a:t>
            </a:r>
            <a:r>
              <a:rPr lang="es-AR" sz="1200" dirty="0">
                <a:latin typeface="Arial"/>
                <a:cs typeface="Arial"/>
              </a:rPr>
              <a:t>en los aisladores </a:t>
            </a:r>
            <a:r>
              <a:rPr lang="es-AR" sz="1200" spc="-5" dirty="0" err="1">
                <a:latin typeface="Arial"/>
                <a:cs typeface="Arial"/>
              </a:rPr>
              <a:t>pasatapas</a:t>
            </a:r>
            <a:r>
              <a:rPr lang="es-AR" sz="1200" spc="-5" dirty="0">
                <a:latin typeface="Arial"/>
                <a:cs typeface="Arial"/>
              </a:rPr>
              <a:t> para </a:t>
            </a:r>
            <a:r>
              <a:rPr lang="es-AR" sz="1200" dirty="0">
                <a:latin typeface="Arial"/>
                <a:cs typeface="Arial"/>
              </a:rPr>
              <a:t> </a:t>
            </a:r>
            <a:r>
              <a:rPr lang="es-AR" sz="1200" spc="-5" dirty="0">
                <a:latin typeface="Arial"/>
                <a:cs typeface="Arial"/>
              </a:rPr>
              <a:t>prevenir </a:t>
            </a:r>
            <a:r>
              <a:rPr lang="es-AR" sz="1200" dirty="0">
                <a:latin typeface="Arial"/>
                <a:cs typeface="Arial"/>
              </a:rPr>
              <a:t>la </a:t>
            </a:r>
            <a:r>
              <a:rPr lang="es-AR" sz="1200" spc="-5" dirty="0">
                <a:latin typeface="Arial"/>
                <a:cs typeface="Arial"/>
              </a:rPr>
              <a:t>pérdida </a:t>
            </a:r>
            <a:r>
              <a:rPr lang="es-AR" sz="1200" dirty="0">
                <a:latin typeface="Arial"/>
                <a:cs typeface="Arial"/>
              </a:rPr>
              <a:t>de </a:t>
            </a:r>
            <a:r>
              <a:rPr lang="es-AR" sz="1200" spc="-5" dirty="0">
                <a:latin typeface="Arial"/>
                <a:cs typeface="Arial"/>
              </a:rPr>
              <a:t>aceite </a:t>
            </a:r>
            <a:r>
              <a:rPr lang="es-AR" sz="1200" dirty="0">
                <a:latin typeface="Arial"/>
                <a:cs typeface="Arial"/>
              </a:rPr>
              <a:t>del </a:t>
            </a:r>
            <a:r>
              <a:rPr lang="es-AR" sz="1200" spc="-5" dirty="0">
                <a:latin typeface="Arial"/>
                <a:cs typeface="Arial"/>
              </a:rPr>
              <a:t>tanque </a:t>
            </a:r>
            <a:r>
              <a:rPr lang="es-AR" sz="1200" dirty="0">
                <a:latin typeface="Arial"/>
                <a:cs typeface="Arial"/>
              </a:rPr>
              <a:t>de </a:t>
            </a:r>
            <a:r>
              <a:rPr lang="es-AR" sz="1200" spc="-5" dirty="0">
                <a:latin typeface="Arial"/>
                <a:cs typeface="Arial"/>
              </a:rPr>
              <a:t>expansión </a:t>
            </a:r>
            <a:r>
              <a:rPr lang="es-AR" sz="1200" dirty="0">
                <a:latin typeface="Arial"/>
                <a:cs typeface="Arial"/>
              </a:rPr>
              <a:t>y </a:t>
            </a:r>
            <a:r>
              <a:rPr lang="es-AR" sz="1200" spc="-5" dirty="0">
                <a:latin typeface="Arial"/>
                <a:cs typeface="Arial"/>
              </a:rPr>
              <a:t>evitar riesgo </a:t>
            </a:r>
            <a:r>
              <a:rPr lang="es-AR" sz="1200" spc="-10" dirty="0">
                <a:latin typeface="Arial"/>
                <a:cs typeface="Arial"/>
              </a:rPr>
              <a:t>de </a:t>
            </a:r>
            <a:r>
              <a:rPr lang="es-AR" sz="1200" spc="-5" dirty="0">
                <a:latin typeface="Arial"/>
                <a:cs typeface="Arial"/>
              </a:rPr>
              <a:t> incendio. </a:t>
            </a:r>
            <a:r>
              <a:rPr lang="es-AR" sz="1200" dirty="0">
                <a:latin typeface="Arial"/>
                <a:cs typeface="Arial"/>
              </a:rPr>
              <a:t>Otra </a:t>
            </a:r>
            <a:r>
              <a:rPr lang="es-AR" sz="1200" spc="-5" dirty="0">
                <a:latin typeface="Arial"/>
                <a:cs typeface="Arial"/>
              </a:rPr>
              <a:t>válvula especial de </a:t>
            </a:r>
            <a:r>
              <a:rPr lang="es-AR" sz="1200" dirty="0">
                <a:latin typeface="Arial"/>
                <a:cs typeface="Arial"/>
              </a:rPr>
              <a:t>“ </a:t>
            </a:r>
            <a:r>
              <a:rPr lang="es-AR" sz="1200" spc="-5" dirty="0" err="1">
                <a:latin typeface="Arial"/>
                <a:cs typeface="Arial"/>
              </a:rPr>
              <a:t>by</a:t>
            </a:r>
            <a:r>
              <a:rPr lang="es-AR" sz="1200" spc="-5" dirty="0">
                <a:latin typeface="Arial"/>
                <a:cs typeface="Arial"/>
              </a:rPr>
              <a:t> </a:t>
            </a:r>
            <a:r>
              <a:rPr lang="es-AR" sz="1200" spc="-5" dirty="0" err="1">
                <a:latin typeface="Arial"/>
                <a:cs typeface="Arial"/>
              </a:rPr>
              <a:t>pass</a:t>
            </a:r>
            <a:r>
              <a:rPr lang="es-AR" sz="1200" spc="-5" dirty="0">
                <a:latin typeface="Arial"/>
                <a:cs typeface="Arial"/>
              </a:rPr>
              <a:t> </a:t>
            </a:r>
            <a:r>
              <a:rPr lang="es-AR" sz="1200" dirty="0">
                <a:latin typeface="Arial"/>
                <a:cs typeface="Arial"/>
              </a:rPr>
              <a:t>“ </a:t>
            </a:r>
            <a:r>
              <a:rPr lang="es-AR" sz="1200" spc="-5" dirty="0">
                <a:latin typeface="Arial"/>
                <a:cs typeface="Arial"/>
              </a:rPr>
              <a:t>deberá ser instalada en la </a:t>
            </a:r>
            <a:r>
              <a:rPr lang="es-AR" sz="1200" dirty="0">
                <a:latin typeface="Arial"/>
                <a:cs typeface="Arial"/>
              </a:rPr>
              <a:t> </a:t>
            </a:r>
            <a:r>
              <a:rPr lang="es-AR" sz="1200" spc="-5" dirty="0">
                <a:latin typeface="Arial"/>
                <a:cs typeface="Arial"/>
              </a:rPr>
              <a:t>tubería</a:t>
            </a:r>
            <a:r>
              <a:rPr lang="es-AR" sz="1200" dirty="0">
                <a:latin typeface="Arial"/>
                <a:cs typeface="Arial"/>
              </a:rPr>
              <a:t> de</a:t>
            </a:r>
            <a:r>
              <a:rPr lang="es-AR" sz="1200" spc="5" dirty="0">
                <a:latin typeface="Arial"/>
                <a:cs typeface="Arial"/>
              </a:rPr>
              <a:t> </a:t>
            </a:r>
            <a:r>
              <a:rPr lang="es-AR" sz="1200" spc="-5" dirty="0">
                <a:latin typeface="Arial"/>
                <a:cs typeface="Arial"/>
              </a:rPr>
              <a:t>conexión</a:t>
            </a:r>
            <a:r>
              <a:rPr lang="es-AR" sz="1200" dirty="0">
                <a:latin typeface="Arial"/>
                <a:cs typeface="Arial"/>
              </a:rPr>
              <a:t> </a:t>
            </a:r>
            <a:r>
              <a:rPr lang="es-AR" sz="1200" spc="-5" dirty="0">
                <a:latin typeface="Arial"/>
                <a:cs typeface="Arial"/>
              </a:rPr>
              <a:t>para</a:t>
            </a:r>
            <a:r>
              <a:rPr lang="es-AR" sz="1200" dirty="0">
                <a:latin typeface="Arial"/>
                <a:cs typeface="Arial"/>
              </a:rPr>
              <a:t> </a:t>
            </a:r>
            <a:r>
              <a:rPr lang="es-AR" sz="1200" spc="-5" dirty="0">
                <a:latin typeface="Arial"/>
                <a:cs typeface="Arial"/>
              </a:rPr>
              <a:t>permitir</a:t>
            </a:r>
            <a:r>
              <a:rPr lang="es-AR" sz="1200" dirty="0">
                <a:latin typeface="Arial"/>
                <a:cs typeface="Arial"/>
              </a:rPr>
              <a:t> el</a:t>
            </a:r>
            <a:r>
              <a:rPr lang="es-AR" sz="1200" spc="5" dirty="0">
                <a:latin typeface="Arial"/>
                <a:cs typeface="Arial"/>
              </a:rPr>
              <a:t> </a:t>
            </a:r>
            <a:r>
              <a:rPr lang="es-AR" sz="1200" spc="-5" dirty="0">
                <a:latin typeface="Arial"/>
                <a:cs typeface="Arial"/>
              </a:rPr>
              <a:t>desmontaje</a:t>
            </a:r>
            <a:r>
              <a:rPr lang="es-AR" sz="1200" dirty="0">
                <a:latin typeface="Arial"/>
                <a:cs typeface="Arial"/>
              </a:rPr>
              <a:t> y</a:t>
            </a:r>
            <a:r>
              <a:rPr lang="es-AR" sz="1200" spc="5" dirty="0">
                <a:latin typeface="Arial"/>
                <a:cs typeface="Arial"/>
              </a:rPr>
              <a:t> </a:t>
            </a:r>
            <a:r>
              <a:rPr lang="es-AR" sz="1200" spc="-5" dirty="0">
                <a:latin typeface="Arial"/>
                <a:cs typeface="Arial"/>
              </a:rPr>
              <a:t>montaje</a:t>
            </a:r>
            <a:r>
              <a:rPr lang="es-AR" sz="1200" dirty="0">
                <a:latin typeface="Arial"/>
                <a:cs typeface="Arial"/>
              </a:rPr>
              <a:t> del</a:t>
            </a:r>
            <a:r>
              <a:rPr lang="es-AR" sz="1200" spc="5" dirty="0">
                <a:latin typeface="Arial"/>
                <a:cs typeface="Arial"/>
              </a:rPr>
              <a:t> </a:t>
            </a:r>
            <a:r>
              <a:rPr lang="es-AR" sz="1200" dirty="0">
                <a:latin typeface="Arial"/>
                <a:cs typeface="Arial"/>
              </a:rPr>
              <a:t>relé </a:t>
            </a:r>
            <a:r>
              <a:rPr lang="es-AR" sz="1200" spc="-375" dirty="0">
                <a:latin typeface="Arial"/>
                <a:cs typeface="Arial"/>
              </a:rPr>
              <a:t> </a:t>
            </a:r>
            <a:r>
              <a:rPr lang="es-AR" sz="1200" dirty="0" err="1">
                <a:latin typeface="Arial"/>
                <a:cs typeface="Arial"/>
              </a:rPr>
              <a:t>Buchholz</a:t>
            </a:r>
            <a:r>
              <a:rPr lang="es-AR" sz="1200" spc="-25" dirty="0">
                <a:latin typeface="Arial"/>
                <a:cs typeface="Arial"/>
              </a:rPr>
              <a:t> </a:t>
            </a:r>
            <a:r>
              <a:rPr lang="es-AR" sz="1200" dirty="0">
                <a:latin typeface="Arial"/>
                <a:cs typeface="Arial"/>
              </a:rPr>
              <a:t>y</a:t>
            </a:r>
            <a:r>
              <a:rPr lang="es-AR" sz="1200" spc="-35" dirty="0">
                <a:latin typeface="Arial"/>
                <a:cs typeface="Arial"/>
              </a:rPr>
              <a:t> </a:t>
            </a:r>
            <a:r>
              <a:rPr lang="es-AR" sz="1200" spc="-5" dirty="0">
                <a:latin typeface="Arial"/>
                <a:cs typeface="Arial"/>
              </a:rPr>
              <a:t>válvula</a:t>
            </a:r>
            <a:r>
              <a:rPr lang="es-AR" sz="1200" spc="5" dirty="0">
                <a:latin typeface="Arial"/>
                <a:cs typeface="Arial"/>
              </a:rPr>
              <a:t> </a:t>
            </a:r>
            <a:r>
              <a:rPr lang="es-AR" sz="1200" spc="-5" dirty="0">
                <a:latin typeface="Arial"/>
                <a:cs typeface="Arial"/>
              </a:rPr>
              <a:t>automática</a:t>
            </a:r>
            <a:r>
              <a:rPr lang="es-AR" sz="1200" spc="-30" dirty="0">
                <a:latin typeface="Arial"/>
                <a:cs typeface="Arial"/>
              </a:rPr>
              <a:t> </a:t>
            </a:r>
            <a:r>
              <a:rPr lang="es-AR" sz="1200" spc="-5" dirty="0">
                <a:latin typeface="Arial"/>
                <a:cs typeface="Arial"/>
              </a:rPr>
              <a:t>especial</a:t>
            </a:r>
            <a:r>
              <a:rPr lang="es-AR" sz="1200" spc="-15" dirty="0">
                <a:latin typeface="Arial"/>
                <a:cs typeface="Arial"/>
              </a:rPr>
              <a:t> </a:t>
            </a:r>
            <a:r>
              <a:rPr lang="es-AR" sz="1200" spc="-5" dirty="0">
                <a:latin typeface="Arial"/>
                <a:cs typeface="Arial"/>
              </a:rPr>
              <a:t>sin</a:t>
            </a:r>
            <a:r>
              <a:rPr lang="es-AR" sz="1200" spc="-25" dirty="0">
                <a:latin typeface="Arial"/>
                <a:cs typeface="Arial"/>
              </a:rPr>
              <a:t> </a:t>
            </a:r>
            <a:r>
              <a:rPr lang="es-AR" sz="1200" dirty="0">
                <a:latin typeface="Arial"/>
                <a:cs typeface="Arial"/>
              </a:rPr>
              <a:t>tener</a:t>
            </a:r>
            <a:r>
              <a:rPr lang="es-AR" sz="1200" spc="-35" dirty="0">
                <a:latin typeface="Arial"/>
                <a:cs typeface="Arial"/>
              </a:rPr>
              <a:t> </a:t>
            </a:r>
            <a:r>
              <a:rPr lang="es-AR" sz="1200" dirty="0">
                <a:latin typeface="Arial"/>
                <a:cs typeface="Arial"/>
              </a:rPr>
              <a:t>que</a:t>
            </a:r>
            <a:r>
              <a:rPr lang="es-AR" sz="1200" spc="-30" dirty="0">
                <a:latin typeface="Arial"/>
                <a:cs typeface="Arial"/>
              </a:rPr>
              <a:t> </a:t>
            </a:r>
            <a:r>
              <a:rPr lang="es-AR" sz="1200" spc="-5" dirty="0">
                <a:latin typeface="Arial"/>
                <a:cs typeface="Arial"/>
              </a:rPr>
              <a:t>vaciar</a:t>
            </a:r>
            <a:r>
              <a:rPr lang="es-AR" sz="1200" spc="-15" dirty="0">
                <a:latin typeface="Arial"/>
                <a:cs typeface="Arial"/>
              </a:rPr>
              <a:t> </a:t>
            </a:r>
            <a:r>
              <a:rPr lang="es-AR" sz="1200" spc="-5" dirty="0">
                <a:latin typeface="Arial"/>
                <a:cs typeface="Arial"/>
              </a:rPr>
              <a:t>y/o</a:t>
            </a:r>
            <a:r>
              <a:rPr lang="es-AR" sz="1200" spc="-20" dirty="0">
                <a:latin typeface="Arial"/>
                <a:cs typeface="Arial"/>
              </a:rPr>
              <a:t> </a:t>
            </a:r>
            <a:r>
              <a:rPr lang="es-AR" sz="1200" spc="-5" dirty="0">
                <a:latin typeface="Arial"/>
                <a:cs typeface="Arial"/>
              </a:rPr>
              <a:t>drenar</a:t>
            </a:r>
            <a:r>
              <a:rPr lang="es-AR" sz="1200" spc="-15" dirty="0">
                <a:latin typeface="Arial"/>
                <a:cs typeface="Arial"/>
              </a:rPr>
              <a:t> </a:t>
            </a:r>
            <a:r>
              <a:rPr lang="es-AR" sz="1200" spc="-10" dirty="0">
                <a:latin typeface="Arial"/>
                <a:cs typeface="Arial"/>
              </a:rPr>
              <a:t>el </a:t>
            </a:r>
            <a:r>
              <a:rPr lang="es-AR" sz="1200" spc="-375" dirty="0">
                <a:latin typeface="Arial"/>
                <a:cs typeface="Arial"/>
              </a:rPr>
              <a:t> </a:t>
            </a:r>
            <a:r>
              <a:rPr lang="es-AR" sz="1200" spc="-5" dirty="0">
                <a:latin typeface="Arial"/>
                <a:cs typeface="Arial"/>
              </a:rPr>
              <a:t>aceite del </a:t>
            </a:r>
            <a:r>
              <a:rPr lang="es-AR" sz="1200" dirty="0">
                <a:latin typeface="Arial"/>
                <a:cs typeface="Arial"/>
              </a:rPr>
              <a:t>tanque </a:t>
            </a:r>
            <a:r>
              <a:rPr lang="es-AR" sz="1200" spc="-10" dirty="0">
                <a:latin typeface="Arial"/>
                <a:cs typeface="Arial"/>
              </a:rPr>
              <a:t>de </a:t>
            </a:r>
            <a:r>
              <a:rPr lang="es-AR" sz="1200" spc="-5" dirty="0">
                <a:latin typeface="Arial"/>
                <a:cs typeface="Arial"/>
              </a:rPr>
              <a:t>expansión </a:t>
            </a:r>
            <a:r>
              <a:rPr lang="es-AR" sz="1200" dirty="0">
                <a:latin typeface="Arial"/>
                <a:cs typeface="Arial"/>
              </a:rPr>
              <a:t>a </a:t>
            </a:r>
            <a:r>
              <a:rPr lang="es-AR" sz="1200" spc="-5" dirty="0">
                <a:latin typeface="Arial"/>
                <a:cs typeface="Arial"/>
              </a:rPr>
              <a:t>través del </a:t>
            </a:r>
            <a:r>
              <a:rPr lang="es-AR" sz="1200" dirty="0">
                <a:latin typeface="Arial"/>
                <a:cs typeface="Arial"/>
              </a:rPr>
              <a:t>tanque del </a:t>
            </a:r>
            <a:r>
              <a:rPr lang="es-AR" sz="1200" spc="-5" dirty="0">
                <a:latin typeface="Arial"/>
                <a:cs typeface="Arial"/>
              </a:rPr>
              <a:t>transformador, </a:t>
            </a:r>
            <a:r>
              <a:rPr lang="es-AR" sz="1200" dirty="0">
                <a:latin typeface="Arial"/>
                <a:cs typeface="Arial"/>
              </a:rPr>
              <a:t> </a:t>
            </a:r>
            <a:r>
              <a:rPr lang="es-AR" sz="1200" spc="-5" dirty="0">
                <a:latin typeface="Arial"/>
                <a:cs typeface="Arial"/>
              </a:rPr>
              <a:t>como</a:t>
            </a:r>
            <a:r>
              <a:rPr lang="es-AR" sz="1200" spc="-10" dirty="0">
                <a:latin typeface="Arial"/>
                <a:cs typeface="Arial"/>
              </a:rPr>
              <a:t> </a:t>
            </a:r>
            <a:r>
              <a:rPr lang="es-AR" sz="1200" dirty="0">
                <a:latin typeface="Arial"/>
                <a:cs typeface="Arial"/>
              </a:rPr>
              <a:t>se</a:t>
            </a:r>
            <a:r>
              <a:rPr lang="es-AR" sz="1200" spc="-10" dirty="0">
                <a:latin typeface="Arial"/>
                <a:cs typeface="Arial"/>
              </a:rPr>
              <a:t> </a:t>
            </a:r>
            <a:r>
              <a:rPr lang="es-AR" sz="1200" spc="-5" dirty="0">
                <a:latin typeface="Arial"/>
                <a:cs typeface="Arial"/>
              </a:rPr>
              <a:t>muestra</a:t>
            </a:r>
            <a:r>
              <a:rPr lang="es-AR" sz="1200" spc="-10" dirty="0">
                <a:latin typeface="Arial"/>
                <a:cs typeface="Arial"/>
              </a:rPr>
              <a:t> en</a:t>
            </a:r>
            <a:r>
              <a:rPr lang="es-AR" sz="1200" spc="5" dirty="0">
                <a:latin typeface="Arial"/>
                <a:cs typeface="Arial"/>
              </a:rPr>
              <a:t> </a:t>
            </a:r>
            <a:r>
              <a:rPr lang="es-AR" sz="1200" dirty="0">
                <a:latin typeface="Arial"/>
                <a:cs typeface="Arial"/>
              </a:rPr>
              <a:t>la</a:t>
            </a:r>
            <a:r>
              <a:rPr lang="es-AR" sz="1200" spc="5" dirty="0">
                <a:latin typeface="Arial"/>
                <a:cs typeface="Arial"/>
              </a:rPr>
              <a:t> </a:t>
            </a:r>
            <a:r>
              <a:rPr lang="es-AR" sz="1200" spc="-5" dirty="0">
                <a:latin typeface="Arial"/>
                <a:cs typeface="Arial"/>
              </a:rPr>
              <a:t>figura</a:t>
            </a:r>
            <a:r>
              <a:rPr lang="es-AR" sz="1200" spc="-10" dirty="0">
                <a:latin typeface="Arial"/>
                <a:cs typeface="Arial"/>
              </a:rPr>
              <a:t> </a:t>
            </a:r>
            <a:r>
              <a:rPr lang="es-AR" sz="1200" spc="-5" dirty="0">
                <a:latin typeface="Arial"/>
                <a:cs typeface="Arial"/>
              </a:rPr>
              <a:t>siguiente:</a:t>
            </a:r>
            <a:endParaRPr lang="es-AR" sz="12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12</a:t>
            </a:fld>
            <a:endParaRPr lang="es-AR"/>
          </a:p>
        </p:txBody>
      </p:sp>
    </p:spTree>
    <p:extLst>
      <p:ext uri="{BB962C8B-B14F-4D97-AF65-F5344CB8AC3E}">
        <p14:creationId xmlns:p14="http://schemas.microsoft.com/office/powerpoint/2010/main" val="11258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spcBef>
                <a:spcPts val="730"/>
              </a:spcBef>
            </a:pPr>
            <a:r>
              <a:rPr lang="es-AR" sz="1200" b="1" dirty="0">
                <a:latin typeface="Arial"/>
                <a:cs typeface="Arial"/>
              </a:rPr>
              <a:t>1.4.6.</a:t>
            </a:r>
            <a:r>
              <a:rPr lang="es-AR" sz="1200" b="1" u="sng" dirty="0">
                <a:uFill>
                  <a:solidFill>
                    <a:srgbClr val="000000"/>
                  </a:solidFill>
                </a:uFill>
                <a:latin typeface="Arial"/>
                <a:cs typeface="Arial"/>
              </a:rPr>
              <a:t>Aisladores</a:t>
            </a:r>
            <a:r>
              <a:rPr lang="es-AR" sz="1200" b="1" u="sng" spc="-5" dirty="0">
                <a:uFill>
                  <a:solidFill>
                    <a:srgbClr val="000000"/>
                  </a:solidFill>
                </a:uFill>
                <a:latin typeface="Arial"/>
                <a:cs typeface="Arial"/>
              </a:rPr>
              <a:t> </a:t>
            </a:r>
            <a:r>
              <a:rPr lang="es-AR" sz="1200" b="1" u="sng" spc="-5" dirty="0" err="1">
                <a:uFill>
                  <a:solidFill>
                    <a:srgbClr val="000000"/>
                  </a:solidFill>
                </a:uFill>
                <a:latin typeface="Arial"/>
                <a:cs typeface="Arial"/>
              </a:rPr>
              <a:t>Pasatapas</a:t>
            </a:r>
            <a:endParaRPr lang="es-AR" sz="1200" b="1" u="sng" spc="-5" dirty="0">
              <a:uFill>
                <a:solidFill>
                  <a:srgbClr val="000000"/>
                </a:solidFill>
              </a:uFill>
              <a:latin typeface="Arial"/>
              <a:cs typeface="Arial"/>
            </a:endParaRPr>
          </a:p>
          <a:p>
            <a:pPr marL="12700" algn="just">
              <a:spcBef>
                <a:spcPts val="730"/>
              </a:spcBef>
            </a:pPr>
            <a:endParaRPr lang="es-AR" sz="1200" dirty="0">
              <a:latin typeface="Arial"/>
              <a:cs typeface="Arial"/>
            </a:endParaRPr>
          </a:p>
          <a:p>
            <a:pPr marL="55244" marR="5080" algn="just">
              <a:spcBef>
                <a:spcPts val="190"/>
              </a:spcBef>
            </a:pPr>
            <a:r>
              <a:rPr lang="es-AR" sz="1200" dirty="0">
                <a:latin typeface="Arial"/>
                <a:cs typeface="Arial"/>
              </a:rPr>
              <a:t>Los </a:t>
            </a:r>
            <a:r>
              <a:rPr lang="es-AR" sz="1200" spc="-5" dirty="0">
                <a:latin typeface="Arial"/>
                <a:cs typeface="Arial"/>
              </a:rPr>
              <a:t>aisladores </a:t>
            </a:r>
            <a:r>
              <a:rPr lang="es-AR" sz="1200" spc="-5" dirty="0" err="1">
                <a:latin typeface="Arial"/>
                <a:cs typeface="Arial"/>
              </a:rPr>
              <a:t>pasatapas</a:t>
            </a:r>
            <a:r>
              <a:rPr lang="es-AR" sz="1200" spc="-5" dirty="0">
                <a:latin typeface="Arial"/>
                <a:cs typeface="Arial"/>
              </a:rPr>
              <a:t> </a:t>
            </a:r>
            <a:r>
              <a:rPr lang="es-AR" sz="1200" dirty="0">
                <a:latin typeface="Arial"/>
                <a:cs typeface="Arial"/>
              </a:rPr>
              <a:t>para un </a:t>
            </a:r>
            <a:r>
              <a:rPr lang="es-AR" sz="1200" spc="-5" dirty="0">
                <a:latin typeface="Arial"/>
                <a:cs typeface="Arial"/>
              </a:rPr>
              <a:t>mismo voltaje </a:t>
            </a:r>
            <a:r>
              <a:rPr lang="es-AR" sz="1200" dirty="0">
                <a:latin typeface="Arial"/>
                <a:cs typeface="Arial"/>
              </a:rPr>
              <a:t>y </a:t>
            </a:r>
            <a:r>
              <a:rPr lang="es-AR" sz="1200" spc="-5" dirty="0">
                <a:latin typeface="Arial"/>
                <a:cs typeface="Arial"/>
              </a:rPr>
              <a:t>diseño, </a:t>
            </a:r>
            <a:r>
              <a:rPr lang="es-AR" sz="1200" dirty="0">
                <a:latin typeface="Arial"/>
                <a:cs typeface="Arial"/>
              </a:rPr>
              <a:t>deberán ser </a:t>
            </a:r>
            <a:r>
              <a:rPr lang="es-AR" sz="1200" spc="5" dirty="0">
                <a:latin typeface="Arial"/>
                <a:cs typeface="Arial"/>
              </a:rPr>
              <a:t> </a:t>
            </a:r>
            <a:r>
              <a:rPr lang="es-AR" sz="1200" spc="-5" dirty="0">
                <a:latin typeface="Arial"/>
                <a:cs typeface="Arial"/>
              </a:rPr>
              <a:t>intercambiables entre sí. Las dimensiones </a:t>
            </a:r>
            <a:r>
              <a:rPr lang="es-AR" sz="1200" dirty="0">
                <a:latin typeface="Arial"/>
                <a:cs typeface="Arial"/>
              </a:rPr>
              <a:t>de </a:t>
            </a:r>
            <a:r>
              <a:rPr lang="es-AR" sz="1200" spc="-5" dirty="0">
                <a:latin typeface="Arial"/>
                <a:cs typeface="Arial"/>
              </a:rPr>
              <a:t>los aisladores </a:t>
            </a:r>
            <a:r>
              <a:rPr lang="es-AR" sz="1200" spc="-5" dirty="0" err="1">
                <a:latin typeface="Arial"/>
                <a:cs typeface="Arial"/>
              </a:rPr>
              <a:t>pasatapas</a:t>
            </a:r>
            <a:r>
              <a:rPr lang="es-AR" sz="1200" spc="-5" dirty="0">
                <a:latin typeface="Arial"/>
                <a:cs typeface="Arial"/>
              </a:rPr>
              <a:t> </a:t>
            </a:r>
            <a:r>
              <a:rPr lang="es-AR" sz="1200" dirty="0">
                <a:latin typeface="Arial"/>
                <a:cs typeface="Arial"/>
              </a:rPr>
              <a:t> </a:t>
            </a:r>
            <a:r>
              <a:rPr lang="es-AR" sz="1200" spc="-5" dirty="0">
                <a:latin typeface="Arial"/>
                <a:cs typeface="Arial"/>
              </a:rPr>
              <a:t>deberán</a:t>
            </a:r>
            <a:r>
              <a:rPr lang="es-AR" sz="1200" spc="-10" dirty="0">
                <a:latin typeface="Arial"/>
                <a:cs typeface="Arial"/>
              </a:rPr>
              <a:t> </a:t>
            </a:r>
            <a:r>
              <a:rPr lang="es-AR" sz="1200" dirty="0">
                <a:latin typeface="Arial"/>
                <a:cs typeface="Arial"/>
              </a:rPr>
              <a:t>cumplir</a:t>
            </a:r>
            <a:r>
              <a:rPr lang="es-AR" sz="1200" spc="-20" dirty="0">
                <a:latin typeface="Arial"/>
                <a:cs typeface="Arial"/>
              </a:rPr>
              <a:t> </a:t>
            </a:r>
            <a:r>
              <a:rPr lang="es-AR" sz="1200" spc="-5" dirty="0">
                <a:latin typeface="Arial"/>
                <a:cs typeface="Arial"/>
              </a:rPr>
              <a:t>con</a:t>
            </a:r>
            <a:r>
              <a:rPr lang="es-AR" sz="1200" spc="5" dirty="0">
                <a:latin typeface="Arial"/>
                <a:cs typeface="Arial"/>
              </a:rPr>
              <a:t> </a:t>
            </a:r>
            <a:r>
              <a:rPr lang="es-AR" sz="1200" spc="-5" dirty="0">
                <a:latin typeface="Arial"/>
                <a:cs typeface="Arial"/>
              </a:rPr>
              <a:t>las</a:t>
            </a:r>
            <a:r>
              <a:rPr lang="es-AR" sz="1200" spc="5" dirty="0">
                <a:latin typeface="Arial"/>
                <a:cs typeface="Arial"/>
              </a:rPr>
              <a:t> </a:t>
            </a:r>
            <a:r>
              <a:rPr lang="es-AR" sz="1200" spc="-5" dirty="0">
                <a:latin typeface="Arial"/>
                <a:cs typeface="Arial"/>
              </a:rPr>
              <a:t>normas IEEE</a:t>
            </a:r>
            <a:r>
              <a:rPr lang="es-AR" sz="1200" spc="-10" dirty="0">
                <a:latin typeface="Arial"/>
                <a:cs typeface="Arial"/>
              </a:rPr>
              <a:t> </a:t>
            </a:r>
            <a:r>
              <a:rPr lang="es-AR" sz="1200" spc="-5" dirty="0">
                <a:latin typeface="Arial"/>
                <a:cs typeface="Arial"/>
              </a:rPr>
              <a:t>C57.19.01.</a:t>
            </a:r>
          </a:p>
          <a:p>
            <a:pPr marL="55244" marR="5080" algn="just">
              <a:spcBef>
                <a:spcPts val="190"/>
              </a:spcBef>
            </a:pPr>
            <a:endParaRPr lang="es-AR" sz="1200" dirty="0">
              <a:latin typeface="Arial"/>
              <a:cs typeface="Arial"/>
            </a:endParaRPr>
          </a:p>
          <a:p>
            <a:pPr marL="55244" algn="just"/>
            <a:r>
              <a:rPr lang="es-AR" sz="1200" dirty="0">
                <a:latin typeface="Arial"/>
                <a:cs typeface="Arial"/>
              </a:rPr>
              <a:t>Los</a:t>
            </a:r>
            <a:r>
              <a:rPr lang="es-AR" sz="1200" spc="70" dirty="0">
                <a:latin typeface="Arial"/>
                <a:cs typeface="Arial"/>
              </a:rPr>
              <a:t> </a:t>
            </a:r>
            <a:r>
              <a:rPr lang="es-AR" sz="1200" spc="-5" dirty="0">
                <a:latin typeface="Arial"/>
                <a:cs typeface="Arial"/>
              </a:rPr>
              <a:t>aisladores</a:t>
            </a:r>
            <a:r>
              <a:rPr lang="es-AR" sz="1200" spc="60" dirty="0">
                <a:latin typeface="Arial"/>
                <a:cs typeface="Arial"/>
              </a:rPr>
              <a:t> </a:t>
            </a:r>
            <a:r>
              <a:rPr lang="es-AR" sz="1200" spc="-5" dirty="0" err="1">
                <a:latin typeface="Arial"/>
                <a:cs typeface="Arial"/>
              </a:rPr>
              <a:t>pasatapas</a:t>
            </a:r>
            <a:r>
              <a:rPr lang="es-AR" sz="1200" spc="80" dirty="0">
                <a:latin typeface="Arial"/>
                <a:cs typeface="Arial"/>
              </a:rPr>
              <a:t> </a:t>
            </a:r>
            <a:r>
              <a:rPr lang="es-AR" sz="1200" spc="-5" dirty="0">
                <a:latin typeface="Arial"/>
                <a:cs typeface="Arial"/>
              </a:rPr>
              <a:t>deberán</a:t>
            </a:r>
            <a:r>
              <a:rPr lang="es-AR" sz="1200" spc="55" dirty="0">
                <a:latin typeface="Arial"/>
                <a:cs typeface="Arial"/>
              </a:rPr>
              <a:t> </a:t>
            </a:r>
            <a:r>
              <a:rPr lang="es-AR" sz="1200" dirty="0">
                <a:latin typeface="Arial"/>
                <a:cs typeface="Arial"/>
              </a:rPr>
              <a:t>ser</a:t>
            </a:r>
            <a:r>
              <a:rPr lang="es-AR" sz="1200" spc="60" dirty="0">
                <a:latin typeface="Arial"/>
                <a:cs typeface="Arial"/>
              </a:rPr>
              <a:t> </a:t>
            </a:r>
            <a:r>
              <a:rPr lang="es-AR" sz="1200" dirty="0">
                <a:latin typeface="Arial"/>
                <a:cs typeface="Arial"/>
              </a:rPr>
              <a:t>del</a:t>
            </a:r>
            <a:r>
              <a:rPr lang="es-AR" sz="1200" spc="65" dirty="0">
                <a:latin typeface="Arial"/>
                <a:cs typeface="Arial"/>
              </a:rPr>
              <a:t> </a:t>
            </a:r>
            <a:r>
              <a:rPr lang="es-AR" sz="1200" spc="-5" dirty="0">
                <a:latin typeface="Arial"/>
                <a:cs typeface="Arial"/>
              </a:rPr>
              <a:t>tipo</a:t>
            </a:r>
            <a:r>
              <a:rPr lang="es-AR" sz="1200" spc="65" dirty="0">
                <a:latin typeface="Arial"/>
                <a:cs typeface="Arial"/>
              </a:rPr>
              <a:t> </a:t>
            </a:r>
            <a:r>
              <a:rPr lang="es-AR" sz="1200" dirty="0">
                <a:latin typeface="Arial"/>
                <a:cs typeface="Arial"/>
              </a:rPr>
              <a:t>de</a:t>
            </a:r>
            <a:r>
              <a:rPr lang="es-AR" sz="1200" spc="60" dirty="0">
                <a:latin typeface="Arial"/>
                <a:cs typeface="Arial"/>
              </a:rPr>
              <a:t> </a:t>
            </a:r>
            <a:r>
              <a:rPr lang="es-AR" sz="1200" dirty="0">
                <a:latin typeface="Arial"/>
                <a:cs typeface="Arial"/>
              </a:rPr>
              <a:t>condensador</a:t>
            </a:r>
            <a:r>
              <a:rPr lang="es-AR" sz="1200" spc="55" dirty="0">
                <a:latin typeface="Arial"/>
                <a:cs typeface="Arial"/>
              </a:rPr>
              <a:t> </a:t>
            </a:r>
            <a:r>
              <a:rPr lang="es-AR" sz="1200" spc="-5" dirty="0">
                <a:latin typeface="Arial"/>
                <a:cs typeface="Arial"/>
              </a:rPr>
              <a:t>sellado, provistos</a:t>
            </a:r>
            <a:r>
              <a:rPr lang="es-AR" sz="1200" spc="290" dirty="0">
                <a:latin typeface="Arial"/>
                <a:cs typeface="Arial"/>
              </a:rPr>
              <a:t> </a:t>
            </a:r>
            <a:r>
              <a:rPr lang="es-AR" sz="1200" dirty="0">
                <a:latin typeface="Arial"/>
                <a:cs typeface="Arial"/>
              </a:rPr>
              <a:t>con</a:t>
            </a:r>
            <a:r>
              <a:rPr lang="es-AR" sz="1200" spc="285" dirty="0">
                <a:latin typeface="Arial"/>
                <a:cs typeface="Arial"/>
              </a:rPr>
              <a:t> </a:t>
            </a:r>
            <a:r>
              <a:rPr lang="es-AR" sz="1200" spc="-5" dirty="0">
                <a:latin typeface="Arial"/>
                <a:cs typeface="Arial"/>
              </a:rPr>
              <a:t>papel</a:t>
            </a:r>
            <a:r>
              <a:rPr lang="es-AR" sz="1200" spc="295" dirty="0">
                <a:latin typeface="Arial"/>
                <a:cs typeface="Arial"/>
              </a:rPr>
              <a:t> </a:t>
            </a:r>
            <a:r>
              <a:rPr lang="es-AR" sz="1200" dirty="0">
                <a:latin typeface="Arial"/>
                <a:cs typeface="Arial"/>
              </a:rPr>
              <a:t>impregnado</a:t>
            </a:r>
            <a:r>
              <a:rPr lang="es-AR" sz="1200" spc="280" dirty="0">
                <a:latin typeface="Arial"/>
                <a:cs typeface="Arial"/>
              </a:rPr>
              <a:t> </a:t>
            </a:r>
            <a:r>
              <a:rPr lang="es-AR" sz="1200" dirty="0">
                <a:latin typeface="Arial"/>
                <a:cs typeface="Arial"/>
              </a:rPr>
              <a:t>de</a:t>
            </a:r>
            <a:r>
              <a:rPr lang="es-AR" sz="1200" spc="290" dirty="0">
                <a:latin typeface="Arial"/>
                <a:cs typeface="Arial"/>
              </a:rPr>
              <a:t> </a:t>
            </a:r>
            <a:r>
              <a:rPr lang="es-AR" sz="1200" spc="-5" dirty="0">
                <a:latin typeface="Arial"/>
                <a:cs typeface="Arial"/>
              </a:rPr>
              <a:t>aceite</a:t>
            </a:r>
            <a:r>
              <a:rPr lang="es-AR" sz="1200" spc="295" dirty="0">
                <a:latin typeface="Arial"/>
                <a:cs typeface="Arial"/>
              </a:rPr>
              <a:t> </a:t>
            </a:r>
            <a:r>
              <a:rPr lang="es-AR" sz="1200" dirty="0" err="1">
                <a:latin typeface="Arial"/>
                <a:cs typeface="Arial"/>
              </a:rPr>
              <a:t>ó</a:t>
            </a:r>
            <a:r>
              <a:rPr lang="es-AR" sz="1200" spc="295" dirty="0">
                <a:latin typeface="Arial"/>
                <a:cs typeface="Arial"/>
              </a:rPr>
              <a:t> </a:t>
            </a:r>
            <a:r>
              <a:rPr lang="es-AR" sz="1200" dirty="0">
                <a:latin typeface="Arial"/>
                <a:cs typeface="Arial"/>
              </a:rPr>
              <a:t>de</a:t>
            </a:r>
            <a:r>
              <a:rPr lang="es-AR" sz="1200" spc="285" dirty="0">
                <a:latin typeface="Arial"/>
                <a:cs typeface="Arial"/>
              </a:rPr>
              <a:t> </a:t>
            </a:r>
            <a:r>
              <a:rPr lang="es-AR" sz="1200" spc="-5" dirty="0">
                <a:latin typeface="Arial"/>
                <a:cs typeface="Arial"/>
              </a:rPr>
              <a:t>resina</a:t>
            </a:r>
            <a:r>
              <a:rPr lang="es-AR" sz="1200" spc="290" dirty="0">
                <a:latin typeface="Arial"/>
                <a:cs typeface="Arial"/>
              </a:rPr>
              <a:t> </a:t>
            </a:r>
            <a:r>
              <a:rPr lang="es-AR" sz="1200" spc="-5" dirty="0">
                <a:latin typeface="Arial"/>
                <a:cs typeface="Arial"/>
              </a:rPr>
              <a:t>sintética</a:t>
            </a:r>
            <a:r>
              <a:rPr lang="es-AR" sz="1200" spc="285" dirty="0">
                <a:latin typeface="Arial"/>
                <a:cs typeface="Arial"/>
              </a:rPr>
              <a:t> </a:t>
            </a:r>
            <a:r>
              <a:rPr lang="es-AR" sz="1200" dirty="0">
                <a:latin typeface="Arial"/>
                <a:cs typeface="Arial"/>
              </a:rPr>
              <a:t>para obtener </a:t>
            </a:r>
            <a:r>
              <a:rPr lang="es-AR" sz="1200" spc="-5" dirty="0">
                <a:latin typeface="Arial"/>
                <a:cs typeface="Arial"/>
              </a:rPr>
              <a:t>máxima resistencia </a:t>
            </a:r>
            <a:r>
              <a:rPr lang="es-AR" sz="1200" spc="-10" dirty="0">
                <a:latin typeface="Arial"/>
                <a:cs typeface="Arial"/>
              </a:rPr>
              <a:t>de </a:t>
            </a:r>
            <a:r>
              <a:rPr lang="es-AR" sz="1200" spc="-5" dirty="0">
                <a:latin typeface="Arial"/>
                <a:cs typeface="Arial"/>
              </a:rPr>
              <a:t>aislamiento. Cada aislador </a:t>
            </a:r>
            <a:r>
              <a:rPr lang="es-AR" sz="1200" spc="-5" dirty="0" err="1">
                <a:latin typeface="Arial"/>
                <a:cs typeface="Arial"/>
              </a:rPr>
              <a:t>pasatapas</a:t>
            </a:r>
            <a:r>
              <a:rPr lang="es-AR" sz="1200" spc="-5" dirty="0">
                <a:latin typeface="Arial"/>
                <a:cs typeface="Arial"/>
              </a:rPr>
              <a:t> </a:t>
            </a:r>
            <a:r>
              <a:rPr lang="es-AR" sz="1200" dirty="0">
                <a:latin typeface="Arial"/>
                <a:cs typeface="Arial"/>
              </a:rPr>
              <a:t>de </a:t>
            </a:r>
            <a:r>
              <a:rPr lang="es-AR" sz="1200" spc="-375" dirty="0">
                <a:latin typeface="Arial"/>
                <a:cs typeface="Arial"/>
              </a:rPr>
              <a:t> </a:t>
            </a:r>
            <a:r>
              <a:rPr lang="es-AR" sz="1200" dirty="0">
                <a:latin typeface="Arial"/>
                <a:cs typeface="Arial"/>
              </a:rPr>
              <a:t>115</a:t>
            </a:r>
            <a:r>
              <a:rPr lang="es-AR" sz="1200" spc="-55" dirty="0">
                <a:latin typeface="Arial"/>
                <a:cs typeface="Arial"/>
              </a:rPr>
              <a:t> </a:t>
            </a:r>
            <a:r>
              <a:rPr lang="es-AR" sz="1200" dirty="0" err="1">
                <a:latin typeface="Arial"/>
                <a:cs typeface="Arial"/>
              </a:rPr>
              <a:t>kV</a:t>
            </a:r>
            <a:r>
              <a:rPr lang="es-AR" sz="1200" spc="-65" dirty="0">
                <a:latin typeface="Arial"/>
                <a:cs typeface="Arial"/>
              </a:rPr>
              <a:t> </a:t>
            </a:r>
            <a:r>
              <a:rPr lang="es-AR" sz="1200" dirty="0">
                <a:latin typeface="Arial"/>
                <a:cs typeface="Arial"/>
              </a:rPr>
              <a:t>deberá</a:t>
            </a:r>
            <a:r>
              <a:rPr lang="es-AR" sz="1200" spc="-55" dirty="0">
                <a:latin typeface="Arial"/>
                <a:cs typeface="Arial"/>
              </a:rPr>
              <a:t> </a:t>
            </a:r>
            <a:r>
              <a:rPr lang="es-AR" sz="1200" spc="-5" dirty="0">
                <a:latin typeface="Arial"/>
                <a:cs typeface="Arial"/>
              </a:rPr>
              <a:t>equiparse</a:t>
            </a:r>
            <a:r>
              <a:rPr lang="es-AR" sz="1200" spc="-65" dirty="0">
                <a:latin typeface="Arial"/>
                <a:cs typeface="Arial"/>
              </a:rPr>
              <a:t> </a:t>
            </a:r>
            <a:r>
              <a:rPr lang="es-AR" sz="1200" dirty="0">
                <a:latin typeface="Arial"/>
                <a:cs typeface="Arial"/>
              </a:rPr>
              <a:t>con</a:t>
            </a:r>
            <a:r>
              <a:rPr lang="es-AR" sz="1200" spc="-55" dirty="0">
                <a:latin typeface="Arial"/>
                <a:cs typeface="Arial"/>
              </a:rPr>
              <a:t> </a:t>
            </a:r>
            <a:r>
              <a:rPr lang="es-AR" sz="1200" spc="-5" dirty="0">
                <a:latin typeface="Arial"/>
                <a:cs typeface="Arial"/>
              </a:rPr>
              <a:t>una</a:t>
            </a:r>
            <a:r>
              <a:rPr lang="es-AR" sz="1200" spc="-50" dirty="0">
                <a:latin typeface="Arial"/>
                <a:cs typeface="Arial"/>
              </a:rPr>
              <a:t> </a:t>
            </a:r>
            <a:r>
              <a:rPr lang="es-AR" sz="1200" spc="-5" dirty="0">
                <a:latin typeface="Arial"/>
                <a:cs typeface="Arial"/>
              </a:rPr>
              <a:t>toma</a:t>
            </a:r>
            <a:r>
              <a:rPr lang="es-AR" sz="1200" spc="-50" dirty="0">
                <a:latin typeface="Arial"/>
                <a:cs typeface="Arial"/>
              </a:rPr>
              <a:t> </a:t>
            </a:r>
            <a:r>
              <a:rPr lang="es-AR" sz="1200" spc="-5" dirty="0">
                <a:latin typeface="Arial"/>
                <a:cs typeface="Arial"/>
              </a:rPr>
              <a:t>capacitiva</a:t>
            </a:r>
            <a:r>
              <a:rPr lang="es-AR" sz="1200" spc="-40" dirty="0">
                <a:latin typeface="Arial"/>
                <a:cs typeface="Arial"/>
              </a:rPr>
              <a:t> </a:t>
            </a:r>
            <a:r>
              <a:rPr lang="es-AR" sz="1200" dirty="0">
                <a:latin typeface="Arial"/>
                <a:cs typeface="Arial"/>
              </a:rPr>
              <a:t>y</a:t>
            </a:r>
            <a:r>
              <a:rPr lang="es-AR" sz="1200" spc="-70" dirty="0">
                <a:latin typeface="Arial"/>
                <a:cs typeface="Arial"/>
              </a:rPr>
              <a:t> </a:t>
            </a:r>
            <a:r>
              <a:rPr lang="es-AR" sz="1200" dirty="0">
                <a:latin typeface="Arial"/>
                <a:cs typeface="Arial"/>
              </a:rPr>
              <a:t>una</a:t>
            </a:r>
            <a:r>
              <a:rPr lang="es-AR" sz="1200" spc="-50" dirty="0">
                <a:latin typeface="Arial"/>
                <a:cs typeface="Arial"/>
              </a:rPr>
              <a:t> </a:t>
            </a:r>
            <a:r>
              <a:rPr lang="es-AR" sz="1200" spc="-5" dirty="0">
                <a:latin typeface="Arial"/>
                <a:cs typeface="Arial"/>
              </a:rPr>
              <a:t>toma</a:t>
            </a:r>
            <a:r>
              <a:rPr lang="es-AR" sz="1200" spc="-55" dirty="0">
                <a:latin typeface="Arial"/>
                <a:cs typeface="Arial"/>
              </a:rPr>
              <a:t> </a:t>
            </a:r>
            <a:r>
              <a:rPr lang="es-AR" sz="1200" dirty="0">
                <a:latin typeface="Arial"/>
                <a:cs typeface="Arial"/>
              </a:rPr>
              <a:t>de</a:t>
            </a:r>
            <a:r>
              <a:rPr lang="es-AR" sz="1200" spc="-50" dirty="0">
                <a:latin typeface="Arial"/>
                <a:cs typeface="Arial"/>
              </a:rPr>
              <a:t> </a:t>
            </a:r>
            <a:r>
              <a:rPr lang="es-AR" sz="1200" spc="-5" dirty="0">
                <a:latin typeface="Arial"/>
                <a:cs typeface="Arial"/>
              </a:rPr>
              <a:t>prueba. </a:t>
            </a:r>
            <a:r>
              <a:rPr lang="es-AR" sz="1200" spc="-375" dirty="0">
                <a:latin typeface="Arial"/>
                <a:cs typeface="Arial"/>
              </a:rPr>
              <a:t> </a:t>
            </a:r>
          </a:p>
          <a:p>
            <a:pPr marL="55244" algn="just"/>
            <a:endParaRPr lang="es-AR" sz="1200" spc="-375" dirty="0">
              <a:latin typeface="Arial"/>
              <a:cs typeface="Arial"/>
            </a:endParaRPr>
          </a:p>
          <a:p>
            <a:pPr marL="55244" algn="just"/>
            <a:r>
              <a:rPr lang="es-AR" sz="1200" dirty="0">
                <a:latin typeface="Arial"/>
                <a:cs typeface="Arial"/>
              </a:rPr>
              <a:t>La </a:t>
            </a:r>
            <a:r>
              <a:rPr lang="es-AR" sz="1200" spc="-5" dirty="0">
                <a:latin typeface="Arial"/>
                <a:cs typeface="Arial"/>
              </a:rPr>
              <a:t>toma Capacitiva </a:t>
            </a:r>
            <a:r>
              <a:rPr lang="es-AR" sz="1200" dirty="0">
                <a:latin typeface="Arial"/>
                <a:cs typeface="Arial"/>
              </a:rPr>
              <a:t>deberá </a:t>
            </a:r>
            <a:r>
              <a:rPr lang="es-AR" sz="1200" spc="-5" dirty="0">
                <a:latin typeface="Arial"/>
                <a:cs typeface="Arial"/>
              </a:rPr>
              <a:t>usarse con </a:t>
            </a:r>
            <a:r>
              <a:rPr lang="es-AR" sz="1200" dirty="0">
                <a:latin typeface="Arial"/>
                <a:cs typeface="Arial"/>
              </a:rPr>
              <a:t>un </a:t>
            </a:r>
            <a:r>
              <a:rPr lang="es-AR" sz="1200" spc="-5" dirty="0">
                <a:latin typeface="Arial"/>
                <a:cs typeface="Arial"/>
              </a:rPr>
              <a:t>dispositivo </a:t>
            </a:r>
            <a:r>
              <a:rPr lang="es-AR" sz="1200" dirty="0">
                <a:latin typeface="Arial"/>
                <a:cs typeface="Arial"/>
              </a:rPr>
              <a:t>de </a:t>
            </a:r>
            <a:r>
              <a:rPr lang="es-AR" sz="1200" spc="-5" dirty="0">
                <a:latin typeface="Arial"/>
                <a:cs typeface="Arial"/>
              </a:rPr>
              <a:t>potencial tipo </a:t>
            </a:r>
            <a:r>
              <a:rPr lang="es-AR" sz="1200" dirty="0">
                <a:latin typeface="Arial"/>
                <a:cs typeface="Arial"/>
              </a:rPr>
              <a:t> aislador</a:t>
            </a:r>
            <a:r>
              <a:rPr lang="es-AR" sz="1200" spc="-15" dirty="0">
                <a:latin typeface="Arial"/>
                <a:cs typeface="Arial"/>
              </a:rPr>
              <a:t> </a:t>
            </a:r>
            <a:r>
              <a:rPr lang="es-AR" sz="1200" spc="-5" dirty="0" err="1">
                <a:latin typeface="Arial"/>
                <a:cs typeface="Arial"/>
              </a:rPr>
              <a:t>pasatapas</a:t>
            </a:r>
            <a:r>
              <a:rPr lang="es-AR" sz="1200" spc="-5" dirty="0">
                <a:latin typeface="Arial"/>
                <a:cs typeface="Arial"/>
              </a:rPr>
              <a:t>.</a:t>
            </a:r>
            <a:endParaRPr lang="es-AR" sz="12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13</a:t>
            </a:fld>
            <a:endParaRPr lang="es-AR"/>
          </a:p>
        </p:txBody>
      </p:sp>
    </p:spTree>
    <p:extLst>
      <p:ext uri="{BB962C8B-B14F-4D97-AF65-F5344CB8AC3E}">
        <p14:creationId xmlns:p14="http://schemas.microsoft.com/office/powerpoint/2010/main" val="3140199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265" lvl="2" indent="-457200" algn="just">
              <a:buAutoNum type="arabicPeriod" startAt="7"/>
              <a:tabLst>
                <a:tab pos="469900" algn="l"/>
              </a:tabLst>
            </a:pPr>
            <a:r>
              <a:rPr lang="es-AR" sz="1400" b="1" u="sng" spc="-5" dirty="0">
                <a:uFill>
                  <a:solidFill>
                    <a:srgbClr val="000000"/>
                  </a:solidFill>
                </a:uFill>
                <a:latin typeface="Arial"/>
                <a:cs typeface="Arial"/>
              </a:rPr>
              <a:t>Transformadores</a:t>
            </a:r>
            <a:r>
              <a:rPr lang="es-AR" sz="1400" b="1" u="sng" spc="-10" dirty="0">
                <a:uFill>
                  <a:solidFill>
                    <a:srgbClr val="000000"/>
                  </a:solidFill>
                </a:uFill>
                <a:latin typeface="Arial"/>
                <a:cs typeface="Arial"/>
              </a:rPr>
              <a:t> </a:t>
            </a:r>
            <a:r>
              <a:rPr lang="es-AR" sz="1400" b="1" u="sng" spc="-5" dirty="0">
                <a:uFill>
                  <a:solidFill>
                    <a:srgbClr val="000000"/>
                  </a:solidFill>
                </a:uFill>
                <a:latin typeface="Arial"/>
                <a:cs typeface="Arial"/>
              </a:rPr>
              <a:t>de</a:t>
            </a:r>
            <a:r>
              <a:rPr lang="es-AR" sz="1400" b="1" u="sng" spc="15" dirty="0">
                <a:uFill>
                  <a:solidFill>
                    <a:srgbClr val="000000"/>
                  </a:solidFill>
                </a:uFill>
                <a:latin typeface="Arial"/>
                <a:cs typeface="Arial"/>
              </a:rPr>
              <a:t> </a:t>
            </a:r>
            <a:r>
              <a:rPr lang="es-AR" sz="1400" b="1" u="sng" spc="-5" dirty="0">
                <a:uFill>
                  <a:solidFill>
                    <a:srgbClr val="000000"/>
                  </a:solidFill>
                </a:uFill>
                <a:latin typeface="Arial"/>
                <a:cs typeface="Arial"/>
              </a:rPr>
              <a:t>corriente</a:t>
            </a:r>
            <a:r>
              <a:rPr lang="es-AR" sz="1400" b="1" u="sng" spc="5" dirty="0">
                <a:uFill>
                  <a:solidFill>
                    <a:srgbClr val="000000"/>
                  </a:solidFill>
                </a:uFill>
                <a:latin typeface="Arial"/>
                <a:cs typeface="Arial"/>
              </a:rPr>
              <a:t> </a:t>
            </a:r>
            <a:r>
              <a:rPr lang="es-AR" sz="1400" b="1" u="sng" spc="-5" dirty="0">
                <a:uFill>
                  <a:solidFill>
                    <a:srgbClr val="000000"/>
                  </a:solidFill>
                </a:uFill>
                <a:latin typeface="Arial"/>
                <a:cs typeface="Arial"/>
              </a:rPr>
              <a:t>tipo</a:t>
            </a:r>
            <a:r>
              <a:rPr lang="es-AR" sz="1400" b="1" u="sng" dirty="0">
                <a:uFill>
                  <a:solidFill>
                    <a:srgbClr val="000000"/>
                  </a:solidFill>
                </a:uFill>
                <a:latin typeface="Arial"/>
                <a:cs typeface="Arial"/>
              </a:rPr>
              <a:t> </a:t>
            </a:r>
            <a:r>
              <a:rPr lang="es-AR" sz="1400" b="1" u="sng" spc="-5" dirty="0">
                <a:uFill>
                  <a:solidFill>
                    <a:srgbClr val="000000"/>
                  </a:solidFill>
                </a:uFill>
                <a:latin typeface="Arial"/>
                <a:cs typeface="Arial"/>
              </a:rPr>
              <a:t>aislador</a:t>
            </a:r>
            <a:r>
              <a:rPr lang="es-AR" sz="1400" b="1" u="sng" spc="10" dirty="0">
                <a:uFill>
                  <a:solidFill>
                    <a:srgbClr val="000000"/>
                  </a:solidFill>
                </a:uFill>
                <a:latin typeface="Arial"/>
                <a:cs typeface="Arial"/>
              </a:rPr>
              <a:t> </a:t>
            </a:r>
            <a:r>
              <a:rPr lang="es-AR" sz="1400" b="1" u="sng" spc="-5" dirty="0" err="1">
                <a:uFill>
                  <a:solidFill>
                    <a:srgbClr val="000000"/>
                  </a:solidFill>
                </a:uFill>
                <a:latin typeface="Arial"/>
                <a:cs typeface="Arial"/>
              </a:rPr>
              <a:t>pasatapas</a:t>
            </a:r>
            <a:endParaRPr lang="es-AR" sz="1400" dirty="0">
              <a:latin typeface="Arial"/>
              <a:cs typeface="Arial"/>
            </a:endParaRPr>
          </a:p>
          <a:p>
            <a:pPr marL="55244" marR="5715" algn="just">
              <a:lnSpc>
                <a:spcPct val="143700"/>
              </a:lnSpc>
              <a:spcBef>
                <a:spcPts val="815"/>
              </a:spcBef>
            </a:pPr>
            <a:r>
              <a:rPr lang="es-AR" sz="1400" dirty="0">
                <a:latin typeface="Arial"/>
                <a:cs typeface="Arial"/>
              </a:rPr>
              <a:t>Los </a:t>
            </a:r>
            <a:r>
              <a:rPr lang="es-AR" sz="1400" spc="-5" dirty="0">
                <a:latin typeface="Arial"/>
                <a:cs typeface="Arial"/>
              </a:rPr>
              <a:t>transformadores </a:t>
            </a:r>
            <a:r>
              <a:rPr lang="es-AR" sz="1400" dirty="0">
                <a:latin typeface="Arial"/>
                <a:cs typeface="Arial"/>
              </a:rPr>
              <a:t>de corriente </a:t>
            </a:r>
            <a:r>
              <a:rPr lang="es-AR" sz="1400" spc="-5" dirty="0">
                <a:latin typeface="Arial"/>
                <a:cs typeface="Arial"/>
              </a:rPr>
              <a:t>del </a:t>
            </a:r>
            <a:r>
              <a:rPr lang="es-AR" sz="1400" dirty="0">
                <a:latin typeface="Arial"/>
                <a:cs typeface="Arial"/>
              </a:rPr>
              <a:t>tipo aislador </a:t>
            </a:r>
            <a:r>
              <a:rPr lang="es-AR" sz="1400" spc="-5" dirty="0" err="1">
                <a:latin typeface="Arial"/>
                <a:cs typeface="Arial"/>
              </a:rPr>
              <a:t>pasatapas</a:t>
            </a:r>
            <a:r>
              <a:rPr lang="es-AR" sz="1400" spc="-5" dirty="0">
                <a:latin typeface="Arial"/>
                <a:cs typeface="Arial"/>
              </a:rPr>
              <a:t> </a:t>
            </a:r>
            <a:r>
              <a:rPr lang="es-AR" sz="1400" dirty="0">
                <a:latin typeface="Arial"/>
                <a:cs typeface="Arial"/>
              </a:rPr>
              <a:t>deberán </a:t>
            </a:r>
            <a:r>
              <a:rPr lang="es-AR" sz="1400" spc="5" dirty="0">
                <a:latin typeface="Arial"/>
                <a:cs typeface="Arial"/>
              </a:rPr>
              <a:t> </a:t>
            </a:r>
            <a:r>
              <a:rPr lang="es-AR" sz="1400" spc="-5" dirty="0">
                <a:latin typeface="Arial"/>
                <a:cs typeface="Arial"/>
              </a:rPr>
              <a:t>estar provistos </a:t>
            </a:r>
            <a:r>
              <a:rPr lang="es-AR" sz="1400" dirty="0">
                <a:latin typeface="Arial"/>
                <a:cs typeface="Arial"/>
              </a:rPr>
              <a:t>de un </a:t>
            </a:r>
            <a:r>
              <a:rPr lang="es-AR" sz="1400" spc="-5" dirty="0">
                <a:latin typeface="Arial"/>
                <a:cs typeface="Arial"/>
              </a:rPr>
              <a:t>sistema </a:t>
            </a:r>
            <a:r>
              <a:rPr lang="es-AR" sz="1400" dirty="0">
                <a:latin typeface="Arial"/>
                <a:cs typeface="Arial"/>
              </a:rPr>
              <a:t>que </a:t>
            </a:r>
            <a:r>
              <a:rPr lang="es-AR" sz="1400" spc="-5" dirty="0">
                <a:latin typeface="Arial"/>
                <a:cs typeface="Arial"/>
              </a:rPr>
              <a:t>permita realizar pruebas </a:t>
            </a:r>
            <a:r>
              <a:rPr lang="es-AR" sz="1400" dirty="0">
                <a:latin typeface="Arial"/>
                <a:cs typeface="Arial"/>
              </a:rPr>
              <a:t>de </a:t>
            </a:r>
            <a:r>
              <a:rPr lang="es-AR" sz="1400" spc="-5" dirty="0">
                <a:latin typeface="Arial"/>
                <a:cs typeface="Arial"/>
              </a:rPr>
              <a:t>relación </a:t>
            </a:r>
            <a:r>
              <a:rPr lang="es-AR" sz="1400" dirty="0">
                <a:latin typeface="Arial"/>
                <a:cs typeface="Arial"/>
              </a:rPr>
              <a:t> de </a:t>
            </a:r>
            <a:r>
              <a:rPr lang="es-AR" sz="1400" spc="-5" dirty="0">
                <a:latin typeface="Arial"/>
                <a:cs typeface="Arial"/>
              </a:rPr>
              <a:t>transformación </a:t>
            </a:r>
            <a:r>
              <a:rPr lang="es-AR" sz="1400" dirty="0">
                <a:latin typeface="Arial"/>
                <a:cs typeface="Arial"/>
              </a:rPr>
              <a:t>y polaridad. </a:t>
            </a:r>
            <a:r>
              <a:rPr lang="es-AR" sz="1400" spc="-5" dirty="0">
                <a:latin typeface="Arial"/>
                <a:cs typeface="Arial"/>
              </a:rPr>
              <a:t>Este constará </a:t>
            </a:r>
            <a:r>
              <a:rPr lang="es-AR" sz="1400" spc="-10" dirty="0">
                <a:latin typeface="Arial"/>
                <a:cs typeface="Arial"/>
              </a:rPr>
              <a:t>de </a:t>
            </a:r>
            <a:r>
              <a:rPr lang="es-AR" sz="1400" dirty="0">
                <a:latin typeface="Arial"/>
                <a:cs typeface="Arial"/>
              </a:rPr>
              <a:t>un </a:t>
            </a:r>
            <a:r>
              <a:rPr lang="es-AR" sz="1400" spc="-5" dirty="0">
                <a:latin typeface="Arial"/>
                <a:cs typeface="Arial"/>
              </a:rPr>
              <a:t>cable espira que </a:t>
            </a:r>
            <a:r>
              <a:rPr lang="es-AR" sz="1400" dirty="0">
                <a:latin typeface="Arial"/>
                <a:cs typeface="Arial"/>
              </a:rPr>
              <a:t> </a:t>
            </a:r>
            <a:r>
              <a:rPr lang="es-AR" sz="1400" spc="-5" dirty="0">
                <a:latin typeface="Arial"/>
                <a:cs typeface="Arial"/>
              </a:rPr>
              <a:t>servirá</a:t>
            </a:r>
            <a:r>
              <a:rPr lang="es-AR" sz="1400" spc="-75" dirty="0">
                <a:latin typeface="Arial"/>
                <a:cs typeface="Arial"/>
              </a:rPr>
              <a:t> </a:t>
            </a:r>
            <a:r>
              <a:rPr lang="es-AR" sz="1400" spc="-5" dirty="0">
                <a:latin typeface="Arial"/>
                <a:cs typeface="Arial"/>
              </a:rPr>
              <a:t>como</a:t>
            </a:r>
            <a:r>
              <a:rPr lang="es-AR" sz="1400" spc="-80" dirty="0">
                <a:latin typeface="Arial"/>
                <a:cs typeface="Arial"/>
              </a:rPr>
              <a:t> </a:t>
            </a:r>
            <a:r>
              <a:rPr lang="es-AR" sz="1400" spc="-5" dirty="0">
                <a:latin typeface="Arial"/>
                <a:cs typeface="Arial"/>
              </a:rPr>
              <a:t>circuito</a:t>
            </a:r>
            <a:r>
              <a:rPr lang="es-AR" sz="1400" spc="-70" dirty="0">
                <a:latin typeface="Arial"/>
                <a:cs typeface="Arial"/>
              </a:rPr>
              <a:t> </a:t>
            </a:r>
            <a:r>
              <a:rPr lang="es-AR" sz="1400" spc="-5" dirty="0">
                <a:latin typeface="Arial"/>
                <a:cs typeface="Arial"/>
              </a:rPr>
              <a:t>primario,</a:t>
            </a:r>
            <a:r>
              <a:rPr lang="es-AR" sz="1400" spc="-65" dirty="0">
                <a:latin typeface="Arial"/>
                <a:cs typeface="Arial"/>
              </a:rPr>
              <a:t> </a:t>
            </a:r>
            <a:r>
              <a:rPr lang="es-AR" sz="1400" spc="-5" dirty="0">
                <a:latin typeface="Arial"/>
                <a:cs typeface="Arial"/>
              </a:rPr>
              <a:t>con</a:t>
            </a:r>
            <a:r>
              <a:rPr lang="es-AR" sz="1400" spc="-75" dirty="0">
                <a:latin typeface="Arial"/>
                <a:cs typeface="Arial"/>
              </a:rPr>
              <a:t> </a:t>
            </a:r>
            <a:r>
              <a:rPr lang="es-AR" sz="1400" dirty="0">
                <a:latin typeface="Arial"/>
                <a:cs typeface="Arial"/>
              </a:rPr>
              <a:t>una</a:t>
            </a:r>
            <a:r>
              <a:rPr lang="es-AR" sz="1400" spc="-95" dirty="0">
                <a:latin typeface="Arial"/>
                <a:cs typeface="Arial"/>
              </a:rPr>
              <a:t> </a:t>
            </a:r>
            <a:r>
              <a:rPr lang="es-AR" sz="1400" dirty="0">
                <a:latin typeface="Arial"/>
                <a:cs typeface="Arial"/>
              </a:rPr>
              <a:t>sección</a:t>
            </a:r>
            <a:r>
              <a:rPr lang="es-AR" sz="1400" spc="-80" dirty="0">
                <a:latin typeface="Arial"/>
                <a:cs typeface="Arial"/>
              </a:rPr>
              <a:t> </a:t>
            </a:r>
            <a:r>
              <a:rPr lang="es-AR" sz="1400" dirty="0">
                <a:latin typeface="Arial"/>
                <a:cs typeface="Arial"/>
              </a:rPr>
              <a:t>que</a:t>
            </a:r>
            <a:r>
              <a:rPr lang="es-AR" sz="1400" spc="-70" dirty="0">
                <a:latin typeface="Arial"/>
                <a:cs typeface="Arial"/>
              </a:rPr>
              <a:t> </a:t>
            </a:r>
            <a:r>
              <a:rPr lang="es-AR" sz="1400" spc="-5" dirty="0">
                <a:latin typeface="Arial"/>
                <a:cs typeface="Arial"/>
              </a:rPr>
              <a:t>permita</a:t>
            </a:r>
            <a:r>
              <a:rPr lang="es-AR" sz="1400" spc="-75" dirty="0">
                <a:latin typeface="Arial"/>
                <a:cs typeface="Arial"/>
              </a:rPr>
              <a:t> </a:t>
            </a:r>
            <a:r>
              <a:rPr lang="es-AR" sz="1400" spc="-5" dirty="0">
                <a:latin typeface="Arial"/>
                <a:cs typeface="Arial"/>
              </a:rPr>
              <a:t>circular</a:t>
            </a:r>
            <a:r>
              <a:rPr lang="es-AR" sz="1400" spc="-80" dirty="0">
                <a:latin typeface="Arial"/>
                <a:cs typeface="Arial"/>
              </a:rPr>
              <a:t> </a:t>
            </a:r>
            <a:r>
              <a:rPr lang="es-AR" sz="1400" spc="-5" dirty="0">
                <a:latin typeface="Arial"/>
                <a:cs typeface="Arial"/>
              </a:rPr>
              <a:t>como </a:t>
            </a:r>
            <a:r>
              <a:rPr lang="es-AR" sz="1400" spc="-375" dirty="0">
                <a:latin typeface="Arial"/>
                <a:cs typeface="Arial"/>
              </a:rPr>
              <a:t> </a:t>
            </a:r>
            <a:r>
              <a:rPr lang="es-AR" sz="1400" spc="-5" dirty="0">
                <a:latin typeface="Arial"/>
                <a:cs typeface="Arial"/>
              </a:rPr>
              <a:t>mínimo </a:t>
            </a:r>
            <a:r>
              <a:rPr lang="es-AR" sz="1400" dirty="0">
                <a:latin typeface="Arial"/>
                <a:cs typeface="Arial"/>
              </a:rPr>
              <a:t>un 20% </a:t>
            </a:r>
            <a:r>
              <a:rPr lang="es-AR" sz="1400" spc="-10" dirty="0">
                <a:latin typeface="Arial"/>
                <a:cs typeface="Arial"/>
              </a:rPr>
              <a:t>de </a:t>
            </a:r>
            <a:r>
              <a:rPr lang="es-AR" sz="1400" dirty="0">
                <a:latin typeface="Arial"/>
                <a:cs typeface="Arial"/>
              </a:rPr>
              <a:t>la </a:t>
            </a:r>
            <a:r>
              <a:rPr lang="es-AR" sz="1400" spc="-5" dirty="0">
                <a:latin typeface="Arial"/>
                <a:cs typeface="Arial"/>
              </a:rPr>
              <a:t>corriente secundaria nominal. </a:t>
            </a:r>
            <a:r>
              <a:rPr lang="es-AR" sz="1400" dirty="0">
                <a:latin typeface="Arial"/>
                <a:cs typeface="Arial"/>
              </a:rPr>
              <a:t>El acceso a </a:t>
            </a:r>
            <a:r>
              <a:rPr lang="es-AR" sz="1400" spc="-5" dirty="0">
                <a:latin typeface="Arial"/>
                <a:cs typeface="Arial"/>
              </a:rPr>
              <a:t>este </a:t>
            </a:r>
            <a:r>
              <a:rPr lang="es-AR" sz="1400" dirty="0">
                <a:latin typeface="Arial"/>
                <a:cs typeface="Arial"/>
              </a:rPr>
              <a:t> cable</a:t>
            </a:r>
            <a:r>
              <a:rPr lang="es-AR" sz="1400" spc="-10" dirty="0">
                <a:latin typeface="Arial"/>
                <a:cs typeface="Arial"/>
              </a:rPr>
              <a:t> </a:t>
            </a:r>
            <a:r>
              <a:rPr lang="es-AR" sz="1400" dirty="0">
                <a:latin typeface="Arial"/>
                <a:cs typeface="Arial"/>
              </a:rPr>
              <a:t>deberá</a:t>
            </a:r>
            <a:r>
              <a:rPr lang="es-AR" sz="1400" spc="-20" dirty="0">
                <a:latin typeface="Arial"/>
                <a:cs typeface="Arial"/>
              </a:rPr>
              <a:t> </a:t>
            </a:r>
            <a:r>
              <a:rPr lang="es-AR" sz="1400" dirty="0">
                <a:latin typeface="Arial"/>
                <a:cs typeface="Arial"/>
              </a:rPr>
              <a:t>ser</a:t>
            </a:r>
            <a:r>
              <a:rPr lang="es-AR" sz="1400" spc="-5" dirty="0">
                <a:latin typeface="Arial"/>
                <a:cs typeface="Arial"/>
              </a:rPr>
              <a:t> </a:t>
            </a:r>
            <a:r>
              <a:rPr lang="es-AR" sz="1400" dirty="0">
                <a:latin typeface="Arial"/>
                <a:cs typeface="Arial"/>
              </a:rPr>
              <a:t>a</a:t>
            </a:r>
            <a:r>
              <a:rPr lang="es-AR" sz="1400" spc="-10" dirty="0">
                <a:latin typeface="Arial"/>
                <a:cs typeface="Arial"/>
              </a:rPr>
              <a:t> </a:t>
            </a:r>
            <a:r>
              <a:rPr lang="es-AR" sz="1400" spc="-5" dirty="0">
                <a:latin typeface="Arial"/>
                <a:cs typeface="Arial"/>
              </a:rPr>
              <a:t>través</a:t>
            </a:r>
            <a:r>
              <a:rPr lang="es-AR" sz="1400" spc="10" dirty="0">
                <a:latin typeface="Arial"/>
                <a:cs typeface="Arial"/>
              </a:rPr>
              <a:t> </a:t>
            </a:r>
            <a:r>
              <a:rPr lang="es-AR" sz="1400" dirty="0">
                <a:latin typeface="Arial"/>
                <a:cs typeface="Arial"/>
              </a:rPr>
              <a:t>de</a:t>
            </a:r>
            <a:r>
              <a:rPr lang="es-AR" sz="1400" spc="-10" dirty="0">
                <a:latin typeface="Arial"/>
                <a:cs typeface="Arial"/>
              </a:rPr>
              <a:t> </a:t>
            </a:r>
            <a:r>
              <a:rPr lang="es-AR" sz="1400" spc="-5" dirty="0">
                <a:latin typeface="Arial"/>
                <a:cs typeface="Arial"/>
              </a:rPr>
              <a:t>bornes</a:t>
            </a:r>
            <a:r>
              <a:rPr lang="es-AR" sz="1400" dirty="0">
                <a:latin typeface="Arial"/>
                <a:cs typeface="Arial"/>
              </a:rPr>
              <a:t> </a:t>
            </a:r>
            <a:r>
              <a:rPr lang="es-AR" sz="1400" spc="-5" dirty="0">
                <a:latin typeface="Arial"/>
                <a:cs typeface="Arial"/>
              </a:rPr>
              <a:t>ubicados </a:t>
            </a:r>
            <a:r>
              <a:rPr lang="es-AR" sz="1400" dirty="0">
                <a:latin typeface="Arial"/>
                <a:cs typeface="Arial"/>
              </a:rPr>
              <a:t>en</a:t>
            </a:r>
            <a:r>
              <a:rPr lang="es-AR" sz="1400" spc="5" dirty="0">
                <a:latin typeface="Arial"/>
                <a:cs typeface="Arial"/>
              </a:rPr>
              <a:t> </a:t>
            </a:r>
            <a:r>
              <a:rPr lang="es-AR" sz="1400" dirty="0">
                <a:latin typeface="Arial"/>
                <a:cs typeface="Arial"/>
              </a:rPr>
              <a:t>la</a:t>
            </a:r>
            <a:r>
              <a:rPr lang="es-AR" sz="1400" spc="-20" dirty="0">
                <a:latin typeface="Arial"/>
                <a:cs typeface="Arial"/>
              </a:rPr>
              <a:t> </a:t>
            </a:r>
            <a:r>
              <a:rPr lang="es-AR" sz="1400" dirty="0">
                <a:latin typeface="Arial"/>
                <a:cs typeface="Arial"/>
              </a:rPr>
              <a:t>caja</a:t>
            </a:r>
            <a:r>
              <a:rPr lang="es-AR" sz="1400" spc="-5" dirty="0">
                <a:latin typeface="Arial"/>
                <a:cs typeface="Arial"/>
              </a:rPr>
              <a:t> terminal.</a:t>
            </a:r>
            <a:endParaRPr lang="es-AR" sz="1400" dirty="0">
              <a:latin typeface="Arial"/>
              <a:cs typeface="Arial"/>
            </a:endParaRPr>
          </a:p>
          <a:p>
            <a:pPr>
              <a:lnSpc>
                <a:spcPct val="100000"/>
              </a:lnSpc>
            </a:pPr>
            <a:endParaRPr lang="es-AR" sz="215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14</a:t>
            </a:fld>
            <a:endParaRPr lang="es-AR"/>
          </a:p>
        </p:txBody>
      </p:sp>
    </p:spTree>
    <p:extLst>
      <p:ext uri="{BB962C8B-B14F-4D97-AF65-F5344CB8AC3E}">
        <p14:creationId xmlns:p14="http://schemas.microsoft.com/office/powerpoint/2010/main" val="1498904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265" marR="558800" lvl="2" indent="-457200" algn="just">
              <a:lnSpc>
                <a:spcPts val="1610"/>
              </a:lnSpc>
              <a:spcBef>
                <a:spcPts val="5"/>
              </a:spcBef>
              <a:buAutoNum type="arabicPeriod" startAt="8"/>
              <a:tabLst>
                <a:tab pos="469900" algn="l"/>
              </a:tabLst>
            </a:pPr>
            <a:r>
              <a:rPr lang="es-AR" sz="1400" b="1" u="sng" spc="-5" dirty="0">
                <a:uFill>
                  <a:solidFill>
                    <a:srgbClr val="000000"/>
                  </a:solidFill>
                </a:uFill>
                <a:latin typeface="Arial"/>
                <a:cs typeface="Arial"/>
              </a:rPr>
              <a:t>Transformadores de Potencial </a:t>
            </a:r>
            <a:r>
              <a:rPr lang="es-AR" sz="1400" b="1" u="sng" spc="-10" dirty="0">
                <a:uFill>
                  <a:solidFill>
                    <a:srgbClr val="000000"/>
                  </a:solidFill>
                </a:uFill>
                <a:latin typeface="Arial"/>
                <a:cs typeface="Arial"/>
              </a:rPr>
              <a:t>Tipo </a:t>
            </a:r>
            <a:r>
              <a:rPr lang="es-AR" sz="1400" b="1" u="sng" spc="-5" dirty="0">
                <a:uFill>
                  <a:solidFill>
                    <a:srgbClr val="000000"/>
                  </a:solidFill>
                </a:uFill>
                <a:latin typeface="Arial"/>
                <a:cs typeface="Arial"/>
              </a:rPr>
              <a:t>Aislador </a:t>
            </a:r>
            <a:r>
              <a:rPr lang="es-AR" sz="1400" b="1" u="sng" spc="-5" dirty="0" err="1">
                <a:uFill>
                  <a:solidFill>
                    <a:srgbClr val="000000"/>
                  </a:solidFill>
                </a:uFill>
                <a:latin typeface="Arial"/>
                <a:cs typeface="Arial"/>
              </a:rPr>
              <a:t>Pasatapas</a:t>
            </a:r>
            <a:r>
              <a:rPr lang="es-AR" sz="1400" b="1" u="sng" spc="-5" dirty="0">
                <a:uFill>
                  <a:solidFill>
                    <a:srgbClr val="000000"/>
                  </a:solidFill>
                </a:uFill>
                <a:latin typeface="Arial"/>
                <a:cs typeface="Arial"/>
              </a:rPr>
              <a:t>( </a:t>
            </a:r>
            <a:r>
              <a:rPr lang="es-AR" sz="1400" b="1" spc="-375" dirty="0">
                <a:latin typeface="Arial"/>
                <a:cs typeface="Arial"/>
              </a:rPr>
              <a:t> </a:t>
            </a:r>
            <a:r>
              <a:rPr lang="es-AR" sz="1400" b="1" u="sng" spc="-5" dirty="0" err="1">
                <a:uFill>
                  <a:solidFill>
                    <a:srgbClr val="000000"/>
                  </a:solidFill>
                </a:uFill>
                <a:latin typeface="Arial"/>
                <a:cs typeface="Arial"/>
              </a:rPr>
              <a:t>Bushing</a:t>
            </a:r>
            <a:r>
              <a:rPr lang="es-AR" sz="1400" b="1" u="sng" spc="-10" dirty="0">
                <a:uFill>
                  <a:solidFill>
                    <a:srgbClr val="000000"/>
                  </a:solidFill>
                </a:uFill>
                <a:latin typeface="Arial"/>
                <a:cs typeface="Arial"/>
              </a:rPr>
              <a:t> </a:t>
            </a:r>
            <a:r>
              <a:rPr lang="es-AR" sz="1400" b="1" u="sng" spc="-5" dirty="0">
                <a:uFill>
                  <a:solidFill>
                    <a:srgbClr val="000000"/>
                  </a:solidFill>
                </a:uFill>
                <a:latin typeface="Arial"/>
                <a:cs typeface="Arial"/>
              </a:rPr>
              <a:t>Potencial </a:t>
            </a:r>
            <a:r>
              <a:rPr lang="es-AR" sz="1400" b="1" u="sng" spc="-5" dirty="0" err="1">
                <a:uFill>
                  <a:solidFill>
                    <a:srgbClr val="000000"/>
                  </a:solidFill>
                </a:uFill>
                <a:latin typeface="Arial"/>
                <a:cs typeface="Arial"/>
              </a:rPr>
              <a:t>Device</a:t>
            </a:r>
            <a:r>
              <a:rPr lang="es-AR" sz="1400" b="1" u="sng" spc="-5" dirty="0">
                <a:uFill>
                  <a:solidFill>
                    <a:srgbClr val="000000"/>
                  </a:solidFill>
                </a:uFill>
                <a:latin typeface="Arial"/>
                <a:cs typeface="Arial"/>
              </a:rPr>
              <a:t>)</a:t>
            </a:r>
            <a:endParaRPr lang="es-AR" sz="1400" dirty="0">
              <a:latin typeface="Arial"/>
              <a:cs typeface="Arial"/>
            </a:endParaRPr>
          </a:p>
          <a:p>
            <a:pPr marL="55244" marR="5715" algn="just">
              <a:lnSpc>
                <a:spcPct val="143800"/>
              </a:lnSpc>
              <a:spcBef>
                <a:spcPts val="1040"/>
              </a:spcBef>
            </a:pPr>
            <a:r>
              <a:rPr lang="es-AR" sz="1400" dirty="0">
                <a:latin typeface="Arial"/>
                <a:cs typeface="Arial"/>
              </a:rPr>
              <a:t>Cuando se </a:t>
            </a:r>
            <a:r>
              <a:rPr lang="es-AR" sz="1400" spc="-5" dirty="0">
                <a:latin typeface="Arial"/>
                <a:cs typeface="Arial"/>
              </a:rPr>
              <a:t>indique </a:t>
            </a:r>
            <a:r>
              <a:rPr lang="es-AR" sz="1400" dirty="0">
                <a:latin typeface="Arial"/>
                <a:cs typeface="Arial"/>
              </a:rPr>
              <a:t>en </a:t>
            </a:r>
            <a:r>
              <a:rPr lang="es-AR" sz="1400" spc="-5" dirty="0">
                <a:latin typeface="Arial"/>
                <a:cs typeface="Arial"/>
              </a:rPr>
              <a:t>las Especificaciones Técnicas </a:t>
            </a:r>
            <a:r>
              <a:rPr lang="es-AR" sz="1400" dirty="0">
                <a:latin typeface="Arial"/>
                <a:cs typeface="Arial"/>
              </a:rPr>
              <a:t>del cliente, </a:t>
            </a:r>
            <a:r>
              <a:rPr lang="es-AR" sz="1400" spc="-5" dirty="0">
                <a:latin typeface="Arial"/>
                <a:cs typeface="Arial"/>
              </a:rPr>
              <a:t>los </a:t>
            </a:r>
            <a:r>
              <a:rPr lang="es-AR" sz="1400" dirty="0">
                <a:latin typeface="Arial"/>
                <a:cs typeface="Arial"/>
              </a:rPr>
              <a:t> aisladores</a:t>
            </a:r>
            <a:r>
              <a:rPr lang="es-AR" sz="1400" spc="5" dirty="0">
                <a:latin typeface="Arial"/>
                <a:cs typeface="Arial"/>
              </a:rPr>
              <a:t> </a:t>
            </a:r>
            <a:r>
              <a:rPr lang="es-AR" sz="1400" spc="-5" dirty="0" err="1">
                <a:latin typeface="Arial"/>
                <a:cs typeface="Arial"/>
              </a:rPr>
              <a:t>pasatapas</a:t>
            </a:r>
            <a:r>
              <a:rPr lang="es-AR" sz="1400" dirty="0">
                <a:latin typeface="Arial"/>
                <a:cs typeface="Arial"/>
              </a:rPr>
              <a:t> deberán </a:t>
            </a:r>
            <a:r>
              <a:rPr lang="es-AR" sz="1400" spc="-5" dirty="0">
                <a:latin typeface="Arial"/>
                <a:cs typeface="Arial"/>
              </a:rPr>
              <a:t>suministrarse</a:t>
            </a:r>
            <a:r>
              <a:rPr lang="es-AR" sz="1400" dirty="0">
                <a:latin typeface="Arial"/>
                <a:cs typeface="Arial"/>
              </a:rPr>
              <a:t> con</a:t>
            </a:r>
            <a:r>
              <a:rPr lang="es-AR" sz="1400" spc="5" dirty="0">
                <a:latin typeface="Arial"/>
                <a:cs typeface="Arial"/>
              </a:rPr>
              <a:t> </a:t>
            </a:r>
            <a:r>
              <a:rPr lang="es-AR" sz="1400" spc="-5" dirty="0">
                <a:latin typeface="Arial"/>
                <a:cs typeface="Arial"/>
              </a:rPr>
              <a:t>transformadores</a:t>
            </a:r>
            <a:r>
              <a:rPr lang="es-AR" sz="1400" dirty="0">
                <a:latin typeface="Arial"/>
                <a:cs typeface="Arial"/>
              </a:rPr>
              <a:t> de </a:t>
            </a:r>
            <a:r>
              <a:rPr lang="es-AR" sz="1400" spc="5" dirty="0">
                <a:latin typeface="Arial"/>
                <a:cs typeface="Arial"/>
              </a:rPr>
              <a:t> </a:t>
            </a:r>
            <a:r>
              <a:rPr lang="es-AR" sz="1400" dirty="0">
                <a:latin typeface="Arial"/>
                <a:cs typeface="Arial"/>
              </a:rPr>
              <a:t>potencial tipo </a:t>
            </a:r>
            <a:r>
              <a:rPr lang="es-AR" sz="1400" spc="-5" dirty="0">
                <a:latin typeface="Arial"/>
                <a:cs typeface="Arial"/>
              </a:rPr>
              <a:t>aislador </a:t>
            </a:r>
            <a:r>
              <a:rPr lang="es-AR" sz="1400" spc="-5" dirty="0" err="1">
                <a:latin typeface="Arial"/>
                <a:cs typeface="Arial"/>
              </a:rPr>
              <a:t>pasatapas</a:t>
            </a:r>
            <a:r>
              <a:rPr lang="es-AR" sz="1400" spc="-5" dirty="0">
                <a:latin typeface="Arial"/>
                <a:cs typeface="Arial"/>
              </a:rPr>
              <a:t> (</a:t>
            </a:r>
            <a:r>
              <a:rPr lang="es-AR" sz="1400" spc="-5" dirty="0" err="1">
                <a:latin typeface="Arial"/>
                <a:cs typeface="Arial"/>
              </a:rPr>
              <a:t>Bushing</a:t>
            </a:r>
            <a:r>
              <a:rPr lang="es-AR" sz="1400" spc="-5" dirty="0">
                <a:latin typeface="Arial"/>
                <a:cs typeface="Arial"/>
              </a:rPr>
              <a:t> </a:t>
            </a:r>
            <a:r>
              <a:rPr lang="es-AR" sz="1400" spc="-5" dirty="0" err="1">
                <a:latin typeface="Arial"/>
                <a:cs typeface="Arial"/>
              </a:rPr>
              <a:t>Potential</a:t>
            </a:r>
            <a:r>
              <a:rPr lang="es-AR" sz="1400" spc="-5" dirty="0">
                <a:latin typeface="Arial"/>
                <a:cs typeface="Arial"/>
              </a:rPr>
              <a:t> </a:t>
            </a:r>
            <a:r>
              <a:rPr lang="es-AR" sz="1400" spc="-5" dirty="0" err="1">
                <a:latin typeface="Arial"/>
                <a:cs typeface="Arial"/>
              </a:rPr>
              <a:t>Device</a:t>
            </a:r>
            <a:r>
              <a:rPr lang="es-AR" sz="1400" spc="-5" dirty="0">
                <a:latin typeface="Arial"/>
                <a:cs typeface="Arial"/>
              </a:rPr>
              <a:t>) </a:t>
            </a:r>
            <a:r>
              <a:rPr lang="es-AR" sz="1400" dirty="0">
                <a:latin typeface="Arial"/>
                <a:cs typeface="Arial"/>
              </a:rPr>
              <a:t>con </a:t>
            </a:r>
            <a:r>
              <a:rPr lang="es-AR" sz="1400" spc="-5" dirty="0">
                <a:latin typeface="Arial"/>
                <a:cs typeface="Arial"/>
              </a:rPr>
              <a:t>dos </a:t>
            </a:r>
            <a:r>
              <a:rPr lang="es-AR" sz="1400" dirty="0">
                <a:latin typeface="Arial"/>
                <a:cs typeface="Arial"/>
              </a:rPr>
              <a:t> arrollados </a:t>
            </a:r>
            <a:r>
              <a:rPr lang="es-AR" sz="1400" spc="-5" dirty="0">
                <a:latin typeface="Arial"/>
                <a:cs typeface="Arial"/>
              </a:rPr>
              <a:t>secundarios cada </a:t>
            </a:r>
            <a:r>
              <a:rPr lang="es-AR" sz="1400" dirty="0">
                <a:latin typeface="Arial"/>
                <a:cs typeface="Arial"/>
              </a:rPr>
              <a:t>uno </a:t>
            </a:r>
            <a:r>
              <a:rPr lang="es-AR" sz="1400" spc="-5" dirty="0">
                <a:latin typeface="Arial"/>
                <a:cs typeface="Arial"/>
              </a:rPr>
              <a:t>con salida </a:t>
            </a:r>
            <a:r>
              <a:rPr lang="es-AR" sz="1400" dirty="0">
                <a:latin typeface="Arial"/>
                <a:cs typeface="Arial"/>
              </a:rPr>
              <a:t>a </a:t>
            </a:r>
            <a:r>
              <a:rPr lang="es-AR" sz="1400" spc="-5" dirty="0">
                <a:latin typeface="Arial"/>
                <a:cs typeface="Arial"/>
              </a:rPr>
              <a:t>110 </a:t>
            </a:r>
            <a:r>
              <a:rPr lang="es-AR" sz="1400" dirty="0">
                <a:latin typeface="Arial"/>
                <a:cs typeface="Arial"/>
              </a:rPr>
              <a:t>y </a:t>
            </a:r>
            <a:r>
              <a:rPr lang="es-AR" sz="1400" spc="-5" dirty="0">
                <a:latin typeface="Arial"/>
                <a:cs typeface="Arial"/>
              </a:rPr>
              <a:t>63,5 </a:t>
            </a:r>
            <a:r>
              <a:rPr lang="es-AR" sz="1400" dirty="0">
                <a:latin typeface="Arial"/>
                <a:cs typeface="Arial"/>
              </a:rPr>
              <a:t>V, con </a:t>
            </a:r>
            <a:r>
              <a:rPr lang="es-AR" sz="1400" spc="-5" dirty="0">
                <a:latin typeface="Arial"/>
                <a:cs typeface="Arial"/>
              </a:rPr>
              <a:t>clase </a:t>
            </a:r>
            <a:r>
              <a:rPr lang="es-AR" sz="1400" spc="-10" dirty="0">
                <a:latin typeface="Arial"/>
                <a:cs typeface="Arial"/>
              </a:rPr>
              <a:t>A, </a:t>
            </a:r>
            <a:r>
              <a:rPr lang="es-AR" sz="1400" spc="-375" dirty="0">
                <a:latin typeface="Arial"/>
                <a:cs typeface="Arial"/>
              </a:rPr>
              <a:t> </a:t>
            </a:r>
            <a:r>
              <a:rPr lang="es-AR" sz="1400" dirty="0">
                <a:latin typeface="Arial"/>
                <a:cs typeface="Arial"/>
              </a:rPr>
              <a:t>de </a:t>
            </a:r>
            <a:r>
              <a:rPr lang="es-AR" sz="1400" spc="-5" dirty="0">
                <a:latin typeface="Arial"/>
                <a:cs typeface="Arial"/>
              </a:rPr>
              <a:t>acuerdo </a:t>
            </a:r>
            <a:r>
              <a:rPr lang="es-AR" sz="1400" dirty="0">
                <a:latin typeface="Arial"/>
                <a:cs typeface="Arial"/>
              </a:rPr>
              <a:t>a </a:t>
            </a:r>
            <a:r>
              <a:rPr lang="es-AR" sz="1400" spc="-5" dirty="0">
                <a:latin typeface="Arial"/>
                <a:cs typeface="Arial"/>
              </a:rPr>
              <a:t>Norma IEEE N° </a:t>
            </a:r>
            <a:r>
              <a:rPr lang="es-AR" sz="1400" dirty="0">
                <a:latin typeface="Arial"/>
                <a:cs typeface="Arial"/>
              </a:rPr>
              <a:t>31. </a:t>
            </a:r>
            <a:r>
              <a:rPr lang="es-AR" sz="1400" spc="-5" dirty="0">
                <a:latin typeface="Arial"/>
                <a:cs typeface="Arial"/>
              </a:rPr>
              <a:t>Deberán </a:t>
            </a:r>
            <a:r>
              <a:rPr lang="es-AR" sz="1400" dirty="0">
                <a:latin typeface="Arial"/>
                <a:cs typeface="Arial"/>
              </a:rPr>
              <a:t>suministrarse con </a:t>
            </a:r>
            <a:r>
              <a:rPr lang="es-AR" sz="1400" spc="-5" dirty="0">
                <a:latin typeface="Arial"/>
                <a:cs typeface="Arial"/>
              </a:rPr>
              <a:t>protección </a:t>
            </a:r>
            <a:r>
              <a:rPr lang="es-AR" sz="1400" dirty="0">
                <a:latin typeface="Arial"/>
                <a:cs typeface="Arial"/>
              </a:rPr>
              <a:t> de </a:t>
            </a:r>
            <a:r>
              <a:rPr lang="es-AR" sz="1400" spc="-5" dirty="0" err="1">
                <a:latin typeface="Arial"/>
                <a:cs typeface="Arial"/>
              </a:rPr>
              <a:t>sobrecorriente</a:t>
            </a:r>
            <a:r>
              <a:rPr lang="es-AR" sz="1400" spc="-5" dirty="0">
                <a:latin typeface="Arial"/>
                <a:cs typeface="Arial"/>
              </a:rPr>
              <a:t> </a:t>
            </a:r>
            <a:r>
              <a:rPr lang="es-AR" sz="1400" dirty="0">
                <a:latin typeface="Arial"/>
                <a:cs typeface="Arial"/>
              </a:rPr>
              <a:t>en el secundario </a:t>
            </a:r>
            <a:r>
              <a:rPr lang="es-AR" sz="1400" spc="-5" dirty="0">
                <a:latin typeface="Arial"/>
                <a:cs typeface="Arial"/>
              </a:rPr>
              <a:t>(Mini </a:t>
            </a:r>
            <a:r>
              <a:rPr lang="es-AR" sz="1400" spc="-5" dirty="0" err="1">
                <a:latin typeface="Arial"/>
                <a:cs typeface="Arial"/>
              </a:rPr>
              <a:t>Circuit</a:t>
            </a:r>
            <a:r>
              <a:rPr lang="es-AR" sz="1400" spc="-5" dirty="0">
                <a:latin typeface="Arial"/>
                <a:cs typeface="Arial"/>
              </a:rPr>
              <a:t> </a:t>
            </a:r>
            <a:r>
              <a:rPr lang="es-AR" sz="1400" spc="-5" dirty="0" err="1">
                <a:latin typeface="Arial"/>
                <a:cs typeface="Arial"/>
              </a:rPr>
              <a:t>Breaker</a:t>
            </a:r>
            <a:r>
              <a:rPr lang="es-AR" sz="1400" spc="-5" dirty="0">
                <a:latin typeface="Arial"/>
                <a:cs typeface="Arial"/>
              </a:rPr>
              <a:t> </a:t>
            </a:r>
            <a:r>
              <a:rPr lang="es-AR" sz="1400" dirty="0">
                <a:latin typeface="Arial"/>
                <a:cs typeface="Arial"/>
              </a:rPr>
              <a:t>con </a:t>
            </a:r>
            <a:r>
              <a:rPr lang="es-AR" sz="1400" spc="-5" dirty="0">
                <a:latin typeface="Arial"/>
                <a:cs typeface="Arial"/>
              </a:rPr>
              <a:t>contactos </a:t>
            </a:r>
            <a:r>
              <a:rPr lang="es-AR" sz="1400" dirty="0">
                <a:latin typeface="Arial"/>
                <a:cs typeface="Arial"/>
              </a:rPr>
              <a:t> de</a:t>
            </a:r>
            <a:r>
              <a:rPr lang="es-AR" sz="1400" spc="5" dirty="0">
                <a:latin typeface="Arial"/>
                <a:cs typeface="Arial"/>
              </a:rPr>
              <a:t> </a:t>
            </a:r>
            <a:r>
              <a:rPr lang="es-AR" sz="1400" dirty="0">
                <a:latin typeface="Arial"/>
                <a:cs typeface="Arial"/>
              </a:rPr>
              <a:t>posición) y con</a:t>
            </a:r>
            <a:r>
              <a:rPr lang="es-AR" sz="1400" spc="5" dirty="0">
                <a:latin typeface="Arial"/>
                <a:cs typeface="Arial"/>
              </a:rPr>
              <a:t> </a:t>
            </a:r>
            <a:r>
              <a:rPr lang="es-AR" sz="1400" dirty="0">
                <a:latin typeface="Arial"/>
                <a:cs typeface="Arial"/>
              </a:rPr>
              <a:t>alarma</a:t>
            </a:r>
            <a:r>
              <a:rPr lang="es-AR" sz="1400" spc="5" dirty="0">
                <a:latin typeface="Arial"/>
                <a:cs typeface="Arial"/>
              </a:rPr>
              <a:t> </a:t>
            </a:r>
            <a:r>
              <a:rPr lang="es-AR" sz="1400" dirty="0">
                <a:latin typeface="Arial"/>
                <a:cs typeface="Arial"/>
              </a:rPr>
              <a:t>para </a:t>
            </a:r>
            <a:r>
              <a:rPr lang="es-AR" sz="1400" spc="-5" dirty="0">
                <a:latin typeface="Arial"/>
                <a:cs typeface="Arial"/>
              </a:rPr>
              <a:t>pérdida</a:t>
            </a:r>
            <a:r>
              <a:rPr lang="es-AR" sz="1400" dirty="0">
                <a:latin typeface="Arial"/>
                <a:cs typeface="Arial"/>
              </a:rPr>
              <a:t> de tensión, </a:t>
            </a:r>
            <a:r>
              <a:rPr lang="es-AR" sz="1400" spc="-5" dirty="0">
                <a:latin typeface="Arial"/>
                <a:cs typeface="Arial"/>
              </a:rPr>
              <a:t>ubicadas</a:t>
            </a:r>
            <a:r>
              <a:rPr lang="es-AR" sz="1400" dirty="0">
                <a:latin typeface="Arial"/>
                <a:cs typeface="Arial"/>
              </a:rPr>
              <a:t> en el </a:t>
            </a:r>
            <a:r>
              <a:rPr lang="es-AR" sz="1400" spc="5" dirty="0">
                <a:latin typeface="Arial"/>
                <a:cs typeface="Arial"/>
              </a:rPr>
              <a:t> </a:t>
            </a:r>
            <a:r>
              <a:rPr lang="es-AR" sz="1400" dirty="0">
                <a:latin typeface="Arial"/>
                <a:cs typeface="Arial"/>
              </a:rPr>
              <a:t>gabinete</a:t>
            </a:r>
            <a:r>
              <a:rPr lang="es-AR" sz="1400" spc="45" dirty="0">
                <a:latin typeface="Arial"/>
                <a:cs typeface="Arial"/>
              </a:rPr>
              <a:t> </a:t>
            </a:r>
            <a:r>
              <a:rPr lang="es-AR" sz="1400" spc="-5" dirty="0">
                <a:latin typeface="Arial"/>
                <a:cs typeface="Arial"/>
              </a:rPr>
              <a:t>terminal.</a:t>
            </a:r>
            <a:r>
              <a:rPr lang="es-AR" sz="1400" spc="50" dirty="0">
                <a:latin typeface="Arial"/>
                <a:cs typeface="Arial"/>
              </a:rPr>
              <a:t> </a:t>
            </a:r>
            <a:r>
              <a:rPr lang="es-AR" sz="1400" spc="-5" dirty="0">
                <a:latin typeface="Arial"/>
                <a:cs typeface="Arial"/>
              </a:rPr>
              <a:t>Igualmente,</a:t>
            </a:r>
            <a:r>
              <a:rPr lang="es-AR" sz="1400" spc="65" dirty="0">
                <a:latin typeface="Arial"/>
                <a:cs typeface="Arial"/>
              </a:rPr>
              <a:t> </a:t>
            </a:r>
            <a:r>
              <a:rPr lang="es-AR" sz="1400" spc="-5" dirty="0">
                <a:latin typeface="Arial"/>
                <a:cs typeface="Arial"/>
              </a:rPr>
              <a:t>deberá</a:t>
            </a:r>
            <a:r>
              <a:rPr lang="es-AR" sz="1400" spc="40" dirty="0">
                <a:latin typeface="Arial"/>
                <a:cs typeface="Arial"/>
              </a:rPr>
              <a:t> </a:t>
            </a:r>
            <a:r>
              <a:rPr lang="es-AR" sz="1400" spc="-5" dirty="0">
                <a:latin typeface="Arial"/>
                <a:cs typeface="Arial"/>
              </a:rPr>
              <a:t>proveer</a:t>
            </a:r>
            <a:r>
              <a:rPr lang="es-AR" sz="1400" spc="60" dirty="0">
                <a:latin typeface="Arial"/>
                <a:cs typeface="Arial"/>
              </a:rPr>
              <a:t> </a:t>
            </a:r>
            <a:r>
              <a:rPr lang="es-AR" sz="1400" spc="-5" dirty="0">
                <a:latin typeface="Arial"/>
                <a:cs typeface="Arial"/>
              </a:rPr>
              <a:t>contactos</a:t>
            </a:r>
            <a:r>
              <a:rPr lang="es-AR" sz="1400" spc="35" dirty="0">
                <a:latin typeface="Arial"/>
                <a:cs typeface="Arial"/>
              </a:rPr>
              <a:t> </a:t>
            </a:r>
            <a:r>
              <a:rPr lang="es-AR" sz="1400" spc="-5" dirty="0">
                <a:latin typeface="Arial"/>
                <a:cs typeface="Arial"/>
              </a:rPr>
              <a:t>eléctricos</a:t>
            </a:r>
            <a:r>
              <a:rPr lang="es-AR" sz="1400" spc="50" dirty="0">
                <a:latin typeface="Arial"/>
                <a:cs typeface="Arial"/>
              </a:rPr>
              <a:t> </a:t>
            </a:r>
            <a:r>
              <a:rPr lang="es-AR" sz="1400" dirty="0">
                <a:latin typeface="Arial"/>
                <a:cs typeface="Arial"/>
              </a:rPr>
              <a:t>para</a:t>
            </a:r>
          </a:p>
          <a:p>
            <a:pPr marL="55244" algn="just">
              <a:lnSpc>
                <a:spcPts val="1670"/>
              </a:lnSpc>
            </a:pPr>
            <a:r>
              <a:rPr lang="es-AR" sz="1400" dirty="0">
                <a:latin typeface="Arial"/>
                <a:cs typeface="Arial"/>
              </a:rPr>
              <a:t>el</a:t>
            </a:r>
            <a:r>
              <a:rPr lang="es-AR" sz="1400" spc="-15" dirty="0">
                <a:latin typeface="Arial"/>
                <a:cs typeface="Arial"/>
              </a:rPr>
              <a:t> </a:t>
            </a:r>
            <a:r>
              <a:rPr lang="es-AR" sz="1400" dirty="0">
                <a:latin typeface="Arial"/>
                <a:cs typeface="Arial"/>
              </a:rPr>
              <a:t>arranque</a:t>
            </a:r>
            <a:r>
              <a:rPr lang="es-AR" sz="1400" spc="-30" dirty="0">
                <a:latin typeface="Arial"/>
                <a:cs typeface="Arial"/>
              </a:rPr>
              <a:t> </a:t>
            </a:r>
            <a:r>
              <a:rPr lang="es-AR" sz="1400" dirty="0">
                <a:latin typeface="Arial"/>
                <a:cs typeface="Arial"/>
              </a:rPr>
              <a:t>del</a:t>
            </a:r>
            <a:r>
              <a:rPr lang="es-AR" sz="1400" spc="-15" dirty="0">
                <a:latin typeface="Arial"/>
                <a:cs typeface="Arial"/>
              </a:rPr>
              <a:t> </a:t>
            </a:r>
            <a:r>
              <a:rPr lang="es-AR" sz="1400" spc="-5" dirty="0">
                <a:latin typeface="Arial"/>
                <a:cs typeface="Arial"/>
              </a:rPr>
              <a:t>grupo</a:t>
            </a:r>
            <a:r>
              <a:rPr lang="es-AR" sz="1400" spc="-10" dirty="0">
                <a:latin typeface="Arial"/>
                <a:cs typeface="Arial"/>
              </a:rPr>
              <a:t> </a:t>
            </a:r>
            <a:r>
              <a:rPr lang="es-AR" sz="1400" dirty="0">
                <a:latin typeface="Arial"/>
                <a:cs typeface="Arial"/>
              </a:rPr>
              <a:t>de</a:t>
            </a:r>
            <a:r>
              <a:rPr lang="es-AR" sz="1400" spc="-15" dirty="0">
                <a:latin typeface="Arial"/>
                <a:cs typeface="Arial"/>
              </a:rPr>
              <a:t> </a:t>
            </a:r>
            <a:r>
              <a:rPr lang="es-AR" sz="1400" spc="-5" dirty="0">
                <a:latin typeface="Arial"/>
                <a:cs typeface="Arial"/>
              </a:rPr>
              <a:t>enfriamiento</a:t>
            </a:r>
            <a:r>
              <a:rPr lang="es-AR" sz="1400" spc="-25" dirty="0">
                <a:latin typeface="Arial"/>
                <a:cs typeface="Arial"/>
              </a:rPr>
              <a:t> </a:t>
            </a:r>
            <a:r>
              <a:rPr lang="es-AR" sz="1400" dirty="0">
                <a:latin typeface="Arial"/>
                <a:cs typeface="Arial"/>
              </a:rPr>
              <a:t>que</a:t>
            </a:r>
            <a:r>
              <a:rPr lang="es-AR" sz="1400" spc="-15" dirty="0">
                <a:latin typeface="Arial"/>
                <a:cs typeface="Arial"/>
              </a:rPr>
              <a:t> </a:t>
            </a:r>
            <a:r>
              <a:rPr lang="es-AR" sz="1400" dirty="0">
                <a:latin typeface="Arial"/>
                <a:cs typeface="Arial"/>
              </a:rPr>
              <a:t>sea</a:t>
            </a:r>
            <a:r>
              <a:rPr lang="es-AR" sz="1400" spc="-20" dirty="0">
                <a:latin typeface="Arial"/>
                <a:cs typeface="Arial"/>
              </a:rPr>
              <a:t> </a:t>
            </a:r>
            <a:r>
              <a:rPr lang="es-AR" sz="1400" spc="-5" dirty="0">
                <a:latin typeface="Arial"/>
                <a:cs typeface="Arial"/>
              </a:rPr>
              <a:t>seleccionado</a:t>
            </a:r>
            <a:r>
              <a:rPr lang="es-AR" sz="1400" spc="-15" dirty="0">
                <a:latin typeface="Arial"/>
                <a:cs typeface="Arial"/>
              </a:rPr>
              <a:t> </a:t>
            </a:r>
            <a:r>
              <a:rPr lang="es-AR" sz="1400" spc="-5" dirty="0">
                <a:latin typeface="Arial"/>
                <a:cs typeface="Arial"/>
              </a:rPr>
              <a:t>como</a:t>
            </a:r>
            <a:r>
              <a:rPr lang="es-AR" sz="1400" spc="-15" dirty="0">
                <a:latin typeface="Arial"/>
                <a:cs typeface="Arial"/>
              </a:rPr>
              <a:t> </a:t>
            </a:r>
            <a:r>
              <a:rPr lang="es-AR" sz="1400" spc="-5" dirty="0">
                <a:latin typeface="Arial"/>
                <a:cs typeface="Arial"/>
              </a:rPr>
              <a:t>grupo</a:t>
            </a:r>
            <a:endParaRPr lang="es-AR" sz="1400" dirty="0">
              <a:latin typeface="Arial"/>
              <a:cs typeface="Arial"/>
            </a:endParaRPr>
          </a:p>
          <a:p>
            <a:pPr marL="55244" algn="just">
              <a:spcBef>
                <a:spcPts val="730"/>
              </a:spcBef>
            </a:pPr>
            <a:r>
              <a:rPr lang="es-AR" sz="1400" dirty="0">
                <a:latin typeface="Arial"/>
                <a:cs typeface="Arial"/>
              </a:rPr>
              <a:t>de</a:t>
            </a:r>
            <a:r>
              <a:rPr lang="es-AR" sz="1400" spc="390" dirty="0">
                <a:latin typeface="Arial"/>
                <a:cs typeface="Arial"/>
              </a:rPr>
              <a:t> </a:t>
            </a:r>
            <a:r>
              <a:rPr lang="es-AR" sz="1400" spc="-5" dirty="0">
                <a:latin typeface="Arial"/>
                <a:cs typeface="Arial"/>
              </a:rPr>
              <a:t>avance</a:t>
            </a:r>
            <a:r>
              <a:rPr lang="es-AR" sz="1400" spc="380" dirty="0">
                <a:latin typeface="Arial"/>
                <a:cs typeface="Arial"/>
              </a:rPr>
              <a:t> </a:t>
            </a:r>
            <a:r>
              <a:rPr lang="es-AR" sz="1400" dirty="0">
                <a:latin typeface="Arial"/>
                <a:cs typeface="Arial"/>
              </a:rPr>
              <a:t>al</a:t>
            </a:r>
            <a:r>
              <a:rPr lang="es-AR" sz="1400" spc="370" dirty="0">
                <a:latin typeface="Arial"/>
                <a:cs typeface="Arial"/>
              </a:rPr>
              <a:t> </a:t>
            </a:r>
            <a:r>
              <a:rPr lang="es-AR" sz="1400" spc="-5" dirty="0">
                <a:latin typeface="Arial"/>
                <a:cs typeface="Arial"/>
              </a:rPr>
              <a:t>energizarse</a:t>
            </a:r>
            <a:r>
              <a:rPr lang="es-AR" sz="1400" spc="380" dirty="0">
                <a:latin typeface="Arial"/>
                <a:cs typeface="Arial"/>
              </a:rPr>
              <a:t> </a:t>
            </a:r>
            <a:r>
              <a:rPr lang="es-AR" sz="1400" dirty="0">
                <a:latin typeface="Arial"/>
                <a:cs typeface="Arial"/>
              </a:rPr>
              <a:t>el</a:t>
            </a:r>
            <a:r>
              <a:rPr lang="es-AR" sz="1400" spc="370" dirty="0">
                <a:latin typeface="Arial"/>
                <a:cs typeface="Arial"/>
              </a:rPr>
              <a:t> </a:t>
            </a:r>
            <a:r>
              <a:rPr lang="es-AR" sz="1400" spc="-5" dirty="0">
                <a:latin typeface="Arial"/>
                <a:cs typeface="Arial"/>
              </a:rPr>
              <a:t>transformador.</a:t>
            </a:r>
            <a:r>
              <a:rPr lang="es-AR" sz="1400" spc="385" dirty="0">
                <a:latin typeface="Arial"/>
                <a:cs typeface="Arial"/>
              </a:rPr>
              <a:t> </a:t>
            </a:r>
            <a:r>
              <a:rPr lang="es-AR" sz="1400" dirty="0">
                <a:latin typeface="Arial"/>
                <a:cs typeface="Arial"/>
              </a:rPr>
              <a:t>La</a:t>
            </a:r>
            <a:r>
              <a:rPr lang="es-AR" sz="1400" spc="380" dirty="0">
                <a:latin typeface="Arial"/>
                <a:cs typeface="Arial"/>
              </a:rPr>
              <a:t> </a:t>
            </a:r>
            <a:r>
              <a:rPr lang="es-AR" sz="1400" spc="-5" dirty="0">
                <a:latin typeface="Arial"/>
                <a:cs typeface="Arial"/>
              </a:rPr>
              <a:t>ubicación</a:t>
            </a:r>
            <a:r>
              <a:rPr lang="es-AR" sz="1400" spc="380" dirty="0">
                <a:latin typeface="Arial"/>
                <a:cs typeface="Arial"/>
              </a:rPr>
              <a:t> </a:t>
            </a:r>
            <a:r>
              <a:rPr lang="es-AR" sz="1400" spc="-5" dirty="0">
                <a:latin typeface="Arial"/>
                <a:cs typeface="Arial"/>
              </a:rPr>
              <a:t>física</a:t>
            </a:r>
            <a:r>
              <a:rPr lang="es-AR" sz="1400" spc="380" dirty="0">
                <a:latin typeface="Arial"/>
                <a:cs typeface="Arial"/>
              </a:rPr>
              <a:t> </a:t>
            </a:r>
            <a:r>
              <a:rPr lang="es-AR" sz="1400" dirty="0">
                <a:latin typeface="Arial"/>
                <a:cs typeface="Arial"/>
              </a:rPr>
              <a:t>y</a:t>
            </a:r>
            <a:r>
              <a:rPr lang="es-AR" sz="1400" spc="375" dirty="0">
                <a:latin typeface="Arial"/>
                <a:cs typeface="Arial"/>
              </a:rPr>
              <a:t> </a:t>
            </a:r>
            <a:r>
              <a:rPr lang="es-AR" sz="1400" dirty="0">
                <a:latin typeface="Arial"/>
                <a:cs typeface="Arial"/>
              </a:rPr>
              <a:t>la</a:t>
            </a:r>
          </a:p>
          <a:p>
            <a:pPr marL="55244" marR="5715" algn="just">
              <a:lnSpc>
                <a:spcPct val="143300"/>
              </a:lnSpc>
              <a:spcBef>
                <a:spcPts val="20"/>
              </a:spcBef>
            </a:pPr>
            <a:r>
              <a:rPr lang="es-AR" sz="1400" spc="-5" dirty="0">
                <a:latin typeface="Arial"/>
                <a:cs typeface="Arial"/>
              </a:rPr>
              <a:t>distancia respecto </a:t>
            </a:r>
            <a:r>
              <a:rPr lang="es-AR" sz="1400" dirty="0">
                <a:latin typeface="Arial"/>
                <a:cs typeface="Arial"/>
              </a:rPr>
              <a:t>del </a:t>
            </a:r>
            <a:r>
              <a:rPr lang="es-AR" sz="1400" spc="-5" dirty="0">
                <a:latin typeface="Arial"/>
                <a:cs typeface="Arial"/>
              </a:rPr>
              <a:t>suelo </a:t>
            </a:r>
            <a:r>
              <a:rPr lang="es-AR" sz="1400" dirty="0">
                <a:latin typeface="Arial"/>
                <a:cs typeface="Arial"/>
              </a:rPr>
              <a:t>con la </a:t>
            </a:r>
            <a:r>
              <a:rPr lang="es-AR" sz="1400" spc="-5" dirty="0">
                <a:latin typeface="Arial"/>
                <a:cs typeface="Arial"/>
              </a:rPr>
              <a:t>caja </a:t>
            </a:r>
            <a:r>
              <a:rPr lang="es-AR" sz="1400" dirty="0">
                <a:latin typeface="Arial"/>
                <a:cs typeface="Arial"/>
              </a:rPr>
              <a:t>del </a:t>
            </a:r>
            <a:r>
              <a:rPr lang="es-AR" sz="1400" spc="-5" dirty="0">
                <a:latin typeface="Arial"/>
                <a:cs typeface="Arial"/>
              </a:rPr>
              <a:t>transformador </a:t>
            </a:r>
            <a:r>
              <a:rPr lang="es-AR" sz="1400" dirty="0">
                <a:latin typeface="Arial"/>
                <a:cs typeface="Arial"/>
              </a:rPr>
              <a:t>de </a:t>
            </a:r>
            <a:r>
              <a:rPr lang="es-AR" sz="1400" spc="-5" dirty="0">
                <a:latin typeface="Arial"/>
                <a:cs typeface="Arial"/>
              </a:rPr>
              <a:t>potencial </a:t>
            </a:r>
            <a:r>
              <a:rPr lang="es-AR" sz="1400" dirty="0">
                <a:latin typeface="Arial"/>
                <a:cs typeface="Arial"/>
              </a:rPr>
              <a:t> (</a:t>
            </a:r>
            <a:r>
              <a:rPr lang="es-AR" sz="1400" dirty="0" err="1">
                <a:latin typeface="Arial"/>
                <a:cs typeface="Arial"/>
              </a:rPr>
              <a:t>Bushing</a:t>
            </a:r>
            <a:r>
              <a:rPr lang="es-AR" sz="1400" spc="-30" dirty="0">
                <a:latin typeface="Arial"/>
                <a:cs typeface="Arial"/>
              </a:rPr>
              <a:t> </a:t>
            </a:r>
            <a:r>
              <a:rPr lang="es-AR" sz="1400" spc="-5" dirty="0" err="1">
                <a:latin typeface="Arial"/>
                <a:cs typeface="Arial"/>
              </a:rPr>
              <a:t>Potential</a:t>
            </a:r>
            <a:r>
              <a:rPr lang="es-AR" sz="1400" spc="-45" dirty="0">
                <a:latin typeface="Arial"/>
                <a:cs typeface="Arial"/>
              </a:rPr>
              <a:t> </a:t>
            </a:r>
            <a:r>
              <a:rPr lang="es-AR" sz="1400" spc="-5" dirty="0" err="1">
                <a:latin typeface="Arial"/>
                <a:cs typeface="Arial"/>
              </a:rPr>
              <a:t>Device</a:t>
            </a:r>
            <a:r>
              <a:rPr lang="es-AR" sz="1400" spc="-5" dirty="0">
                <a:latin typeface="Arial"/>
                <a:cs typeface="Arial"/>
              </a:rPr>
              <a:t>),</a:t>
            </a:r>
            <a:r>
              <a:rPr lang="es-AR" sz="1400" spc="-30" dirty="0">
                <a:latin typeface="Arial"/>
                <a:cs typeface="Arial"/>
              </a:rPr>
              <a:t> </a:t>
            </a:r>
            <a:r>
              <a:rPr lang="es-AR" sz="1400" dirty="0">
                <a:latin typeface="Arial"/>
                <a:cs typeface="Arial"/>
              </a:rPr>
              <a:t>será</a:t>
            </a:r>
            <a:r>
              <a:rPr lang="es-AR" sz="1400" spc="-40" dirty="0">
                <a:latin typeface="Arial"/>
                <a:cs typeface="Arial"/>
              </a:rPr>
              <a:t> </a:t>
            </a:r>
            <a:r>
              <a:rPr lang="es-AR" sz="1400" dirty="0">
                <a:latin typeface="Arial"/>
                <a:cs typeface="Arial"/>
              </a:rPr>
              <a:t>tal</a:t>
            </a:r>
            <a:r>
              <a:rPr lang="es-AR" sz="1400" spc="-30" dirty="0">
                <a:latin typeface="Arial"/>
                <a:cs typeface="Arial"/>
              </a:rPr>
              <a:t> </a:t>
            </a:r>
            <a:r>
              <a:rPr lang="es-AR" sz="1400" spc="-10" dirty="0">
                <a:latin typeface="Arial"/>
                <a:cs typeface="Arial"/>
              </a:rPr>
              <a:t>que</a:t>
            </a:r>
            <a:r>
              <a:rPr lang="es-AR" sz="1400" spc="-30" dirty="0">
                <a:latin typeface="Arial"/>
                <a:cs typeface="Arial"/>
              </a:rPr>
              <a:t> </a:t>
            </a:r>
            <a:r>
              <a:rPr lang="es-AR" sz="1400" dirty="0">
                <a:latin typeface="Arial"/>
                <a:cs typeface="Arial"/>
              </a:rPr>
              <a:t>permita</a:t>
            </a:r>
            <a:r>
              <a:rPr lang="es-AR" sz="1400" spc="-30" dirty="0">
                <a:latin typeface="Arial"/>
                <a:cs typeface="Arial"/>
              </a:rPr>
              <a:t> </a:t>
            </a:r>
            <a:r>
              <a:rPr lang="es-AR" sz="1400" spc="-10" dirty="0">
                <a:latin typeface="Arial"/>
                <a:cs typeface="Arial"/>
              </a:rPr>
              <a:t>el</a:t>
            </a:r>
            <a:r>
              <a:rPr lang="es-AR" sz="1400" spc="-25" dirty="0">
                <a:latin typeface="Arial"/>
                <a:cs typeface="Arial"/>
              </a:rPr>
              <a:t> </a:t>
            </a:r>
            <a:r>
              <a:rPr lang="es-AR" sz="1400" spc="-5" dirty="0">
                <a:latin typeface="Arial"/>
                <a:cs typeface="Arial"/>
              </a:rPr>
              <a:t>fácil</a:t>
            </a:r>
            <a:r>
              <a:rPr lang="es-AR" sz="1400" spc="-30" dirty="0">
                <a:latin typeface="Arial"/>
                <a:cs typeface="Arial"/>
              </a:rPr>
              <a:t> </a:t>
            </a:r>
            <a:r>
              <a:rPr lang="es-AR" sz="1400" spc="-5" dirty="0">
                <a:latin typeface="Arial"/>
                <a:cs typeface="Arial"/>
              </a:rPr>
              <a:t>acceso</a:t>
            </a:r>
            <a:r>
              <a:rPr lang="es-AR" sz="1400" spc="-30" dirty="0">
                <a:latin typeface="Arial"/>
                <a:cs typeface="Arial"/>
              </a:rPr>
              <a:t> </a:t>
            </a:r>
            <a:r>
              <a:rPr lang="es-AR" sz="1400" spc="10" dirty="0">
                <a:latin typeface="Arial"/>
                <a:cs typeface="Arial"/>
              </a:rPr>
              <a:t>al</a:t>
            </a:r>
            <a:r>
              <a:rPr lang="es-AR" sz="1400" spc="-30" dirty="0">
                <a:latin typeface="Arial"/>
                <a:cs typeface="Arial"/>
              </a:rPr>
              <a:t> </a:t>
            </a:r>
            <a:r>
              <a:rPr lang="es-AR" sz="1400" spc="-5" dirty="0">
                <a:latin typeface="Arial"/>
                <a:cs typeface="Arial"/>
              </a:rPr>
              <a:t>mismo, </a:t>
            </a:r>
            <a:r>
              <a:rPr lang="es-AR" sz="1400" spc="-375" dirty="0">
                <a:latin typeface="Arial"/>
                <a:cs typeface="Arial"/>
              </a:rPr>
              <a:t> </a:t>
            </a:r>
            <a:r>
              <a:rPr lang="es-AR" sz="1400" dirty="0">
                <a:latin typeface="Arial"/>
                <a:cs typeface="Arial"/>
              </a:rPr>
              <a:t>a fin de </a:t>
            </a:r>
            <a:r>
              <a:rPr lang="es-AR" sz="1400" spc="-5" dirty="0">
                <a:latin typeface="Arial"/>
                <a:cs typeface="Arial"/>
              </a:rPr>
              <a:t>realizar los ajustes </a:t>
            </a:r>
            <a:r>
              <a:rPr lang="es-AR" sz="1400" dirty="0">
                <a:latin typeface="Arial"/>
                <a:cs typeface="Arial"/>
              </a:rPr>
              <a:t>y </a:t>
            </a:r>
            <a:r>
              <a:rPr lang="es-AR" sz="1400" spc="-5" dirty="0">
                <a:latin typeface="Arial"/>
                <a:cs typeface="Arial"/>
              </a:rPr>
              <a:t>calibraciones necesarias </a:t>
            </a:r>
            <a:r>
              <a:rPr lang="es-AR" sz="1400" dirty="0">
                <a:latin typeface="Arial"/>
                <a:cs typeface="Arial"/>
              </a:rPr>
              <a:t>sin </a:t>
            </a:r>
            <a:r>
              <a:rPr lang="es-AR" sz="1400" spc="-5" dirty="0">
                <a:latin typeface="Arial"/>
                <a:cs typeface="Arial"/>
              </a:rPr>
              <a:t>tener que </a:t>
            </a:r>
            <a:r>
              <a:rPr lang="es-AR" sz="1400" dirty="0">
                <a:latin typeface="Arial"/>
                <a:cs typeface="Arial"/>
              </a:rPr>
              <a:t> </a:t>
            </a:r>
            <a:r>
              <a:rPr lang="es-AR" sz="1400" spc="-5" dirty="0">
                <a:latin typeface="Arial"/>
                <a:cs typeface="Arial"/>
              </a:rPr>
              <a:t>utilizar </a:t>
            </a:r>
            <a:r>
              <a:rPr lang="es-AR" sz="1400" dirty="0">
                <a:latin typeface="Arial"/>
                <a:cs typeface="Arial"/>
              </a:rPr>
              <a:t>un</a:t>
            </a:r>
            <a:r>
              <a:rPr lang="es-AR" sz="1400" spc="5" dirty="0">
                <a:latin typeface="Arial"/>
                <a:cs typeface="Arial"/>
              </a:rPr>
              <a:t> </a:t>
            </a:r>
            <a:r>
              <a:rPr lang="es-AR" sz="1400" spc="-5" dirty="0">
                <a:latin typeface="Arial"/>
                <a:cs typeface="Arial"/>
              </a:rPr>
              <a:t>dispositivo</a:t>
            </a:r>
            <a:r>
              <a:rPr lang="es-AR" sz="1400" spc="10" dirty="0">
                <a:latin typeface="Arial"/>
                <a:cs typeface="Arial"/>
              </a:rPr>
              <a:t> </a:t>
            </a:r>
            <a:r>
              <a:rPr lang="es-AR" sz="1400" spc="-5" dirty="0">
                <a:latin typeface="Arial"/>
                <a:cs typeface="Arial"/>
              </a:rPr>
              <a:t>adicional</a:t>
            </a:r>
            <a:r>
              <a:rPr lang="es-AR" sz="1400" dirty="0">
                <a:latin typeface="Arial"/>
                <a:cs typeface="Arial"/>
              </a:rPr>
              <a:t> </a:t>
            </a:r>
            <a:r>
              <a:rPr lang="es-AR" sz="1400" spc="-5" dirty="0">
                <a:latin typeface="Arial"/>
                <a:cs typeface="Arial"/>
              </a:rPr>
              <a:t>(escalera)</a:t>
            </a:r>
            <a:r>
              <a:rPr lang="es-AR" sz="1400" spc="10" dirty="0">
                <a:latin typeface="Arial"/>
                <a:cs typeface="Arial"/>
              </a:rPr>
              <a:t> </a:t>
            </a:r>
            <a:r>
              <a:rPr lang="es-AR" sz="1400" dirty="0">
                <a:latin typeface="Arial"/>
                <a:cs typeface="Arial"/>
              </a:rPr>
              <a:t>para</a:t>
            </a:r>
            <a:r>
              <a:rPr lang="es-AR" sz="1400" spc="-5" dirty="0">
                <a:latin typeface="Arial"/>
                <a:cs typeface="Arial"/>
              </a:rPr>
              <a:t> lograr</a:t>
            </a:r>
            <a:r>
              <a:rPr lang="es-AR" sz="1400" dirty="0">
                <a:latin typeface="Arial"/>
                <a:cs typeface="Arial"/>
              </a:rPr>
              <a:t> su </a:t>
            </a:r>
            <a:r>
              <a:rPr lang="es-AR" sz="1400" spc="-5" dirty="0">
                <a:latin typeface="Arial"/>
                <a:cs typeface="Arial"/>
              </a:rPr>
              <a:t>fácil</a:t>
            </a:r>
            <a:r>
              <a:rPr lang="es-AR" sz="1400" dirty="0">
                <a:latin typeface="Arial"/>
                <a:cs typeface="Arial"/>
              </a:rPr>
              <a:t> </a:t>
            </a:r>
            <a:r>
              <a:rPr lang="es-AR" sz="1400" spc="-5" dirty="0">
                <a:latin typeface="Arial"/>
                <a:cs typeface="Arial"/>
              </a:rPr>
              <a:t>acceso.</a:t>
            </a: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15</a:t>
            </a:fld>
            <a:endParaRPr lang="es-AR"/>
          </a:p>
        </p:txBody>
      </p:sp>
    </p:spTree>
    <p:extLst>
      <p:ext uri="{BB962C8B-B14F-4D97-AF65-F5344CB8AC3E}">
        <p14:creationId xmlns:p14="http://schemas.microsoft.com/office/powerpoint/2010/main" val="3203871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90245" lvl="2" indent="-678180">
              <a:spcBef>
                <a:spcPts val="100"/>
              </a:spcBef>
              <a:buAutoNum type="arabicPeriod" startAt="10"/>
              <a:tabLst>
                <a:tab pos="690245" algn="l"/>
                <a:tab pos="690880" algn="l"/>
              </a:tabLst>
            </a:pPr>
            <a:r>
              <a:rPr lang="es-AR" sz="2800" b="1" u="sng" spc="-5" dirty="0">
                <a:uFill>
                  <a:solidFill>
                    <a:srgbClr val="000000"/>
                  </a:solidFill>
                </a:uFill>
                <a:latin typeface="Arial"/>
                <a:cs typeface="Arial"/>
              </a:rPr>
              <a:t>Accesorios</a:t>
            </a:r>
            <a:endParaRPr lang="es-AR" sz="2800" dirty="0">
              <a:latin typeface="Arial"/>
              <a:cs typeface="Arial"/>
            </a:endParaRPr>
          </a:p>
          <a:p>
            <a:pPr lvl="2">
              <a:spcBef>
                <a:spcPts val="45"/>
              </a:spcBef>
              <a:buFont typeface="Arial"/>
              <a:buAutoNum type="arabicPeriod" startAt="10"/>
            </a:pPr>
            <a:endParaRPr lang="es-AR" sz="2800" dirty="0">
              <a:latin typeface="Arial"/>
              <a:cs typeface="Arial"/>
            </a:endParaRPr>
          </a:p>
          <a:p>
            <a:pPr marL="911225" lvl="3" indent="-899160">
              <a:buAutoNum type="arabicPeriod"/>
              <a:tabLst>
                <a:tab pos="911225" algn="l"/>
                <a:tab pos="911860" algn="l"/>
              </a:tabLst>
            </a:pPr>
            <a:r>
              <a:rPr lang="es-AR" sz="2800" b="1" spc="-5" dirty="0">
                <a:latin typeface="Arial"/>
                <a:cs typeface="Arial"/>
              </a:rPr>
              <a:t>Válvulas</a:t>
            </a:r>
            <a:endParaRPr lang="es-AR" sz="2800" dirty="0">
              <a:latin typeface="Arial"/>
              <a:cs typeface="Arial"/>
            </a:endParaRPr>
          </a:p>
          <a:p>
            <a:pPr marL="283845">
              <a:spcBef>
                <a:spcPts val="925"/>
              </a:spcBef>
              <a:tabLst>
                <a:tab pos="1136650" algn="l"/>
              </a:tabLst>
            </a:pPr>
            <a:r>
              <a:rPr lang="es-AR" sz="2800" dirty="0">
                <a:latin typeface="Arial"/>
                <a:cs typeface="Arial"/>
              </a:rPr>
              <a:t>Deberán	</a:t>
            </a:r>
            <a:r>
              <a:rPr lang="es-AR" sz="2800" spc="-5" dirty="0">
                <a:latin typeface="Arial"/>
                <a:cs typeface="Arial"/>
              </a:rPr>
              <a:t>especificarse </a:t>
            </a:r>
            <a:r>
              <a:rPr lang="es-AR" sz="2800" dirty="0">
                <a:latin typeface="Arial"/>
                <a:cs typeface="Arial"/>
              </a:rPr>
              <a:t>l</a:t>
            </a:r>
            <a:r>
              <a:rPr lang="es-AR" sz="2800" spc="-15" dirty="0">
                <a:latin typeface="Arial"/>
                <a:cs typeface="Arial"/>
              </a:rPr>
              <a:t>a</a:t>
            </a:r>
            <a:r>
              <a:rPr lang="es-AR" sz="2800" dirty="0">
                <a:latin typeface="Arial"/>
                <a:cs typeface="Arial"/>
              </a:rPr>
              <a:t>s	</a:t>
            </a:r>
            <a:r>
              <a:rPr lang="es-AR" sz="2800" spc="-20" dirty="0">
                <a:latin typeface="Arial"/>
                <a:cs typeface="Arial"/>
              </a:rPr>
              <a:t>v</a:t>
            </a:r>
            <a:r>
              <a:rPr lang="es-AR" sz="2800" dirty="0">
                <a:latin typeface="Arial"/>
                <a:cs typeface="Arial"/>
              </a:rPr>
              <a:t>ál</a:t>
            </a:r>
            <a:r>
              <a:rPr lang="es-AR" sz="2800" spc="-20" dirty="0">
                <a:latin typeface="Arial"/>
                <a:cs typeface="Arial"/>
              </a:rPr>
              <a:t>v</a:t>
            </a:r>
            <a:r>
              <a:rPr lang="es-AR" sz="2800" dirty="0">
                <a:latin typeface="Arial"/>
                <a:cs typeface="Arial"/>
              </a:rPr>
              <a:t>ulas	requerid</a:t>
            </a:r>
            <a:r>
              <a:rPr lang="es-AR" sz="2800" spc="-15" dirty="0">
                <a:latin typeface="Arial"/>
                <a:cs typeface="Arial"/>
              </a:rPr>
              <a:t>a</a:t>
            </a:r>
            <a:r>
              <a:rPr lang="es-AR" sz="2800" dirty="0">
                <a:latin typeface="Arial"/>
                <a:cs typeface="Arial"/>
              </a:rPr>
              <a:t>s	p</a:t>
            </a:r>
            <a:r>
              <a:rPr lang="es-AR" sz="2800" spc="-15" dirty="0">
                <a:latin typeface="Arial"/>
                <a:cs typeface="Arial"/>
              </a:rPr>
              <a:t>a</a:t>
            </a:r>
            <a:r>
              <a:rPr lang="es-AR" sz="2800" dirty="0">
                <a:latin typeface="Arial"/>
                <a:cs typeface="Arial"/>
              </a:rPr>
              <a:t>ra	reali</a:t>
            </a:r>
            <a:r>
              <a:rPr lang="es-AR" sz="2800" spc="-10" dirty="0">
                <a:latin typeface="Arial"/>
                <a:cs typeface="Arial"/>
              </a:rPr>
              <a:t>z</a:t>
            </a:r>
            <a:r>
              <a:rPr lang="es-AR" sz="2800" dirty="0">
                <a:latin typeface="Arial"/>
                <a:cs typeface="Arial"/>
              </a:rPr>
              <a:t>ar	el</a:t>
            </a:r>
          </a:p>
          <a:p>
            <a:pPr marL="283845" marR="7620" algn="just">
              <a:spcBef>
                <a:spcPts val="105"/>
              </a:spcBef>
            </a:pPr>
            <a:r>
              <a:rPr lang="es-AR" sz="2800" spc="-5" dirty="0">
                <a:latin typeface="Arial"/>
                <a:cs typeface="Arial"/>
              </a:rPr>
              <a:t>mantenimiento </a:t>
            </a:r>
            <a:r>
              <a:rPr lang="es-AR" sz="2800" dirty="0">
                <a:latin typeface="Arial"/>
                <a:cs typeface="Arial"/>
              </a:rPr>
              <a:t>del </a:t>
            </a:r>
            <a:r>
              <a:rPr lang="es-AR" sz="2800" spc="-5" dirty="0">
                <a:latin typeface="Arial"/>
                <a:cs typeface="Arial"/>
              </a:rPr>
              <a:t>aceite, tanto </a:t>
            </a:r>
            <a:r>
              <a:rPr lang="es-AR" sz="2800" dirty="0">
                <a:latin typeface="Arial"/>
                <a:cs typeface="Arial"/>
              </a:rPr>
              <a:t>para su </a:t>
            </a:r>
            <a:r>
              <a:rPr lang="es-AR" sz="2800" spc="-5" dirty="0">
                <a:latin typeface="Arial"/>
                <a:cs typeface="Arial"/>
              </a:rPr>
              <a:t>llenado, drenaje </a:t>
            </a:r>
            <a:r>
              <a:rPr lang="es-AR" sz="2800" dirty="0">
                <a:latin typeface="Arial"/>
                <a:cs typeface="Arial"/>
              </a:rPr>
              <a:t>o </a:t>
            </a:r>
            <a:r>
              <a:rPr lang="es-AR" sz="2800" spc="-5" dirty="0">
                <a:latin typeface="Arial"/>
                <a:cs typeface="Arial"/>
              </a:rPr>
              <a:t>vacío del </a:t>
            </a:r>
            <a:r>
              <a:rPr lang="es-AR" sz="2800" dirty="0">
                <a:latin typeface="Arial"/>
                <a:cs typeface="Arial"/>
              </a:rPr>
              <a:t> tanque </a:t>
            </a:r>
            <a:r>
              <a:rPr lang="es-AR" sz="2800" spc="-5" dirty="0">
                <a:latin typeface="Arial"/>
                <a:cs typeface="Arial"/>
              </a:rPr>
              <a:t>principal, así como las válvulas para </a:t>
            </a:r>
            <a:r>
              <a:rPr lang="es-AR" sz="2800" dirty="0">
                <a:latin typeface="Arial"/>
                <a:cs typeface="Arial"/>
              </a:rPr>
              <a:t>la </a:t>
            </a:r>
            <a:r>
              <a:rPr lang="es-AR" sz="2800" spc="-5" dirty="0">
                <a:latin typeface="Arial"/>
                <a:cs typeface="Arial"/>
              </a:rPr>
              <a:t>purga </a:t>
            </a:r>
            <a:r>
              <a:rPr lang="es-AR" sz="2800" dirty="0">
                <a:latin typeface="Arial"/>
                <a:cs typeface="Arial"/>
              </a:rPr>
              <a:t>de aire y </a:t>
            </a:r>
            <a:r>
              <a:rPr lang="es-AR" sz="2800" spc="-5" dirty="0">
                <a:latin typeface="Arial"/>
                <a:cs typeface="Arial"/>
              </a:rPr>
              <a:t>drenaje </a:t>
            </a:r>
            <a:r>
              <a:rPr lang="es-AR" sz="2800" dirty="0">
                <a:latin typeface="Arial"/>
                <a:cs typeface="Arial"/>
              </a:rPr>
              <a:t> del</a:t>
            </a:r>
            <a:r>
              <a:rPr lang="es-AR" sz="2800" spc="-5" dirty="0">
                <a:latin typeface="Arial"/>
                <a:cs typeface="Arial"/>
              </a:rPr>
              <a:t> </a:t>
            </a:r>
            <a:r>
              <a:rPr lang="es-AR" sz="2800" dirty="0">
                <a:latin typeface="Arial"/>
                <a:cs typeface="Arial"/>
              </a:rPr>
              <a:t>tanque</a:t>
            </a:r>
            <a:r>
              <a:rPr lang="es-AR" sz="2800" spc="-10" dirty="0">
                <a:latin typeface="Arial"/>
                <a:cs typeface="Arial"/>
              </a:rPr>
              <a:t> </a:t>
            </a:r>
            <a:r>
              <a:rPr lang="es-AR" sz="2800" dirty="0">
                <a:latin typeface="Arial"/>
                <a:cs typeface="Arial"/>
              </a:rPr>
              <a:t>de</a:t>
            </a:r>
            <a:r>
              <a:rPr lang="es-AR" sz="2800" spc="-10" dirty="0">
                <a:latin typeface="Arial"/>
                <a:cs typeface="Arial"/>
              </a:rPr>
              <a:t> </a:t>
            </a:r>
            <a:r>
              <a:rPr lang="es-AR" sz="2800" dirty="0">
                <a:latin typeface="Arial"/>
                <a:cs typeface="Arial"/>
              </a:rPr>
              <a:t>expansión</a:t>
            </a:r>
            <a:r>
              <a:rPr lang="es-AR" sz="2800" spc="-10" dirty="0">
                <a:latin typeface="Arial"/>
                <a:cs typeface="Arial"/>
              </a:rPr>
              <a:t> </a:t>
            </a:r>
            <a:r>
              <a:rPr lang="es-AR" sz="2800" dirty="0">
                <a:latin typeface="Arial"/>
                <a:cs typeface="Arial"/>
              </a:rPr>
              <a:t>de</a:t>
            </a:r>
            <a:r>
              <a:rPr lang="es-AR" sz="2800" spc="-10" dirty="0">
                <a:latin typeface="Arial"/>
                <a:cs typeface="Arial"/>
              </a:rPr>
              <a:t> </a:t>
            </a:r>
            <a:r>
              <a:rPr lang="es-AR" sz="2800" dirty="0">
                <a:latin typeface="Arial"/>
                <a:cs typeface="Arial"/>
              </a:rPr>
              <a:t>aceite</a:t>
            </a:r>
            <a:r>
              <a:rPr lang="es-AR" sz="2800" spc="-10" dirty="0">
                <a:latin typeface="Arial"/>
                <a:cs typeface="Arial"/>
              </a:rPr>
              <a:t> </a:t>
            </a:r>
            <a:r>
              <a:rPr lang="es-AR" sz="2800" dirty="0">
                <a:latin typeface="Arial"/>
                <a:cs typeface="Arial"/>
              </a:rPr>
              <a:t>o</a:t>
            </a:r>
            <a:r>
              <a:rPr lang="es-AR" sz="2800" spc="-10" dirty="0">
                <a:latin typeface="Arial"/>
                <a:cs typeface="Arial"/>
              </a:rPr>
              <a:t> </a:t>
            </a:r>
            <a:r>
              <a:rPr lang="es-AR" sz="2800" spc="-5" dirty="0">
                <a:latin typeface="Arial"/>
                <a:cs typeface="Arial"/>
              </a:rPr>
              <a:t>conservador.</a:t>
            </a:r>
          </a:p>
          <a:p>
            <a:pPr marL="283845" marR="7620" algn="just">
              <a:spcBef>
                <a:spcPts val="105"/>
              </a:spcBef>
            </a:pPr>
            <a:endParaRPr lang="es-AR" sz="2800" dirty="0">
              <a:latin typeface="Arial"/>
              <a:cs typeface="Arial"/>
            </a:endParaRPr>
          </a:p>
          <a:p>
            <a:pPr marL="283845" marR="6350" algn="just">
              <a:spcBef>
                <a:spcPts val="815"/>
              </a:spcBef>
            </a:pPr>
            <a:r>
              <a:rPr lang="es-AR" sz="2800" spc="-5" dirty="0">
                <a:latin typeface="Arial"/>
                <a:cs typeface="Arial"/>
              </a:rPr>
              <a:t>También</a:t>
            </a:r>
            <a:r>
              <a:rPr lang="es-AR" sz="2800" spc="-85" dirty="0">
                <a:latin typeface="Arial"/>
                <a:cs typeface="Arial"/>
              </a:rPr>
              <a:t> </a:t>
            </a:r>
            <a:r>
              <a:rPr lang="es-AR" sz="2800" dirty="0">
                <a:latin typeface="Arial"/>
                <a:cs typeface="Arial"/>
              </a:rPr>
              <a:t>deberán</a:t>
            </a:r>
            <a:r>
              <a:rPr lang="es-AR" sz="2800" spc="-90" dirty="0">
                <a:latin typeface="Arial"/>
                <a:cs typeface="Arial"/>
              </a:rPr>
              <a:t> </a:t>
            </a:r>
            <a:r>
              <a:rPr lang="es-AR" sz="2800" spc="-5" dirty="0">
                <a:latin typeface="Arial"/>
                <a:cs typeface="Arial"/>
              </a:rPr>
              <a:t>especificarse</a:t>
            </a:r>
            <a:r>
              <a:rPr lang="es-AR" sz="2800" spc="-85" dirty="0">
                <a:latin typeface="Arial"/>
                <a:cs typeface="Arial"/>
              </a:rPr>
              <a:t> </a:t>
            </a:r>
            <a:r>
              <a:rPr lang="es-AR" sz="2800" dirty="0">
                <a:latin typeface="Arial"/>
                <a:cs typeface="Arial"/>
              </a:rPr>
              <a:t>la</a:t>
            </a:r>
            <a:r>
              <a:rPr lang="es-AR" sz="2800" spc="-85" dirty="0">
                <a:latin typeface="Arial"/>
                <a:cs typeface="Arial"/>
              </a:rPr>
              <a:t> </a:t>
            </a:r>
            <a:r>
              <a:rPr lang="es-AR" sz="2800" spc="-5" dirty="0">
                <a:latin typeface="Arial"/>
                <a:cs typeface="Arial"/>
              </a:rPr>
              <a:t>presencia</a:t>
            </a:r>
            <a:r>
              <a:rPr lang="es-AR" sz="2800" spc="-85" dirty="0">
                <a:latin typeface="Arial"/>
                <a:cs typeface="Arial"/>
              </a:rPr>
              <a:t> </a:t>
            </a:r>
            <a:r>
              <a:rPr lang="es-AR" sz="2800" dirty="0">
                <a:latin typeface="Arial"/>
                <a:cs typeface="Arial"/>
              </a:rPr>
              <a:t>de</a:t>
            </a:r>
            <a:r>
              <a:rPr lang="es-AR" sz="2800" spc="-85" dirty="0">
                <a:latin typeface="Arial"/>
                <a:cs typeface="Arial"/>
              </a:rPr>
              <a:t> </a:t>
            </a:r>
            <a:r>
              <a:rPr lang="es-AR" sz="2800" spc="-5" dirty="0">
                <a:latin typeface="Arial"/>
                <a:cs typeface="Arial"/>
              </a:rPr>
              <a:t>válvulas</a:t>
            </a:r>
            <a:r>
              <a:rPr lang="es-AR" sz="2800" spc="-80" dirty="0">
                <a:latin typeface="Arial"/>
                <a:cs typeface="Arial"/>
              </a:rPr>
              <a:t> </a:t>
            </a:r>
            <a:r>
              <a:rPr lang="es-AR" sz="2800" dirty="0">
                <a:latin typeface="Arial"/>
                <a:cs typeface="Arial"/>
              </a:rPr>
              <a:t>para</a:t>
            </a:r>
            <a:r>
              <a:rPr lang="es-AR" sz="2800" spc="-85" dirty="0">
                <a:latin typeface="Arial"/>
                <a:cs typeface="Arial"/>
              </a:rPr>
              <a:t> </a:t>
            </a:r>
            <a:r>
              <a:rPr lang="es-AR" sz="2800" dirty="0">
                <a:latin typeface="Arial"/>
                <a:cs typeface="Arial"/>
              </a:rPr>
              <a:t>la</a:t>
            </a:r>
            <a:r>
              <a:rPr lang="es-AR" sz="2800" spc="-80" dirty="0">
                <a:latin typeface="Arial"/>
                <a:cs typeface="Arial"/>
              </a:rPr>
              <a:t> </a:t>
            </a:r>
            <a:r>
              <a:rPr lang="es-AR" sz="2800" spc="-5" dirty="0">
                <a:latin typeface="Arial"/>
                <a:cs typeface="Arial"/>
              </a:rPr>
              <a:t>remoción </a:t>
            </a:r>
            <a:r>
              <a:rPr lang="es-AR" sz="2800" spc="-380" dirty="0">
                <a:latin typeface="Arial"/>
                <a:cs typeface="Arial"/>
              </a:rPr>
              <a:t> </a:t>
            </a:r>
            <a:r>
              <a:rPr lang="es-AR" sz="2800" dirty="0">
                <a:latin typeface="Arial"/>
                <a:cs typeface="Arial"/>
              </a:rPr>
              <a:t>y</a:t>
            </a:r>
            <a:r>
              <a:rPr lang="es-AR" sz="2800" spc="-35" dirty="0">
                <a:latin typeface="Arial"/>
                <a:cs typeface="Arial"/>
              </a:rPr>
              <a:t> </a:t>
            </a:r>
            <a:r>
              <a:rPr lang="es-AR" sz="2800" dirty="0">
                <a:latin typeface="Arial"/>
                <a:cs typeface="Arial"/>
              </a:rPr>
              <a:t>el</a:t>
            </a:r>
            <a:r>
              <a:rPr lang="es-AR" sz="2800" spc="-15" dirty="0">
                <a:latin typeface="Arial"/>
                <a:cs typeface="Arial"/>
              </a:rPr>
              <a:t> </a:t>
            </a:r>
            <a:r>
              <a:rPr lang="es-AR" sz="2800" dirty="0">
                <a:latin typeface="Arial"/>
                <a:cs typeface="Arial"/>
              </a:rPr>
              <a:t>drenaje</a:t>
            </a:r>
            <a:r>
              <a:rPr lang="es-AR" sz="2800" spc="-15" dirty="0">
                <a:latin typeface="Arial"/>
                <a:cs typeface="Arial"/>
              </a:rPr>
              <a:t> </a:t>
            </a:r>
            <a:r>
              <a:rPr lang="es-AR" sz="2800" dirty="0">
                <a:latin typeface="Arial"/>
                <a:cs typeface="Arial"/>
              </a:rPr>
              <a:t>de</a:t>
            </a:r>
            <a:r>
              <a:rPr lang="es-AR" sz="2800" spc="-25" dirty="0">
                <a:latin typeface="Arial"/>
                <a:cs typeface="Arial"/>
              </a:rPr>
              <a:t> </a:t>
            </a:r>
            <a:r>
              <a:rPr lang="es-AR" sz="2800" dirty="0">
                <a:latin typeface="Arial"/>
                <a:cs typeface="Arial"/>
              </a:rPr>
              <a:t>los</a:t>
            </a:r>
            <a:r>
              <a:rPr lang="es-AR" sz="2800" spc="-20" dirty="0">
                <a:latin typeface="Arial"/>
                <a:cs typeface="Arial"/>
              </a:rPr>
              <a:t> </a:t>
            </a:r>
            <a:r>
              <a:rPr lang="es-AR" sz="2800" spc="-5" dirty="0">
                <a:latin typeface="Arial"/>
                <a:cs typeface="Arial"/>
              </a:rPr>
              <a:t>intercambiadores</a:t>
            </a:r>
            <a:r>
              <a:rPr lang="es-AR" sz="2800" spc="-25" dirty="0">
                <a:latin typeface="Arial"/>
                <a:cs typeface="Arial"/>
              </a:rPr>
              <a:t> </a:t>
            </a:r>
            <a:r>
              <a:rPr lang="es-AR" sz="2800" spc="-10" dirty="0">
                <a:latin typeface="Arial"/>
                <a:cs typeface="Arial"/>
              </a:rPr>
              <a:t>de</a:t>
            </a:r>
            <a:r>
              <a:rPr lang="es-AR" sz="2800" spc="-15" dirty="0">
                <a:latin typeface="Arial"/>
                <a:cs typeface="Arial"/>
              </a:rPr>
              <a:t> </a:t>
            </a:r>
            <a:r>
              <a:rPr lang="es-AR" sz="2800" spc="-5" dirty="0">
                <a:latin typeface="Arial"/>
                <a:cs typeface="Arial"/>
              </a:rPr>
              <a:t>calor,</a:t>
            </a:r>
            <a:r>
              <a:rPr lang="es-AR" sz="2800" spc="-20" dirty="0">
                <a:latin typeface="Arial"/>
                <a:cs typeface="Arial"/>
              </a:rPr>
              <a:t> </a:t>
            </a:r>
            <a:r>
              <a:rPr lang="es-AR" sz="2800" spc="-5" dirty="0">
                <a:latin typeface="Arial"/>
                <a:cs typeface="Arial"/>
              </a:rPr>
              <a:t>así</a:t>
            </a:r>
            <a:r>
              <a:rPr lang="es-AR" sz="2800" spc="-25" dirty="0">
                <a:latin typeface="Arial"/>
                <a:cs typeface="Arial"/>
              </a:rPr>
              <a:t> </a:t>
            </a:r>
            <a:r>
              <a:rPr lang="es-AR" sz="2800" spc="-5" dirty="0">
                <a:latin typeface="Arial"/>
                <a:cs typeface="Arial"/>
              </a:rPr>
              <a:t>como</a:t>
            </a:r>
            <a:r>
              <a:rPr lang="es-AR" sz="2800" spc="-25" dirty="0">
                <a:latin typeface="Arial"/>
                <a:cs typeface="Arial"/>
              </a:rPr>
              <a:t> </a:t>
            </a:r>
            <a:r>
              <a:rPr lang="es-AR" sz="2800" spc="-5" dirty="0">
                <a:latin typeface="Arial"/>
                <a:cs typeface="Arial"/>
              </a:rPr>
              <a:t>las válvulas</a:t>
            </a:r>
            <a:r>
              <a:rPr lang="es-AR" sz="2800" spc="-10" dirty="0">
                <a:latin typeface="Arial"/>
                <a:cs typeface="Arial"/>
              </a:rPr>
              <a:t> </a:t>
            </a:r>
            <a:r>
              <a:rPr lang="es-AR" sz="2800" dirty="0">
                <a:latin typeface="Arial"/>
                <a:cs typeface="Arial"/>
              </a:rPr>
              <a:t>para </a:t>
            </a:r>
            <a:r>
              <a:rPr lang="es-AR" sz="2800" spc="-380" dirty="0">
                <a:latin typeface="Arial"/>
                <a:cs typeface="Arial"/>
              </a:rPr>
              <a:t> </a:t>
            </a:r>
            <a:r>
              <a:rPr lang="es-AR" sz="2800" dirty="0">
                <a:latin typeface="Arial"/>
                <a:cs typeface="Arial"/>
              </a:rPr>
              <a:t>la </a:t>
            </a:r>
            <a:r>
              <a:rPr lang="es-AR" sz="2800" spc="-5" dirty="0">
                <a:latin typeface="Arial"/>
                <a:cs typeface="Arial"/>
              </a:rPr>
              <a:t>remoción </a:t>
            </a:r>
            <a:r>
              <a:rPr lang="es-AR" sz="2800" dirty="0">
                <a:latin typeface="Arial"/>
                <a:cs typeface="Arial"/>
              </a:rPr>
              <a:t>de </a:t>
            </a:r>
            <a:r>
              <a:rPr lang="es-AR" sz="2800" spc="-5" dirty="0">
                <a:latin typeface="Arial"/>
                <a:cs typeface="Arial"/>
              </a:rPr>
              <a:t>las </a:t>
            </a:r>
            <a:r>
              <a:rPr lang="es-AR" sz="2800" dirty="0">
                <a:latin typeface="Arial"/>
                <a:cs typeface="Arial"/>
              </a:rPr>
              <a:t>bombas. </a:t>
            </a:r>
            <a:r>
              <a:rPr lang="es-AR" sz="2800" spc="-5" dirty="0">
                <a:latin typeface="Arial"/>
                <a:cs typeface="Arial"/>
              </a:rPr>
              <a:t>Válvulas para </a:t>
            </a:r>
            <a:r>
              <a:rPr lang="es-AR" sz="2800" dirty="0">
                <a:latin typeface="Arial"/>
                <a:cs typeface="Arial"/>
              </a:rPr>
              <a:t>la </a:t>
            </a:r>
            <a:r>
              <a:rPr lang="es-AR" sz="2800" spc="-5" dirty="0">
                <a:latin typeface="Arial"/>
                <a:cs typeface="Arial"/>
              </a:rPr>
              <a:t>toma </a:t>
            </a:r>
            <a:r>
              <a:rPr lang="es-AR" sz="2800" dirty="0">
                <a:latin typeface="Arial"/>
                <a:cs typeface="Arial"/>
              </a:rPr>
              <a:t>de </a:t>
            </a:r>
            <a:r>
              <a:rPr lang="es-AR" sz="2800" spc="-5" dirty="0">
                <a:latin typeface="Arial"/>
                <a:cs typeface="Arial"/>
              </a:rPr>
              <a:t>muestra </a:t>
            </a:r>
            <a:r>
              <a:rPr lang="es-AR" sz="2800" dirty="0">
                <a:latin typeface="Arial"/>
                <a:cs typeface="Arial"/>
              </a:rPr>
              <a:t>de </a:t>
            </a:r>
            <a:r>
              <a:rPr lang="es-AR" sz="2800" spc="-10" dirty="0">
                <a:latin typeface="Arial"/>
                <a:cs typeface="Arial"/>
              </a:rPr>
              <a:t>aceite, </a:t>
            </a:r>
            <a:r>
              <a:rPr lang="es-AR" sz="2800" spc="-375" dirty="0">
                <a:latin typeface="Arial"/>
                <a:cs typeface="Arial"/>
              </a:rPr>
              <a:t> </a:t>
            </a:r>
            <a:r>
              <a:rPr lang="es-AR" sz="2800" dirty="0">
                <a:latin typeface="Arial"/>
                <a:cs typeface="Arial"/>
              </a:rPr>
              <a:t>para</a:t>
            </a:r>
            <a:r>
              <a:rPr lang="es-AR" sz="2800" spc="-5" dirty="0">
                <a:latin typeface="Arial"/>
                <a:cs typeface="Arial"/>
              </a:rPr>
              <a:t> </a:t>
            </a:r>
            <a:r>
              <a:rPr lang="es-AR" sz="2800" dirty="0">
                <a:latin typeface="Arial"/>
                <a:cs typeface="Arial"/>
              </a:rPr>
              <a:t>el</a:t>
            </a:r>
            <a:r>
              <a:rPr lang="es-AR" sz="2800" spc="-10" dirty="0">
                <a:latin typeface="Arial"/>
                <a:cs typeface="Arial"/>
              </a:rPr>
              <a:t> </a:t>
            </a:r>
            <a:r>
              <a:rPr lang="es-AR" sz="2800" spc="-5" dirty="0">
                <a:latin typeface="Arial"/>
                <a:cs typeface="Arial"/>
              </a:rPr>
              <a:t>aislamiento</a:t>
            </a:r>
            <a:r>
              <a:rPr lang="es-AR" sz="2800" spc="-10" dirty="0">
                <a:latin typeface="Arial"/>
                <a:cs typeface="Arial"/>
              </a:rPr>
              <a:t> </a:t>
            </a:r>
            <a:r>
              <a:rPr lang="es-AR" sz="2800" dirty="0">
                <a:latin typeface="Arial"/>
                <a:cs typeface="Arial"/>
              </a:rPr>
              <a:t>del</a:t>
            </a:r>
            <a:r>
              <a:rPr lang="es-AR" sz="2800" spc="5" dirty="0">
                <a:latin typeface="Arial"/>
                <a:cs typeface="Arial"/>
              </a:rPr>
              <a:t> </a:t>
            </a:r>
            <a:r>
              <a:rPr lang="es-AR" sz="2800" dirty="0">
                <a:latin typeface="Arial"/>
                <a:cs typeface="Arial"/>
              </a:rPr>
              <a:t>relé</a:t>
            </a:r>
            <a:r>
              <a:rPr lang="es-AR" sz="2800" spc="-10" dirty="0">
                <a:latin typeface="Arial"/>
                <a:cs typeface="Arial"/>
              </a:rPr>
              <a:t> </a:t>
            </a:r>
            <a:r>
              <a:rPr lang="es-AR" sz="2800" spc="-5" dirty="0" err="1">
                <a:latin typeface="Arial"/>
                <a:cs typeface="Arial"/>
              </a:rPr>
              <a:t>Buchholz</a:t>
            </a:r>
            <a:r>
              <a:rPr lang="es-AR" sz="2800" spc="-5" dirty="0">
                <a:latin typeface="Arial"/>
                <a:cs typeface="Arial"/>
              </a:rPr>
              <a:t>.</a:t>
            </a:r>
            <a:endParaRPr lang="es-AR" sz="2800" dirty="0">
              <a:latin typeface="Arial"/>
              <a:cs typeface="Arial"/>
            </a:endParaRPr>
          </a:p>
          <a:p>
            <a:endParaRPr lang="es-AR" sz="2800" dirty="0">
              <a:latin typeface="Arial"/>
              <a:cs typeface="Arial"/>
            </a:endParaRPr>
          </a:p>
          <a:p>
            <a:pPr marL="12700" algn="just">
              <a:spcBef>
                <a:spcPts val="1305"/>
              </a:spcBef>
            </a:pPr>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17</a:t>
            </a:fld>
            <a:endParaRPr lang="es-AR"/>
          </a:p>
        </p:txBody>
      </p:sp>
    </p:spTree>
    <p:extLst>
      <p:ext uri="{BB962C8B-B14F-4D97-AF65-F5344CB8AC3E}">
        <p14:creationId xmlns:p14="http://schemas.microsoft.com/office/powerpoint/2010/main" val="2650090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spcBef>
                <a:spcPts val="1305"/>
              </a:spcBef>
            </a:pPr>
            <a:r>
              <a:rPr lang="es-AR" b="1" spc="-5" dirty="0">
                <a:latin typeface="Arial"/>
                <a:cs typeface="Arial"/>
              </a:rPr>
              <a:t>1.4.10.2.</a:t>
            </a:r>
            <a:r>
              <a:rPr lang="es-AR" b="1" spc="420" dirty="0">
                <a:latin typeface="Arial"/>
                <a:cs typeface="Arial"/>
              </a:rPr>
              <a:t>  </a:t>
            </a:r>
            <a:r>
              <a:rPr lang="es-AR" b="1" spc="-5" dirty="0">
                <a:latin typeface="Arial"/>
                <a:cs typeface="Arial"/>
              </a:rPr>
              <a:t>Dispositivos</a:t>
            </a:r>
            <a:r>
              <a:rPr lang="es-AR" b="1" dirty="0">
                <a:latin typeface="Arial"/>
                <a:cs typeface="Arial"/>
              </a:rPr>
              <a:t> </a:t>
            </a:r>
            <a:r>
              <a:rPr lang="es-AR" b="1" spc="-5" dirty="0">
                <a:latin typeface="Arial"/>
                <a:cs typeface="Arial"/>
              </a:rPr>
              <a:t>de</a:t>
            </a:r>
            <a:r>
              <a:rPr lang="es-AR" b="1" spc="5" dirty="0">
                <a:latin typeface="Arial"/>
                <a:cs typeface="Arial"/>
              </a:rPr>
              <a:t> </a:t>
            </a:r>
            <a:r>
              <a:rPr lang="es-AR" b="1" spc="-5" dirty="0">
                <a:latin typeface="Arial"/>
                <a:cs typeface="Arial"/>
              </a:rPr>
              <a:t>alivio de</a:t>
            </a:r>
            <a:r>
              <a:rPr lang="es-AR" b="1" dirty="0">
                <a:latin typeface="Arial"/>
                <a:cs typeface="Arial"/>
              </a:rPr>
              <a:t> </a:t>
            </a:r>
            <a:r>
              <a:rPr lang="es-AR" b="1" spc="-5" dirty="0">
                <a:latin typeface="Arial"/>
                <a:cs typeface="Arial"/>
              </a:rPr>
              <a:t>presión</a:t>
            </a:r>
            <a:endParaRPr lang="es-AR" b="1" dirty="0">
              <a:latin typeface="Arial"/>
              <a:cs typeface="Arial"/>
            </a:endParaRPr>
          </a:p>
          <a:p>
            <a:pPr marL="283845" algn="just"/>
            <a:r>
              <a:rPr lang="es-AR" b="1" dirty="0">
                <a:latin typeface="Arial"/>
                <a:cs typeface="Arial"/>
              </a:rPr>
              <a:t>Deberá </a:t>
            </a:r>
            <a:r>
              <a:rPr lang="es-AR" b="1" spc="-5" dirty="0">
                <a:latin typeface="Arial"/>
                <a:cs typeface="Arial"/>
              </a:rPr>
              <a:t>suministrarse </a:t>
            </a:r>
            <a:r>
              <a:rPr lang="es-AR" b="1" dirty="0">
                <a:latin typeface="Arial"/>
                <a:cs typeface="Arial"/>
              </a:rPr>
              <a:t>uno </a:t>
            </a:r>
            <a:r>
              <a:rPr lang="es-AR" b="1" dirty="0" err="1">
                <a:latin typeface="Arial"/>
                <a:cs typeface="Arial"/>
              </a:rPr>
              <a:t>ó</a:t>
            </a:r>
            <a:r>
              <a:rPr lang="es-AR" b="1" dirty="0">
                <a:latin typeface="Arial"/>
                <a:cs typeface="Arial"/>
              </a:rPr>
              <a:t> </a:t>
            </a:r>
            <a:r>
              <a:rPr lang="es-AR" b="1" spc="-5" dirty="0">
                <a:latin typeface="Arial"/>
                <a:cs typeface="Arial"/>
              </a:rPr>
              <a:t>más dispositivos </a:t>
            </a:r>
            <a:r>
              <a:rPr lang="es-AR" b="1" dirty="0">
                <a:latin typeface="Arial"/>
                <a:cs typeface="Arial"/>
              </a:rPr>
              <a:t>de </a:t>
            </a:r>
            <a:r>
              <a:rPr lang="es-AR" b="1" spc="-5" dirty="0">
                <a:latin typeface="Arial"/>
                <a:cs typeface="Arial"/>
              </a:rPr>
              <a:t>alivio </a:t>
            </a:r>
            <a:r>
              <a:rPr lang="es-AR" b="1" dirty="0">
                <a:latin typeface="Arial"/>
                <a:cs typeface="Arial"/>
              </a:rPr>
              <a:t>de presión de tipo </a:t>
            </a:r>
            <a:r>
              <a:rPr lang="es-AR" b="1" spc="-375" dirty="0">
                <a:latin typeface="Arial"/>
                <a:cs typeface="Arial"/>
              </a:rPr>
              <a:t> </a:t>
            </a:r>
            <a:r>
              <a:rPr lang="es-AR" b="1" spc="-5" dirty="0">
                <a:latin typeface="Arial"/>
                <a:cs typeface="Arial"/>
              </a:rPr>
              <a:t>válvula, </a:t>
            </a:r>
            <a:r>
              <a:rPr lang="es-AR" b="1" dirty="0">
                <a:latin typeface="Arial"/>
                <a:cs typeface="Arial"/>
              </a:rPr>
              <a:t>de tamaño </a:t>
            </a:r>
            <a:r>
              <a:rPr lang="es-AR" b="1" spc="-5" dirty="0">
                <a:latin typeface="Arial"/>
                <a:cs typeface="Arial"/>
              </a:rPr>
              <a:t>(diámetro) adecuado para permitir </a:t>
            </a:r>
            <a:r>
              <a:rPr lang="es-AR" b="1" dirty="0">
                <a:latin typeface="Arial"/>
                <a:cs typeface="Arial"/>
              </a:rPr>
              <a:t>el </a:t>
            </a:r>
            <a:r>
              <a:rPr lang="es-AR" b="1" spc="-5" dirty="0">
                <a:latin typeface="Arial"/>
                <a:cs typeface="Arial"/>
              </a:rPr>
              <a:t>desalojo del </a:t>
            </a:r>
            <a:r>
              <a:rPr lang="es-AR" b="1" dirty="0">
                <a:latin typeface="Arial"/>
                <a:cs typeface="Arial"/>
              </a:rPr>
              <a:t> </a:t>
            </a:r>
            <a:r>
              <a:rPr lang="es-AR" b="1" spc="-5" dirty="0">
                <a:latin typeface="Arial"/>
                <a:cs typeface="Arial"/>
              </a:rPr>
              <a:t>aceite </a:t>
            </a:r>
            <a:r>
              <a:rPr lang="es-AR" b="1" dirty="0">
                <a:latin typeface="Arial"/>
                <a:cs typeface="Arial"/>
              </a:rPr>
              <a:t>y proteger el tanque de una </a:t>
            </a:r>
            <a:r>
              <a:rPr lang="es-AR" b="1" spc="-5" dirty="0">
                <a:latin typeface="Arial"/>
                <a:cs typeface="Arial"/>
              </a:rPr>
              <a:t>deformación frente </a:t>
            </a:r>
            <a:r>
              <a:rPr lang="es-AR" b="1" dirty="0">
                <a:latin typeface="Arial"/>
                <a:cs typeface="Arial"/>
              </a:rPr>
              <a:t>a una explosión </a:t>
            </a:r>
            <a:r>
              <a:rPr lang="es-AR" b="1" spc="5" dirty="0">
                <a:latin typeface="Arial"/>
                <a:cs typeface="Arial"/>
              </a:rPr>
              <a:t> </a:t>
            </a:r>
            <a:r>
              <a:rPr lang="es-AR" b="1" spc="-5" dirty="0">
                <a:latin typeface="Arial"/>
                <a:cs typeface="Arial"/>
              </a:rPr>
              <a:t>interna.</a:t>
            </a:r>
            <a:r>
              <a:rPr lang="es-AR" b="1" spc="-75" dirty="0">
                <a:latin typeface="Arial"/>
                <a:cs typeface="Arial"/>
              </a:rPr>
              <a:t> </a:t>
            </a:r>
            <a:r>
              <a:rPr lang="es-AR" b="1" spc="-5" dirty="0">
                <a:latin typeface="Arial"/>
                <a:cs typeface="Arial"/>
              </a:rPr>
              <a:t>Deberán</a:t>
            </a:r>
            <a:r>
              <a:rPr lang="es-AR" b="1" spc="-75" dirty="0">
                <a:latin typeface="Arial"/>
                <a:cs typeface="Arial"/>
              </a:rPr>
              <a:t> </a:t>
            </a:r>
            <a:r>
              <a:rPr lang="es-AR" b="1" spc="-10" dirty="0">
                <a:latin typeface="Arial"/>
                <a:cs typeface="Arial"/>
              </a:rPr>
              <a:t>ser</a:t>
            </a:r>
            <a:r>
              <a:rPr lang="es-AR" b="1" spc="-75" dirty="0">
                <a:latin typeface="Arial"/>
                <a:cs typeface="Arial"/>
              </a:rPr>
              <a:t> </a:t>
            </a:r>
            <a:r>
              <a:rPr lang="es-AR" b="1" spc="-5" dirty="0">
                <a:latin typeface="Arial"/>
                <a:cs typeface="Arial"/>
              </a:rPr>
              <a:t>automáticos,</a:t>
            </a:r>
            <a:r>
              <a:rPr lang="es-AR" b="1" spc="-70" dirty="0">
                <a:latin typeface="Arial"/>
                <a:cs typeface="Arial"/>
              </a:rPr>
              <a:t> </a:t>
            </a:r>
            <a:r>
              <a:rPr lang="es-AR" b="1" dirty="0">
                <a:latin typeface="Arial"/>
                <a:cs typeface="Arial"/>
              </a:rPr>
              <a:t>del</a:t>
            </a:r>
            <a:r>
              <a:rPr lang="es-AR" b="1" spc="-90" dirty="0">
                <a:latin typeface="Arial"/>
                <a:cs typeface="Arial"/>
              </a:rPr>
              <a:t> </a:t>
            </a:r>
            <a:r>
              <a:rPr lang="es-AR" b="1" spc="-5" dirty="0">
                <a:latin typeface="Arial"/>
                <a:cs typeface="Arial"/>
              </a:rPr>
              <a:t>tipo</a:t>
            </a:r>
            <a:r>
              <a:rPr lang="es-AR" b="1" spc="-80" dirty="0">
                <a:latin typeface="Arial"/>
                <a:cs typeface="Arial"/>
              </a:rPr>
              <a:t> </a:t>
            </a:r>
            <a:r>
              <a:rPr lang="es-AR" b="1" spc="-5" dirty="0" err="1">
                <a:latin typeface="Arial"/>
                <a:cs typeface="Arial"/>
              </a:rPr>
              <a:t>autorresellado</a:t>
            </a:r>
            <a:r>
              <a:rPr lang="es-AR" b="1" spc="-5" dirty="0">
                <a:latin typeface="Arial"/>
                <a:cs typeface="Arial"/>
              </a:rPr>
              <a:t>,</a:t>
            </a:r>
            <a:r>
              <a:rPr lang="es-AR" b="1" spc="-70" dirty="0">
                <a:latin typeface="Arial"/>
                <a:cs typeface="Arial"/>
              </a:rPr>
              <a:t> </a:t>
            </a:r>
            <a:r>
              <a:rPr lang="es-AR" b="1" spc="-5" dirty="0">
                <a:latin typeface="Arial"/>
                <a:cs typeface="Arial"/>
              </a:rPr>
              <a:t>diseñados</a:t>
            </a:r>
            <a:r>
              <a:rPr lang="es-AR" b="1" spc="-70" dirty="0">
                <a:latin typeface="Arial"/>
                <a:cs typeface="Arial"/>
              </a:rPr>
              <a:t> </a:t>
            </a:r>
            <a:r>
              <a:rPr lang="es-AR" b="1" spc="-5" dirty="0">
                <a:latin typeface="Arial"/>
                <a:cs typeface="Arial"/>
              </a:rPr>
              <a:t>para </a:t>
            </a:r>
            <a:r>
              <a:rPr lang="es-AR" b="1" spc="-375" dirty="0">
                <a:latin typeface="Arial"/>
                <a:cs typeface="Arial"/>
              </a:rPr>
              <a:t> </a:t>
            </a:r>
            <a:r>
              <a:rPr lang="es-AR" b="1" spc="-5" dirty="0">
                <a:latin typeface="Arial"/>
                <a:cs typeface="Arial"/>
              </a:rPr>
              <a:t>minimizar</a:t>
            </a:r>
            <a:r>
              <a:rPr lang="es-AR" b="1" spc="-15" dirty="0">
                <a:latin typeface="Arial"/>
                <a:cs typeface="Arial"/>
              </a:rPr>
              <a:t> </a:t>
            </a:r>
            <a:r>
              <a:rPr lang="es-AR" b="1" dirty="0">
                <a:latin typeface="Arial"/>
                <a:cs typeface="Arial"/>
              </a:rPr>
              <a:t>la</a:t>
            </a:r>
            <a:r>
              <a:rPr lang="es-AR" b="1" spc="-15" dirty="0">
                <a:latin typeface="Arial"/>
                <a:cs typeface="Arial"/>
              </a:rPr>
              <a:t> </a:t>
            </a:r>
            <a:r>
              <a:rPr lang="es-AR" b="1" spc="-5" dirty="0">
                <a:latin typeface="Arial"/>
                <a:cs typeface="Arial"/>
              </a:rPr>
              <a:t>presión interna,</a:t>
            </a:r>
            <a:r>
              <a:rPr lang="es-AR" b="1" dirty="0">
                <a:latin typeface="Arial"/>
                <a:cs typeface="Arial"/>
              </a:rPr>
              <a:t> la</a:t>
            </a:r>
            <a:r>
              <a:rPr lang="es-AR" b="1" spc="-15" dirty="0">
                <a:latin typeface="Arial"/>
                <a:cs typeface="Arial"/>
              </a:rPr>
              <a:t> </a:t>
            </a:r>
            <a:r>
              <a:rPr lang="es-AR" b="1" spc="-5" dirty="0">
                <a:latin typeface="Arial"/>
                <a:cs typeface="Arial"/>
              </a:rPr>
              <a:t>descarga </a:t>
            </a:r>
            <a:r>
              <a:rPr lang="es-AR" b="1" dirty="0">
                <a:latin typeface="Arial"/>
                <a:cs typeface="Arial"/>
              </a:rPr>
              <a:t>de</a:t>
            </a:r>
            <a:r>
              <a:rPr lang="es-AR" b="1" spc="-10" dirty="0">
                <a:latin typeface="Arial"/>
                <a:cs typeface="Arial"/>
              </a:rPr>
              <a:t> </a:t>
            </a:r>
            <a:r>
              <a:rPr lang="es-AR" b="1" spc="-5" dirty="0">
                <a:latin typeface="Arial"/>
                <a:cs typeface="Arial"/>
              </a:rPr>
              <a:t>aceite,</a:t>
            </a:r>
            <a:r>
              <a:rPr lang="es-AR" b="1" spc="-10" dirty="0">
                <a:latin typeface="Arial"/>
                <a:cs typeface="Arial"/>
              </a:rPr>
              <a:t> </a:t>
            </a:r>
            <a:r>
              <a:rPr lang="es-AR" b="1" dirty="0">
                <a:latin typeface="Arial"/>
                <a:cs typeface="Arial"/>
              </a:rPr>
              <a:t>y</a:t>
            </a:r>
            <a:r>
              <a:rPr lang="es-AR" b="1" spc="-20" dirty="0">
                <a:latin typeface="Arial"/>
                <a:cs typeface="Arial"/>
              </a:rPr>
              <a:t> </a:t>
            </a:r>
            <a:r>
              <a:rPr lang="es-AR" b="1" dirty="0">
                <a:latin typeface="Arial"/>
                <a:cs typeface="Arial"/>
              </a:rPr>
              <a:t>la</a:t>
            </a:r>
            <a:r>
              <a:rPr lang="es-AR" b="1" spc="-15" dirty="0">
                <a:latin typeface="Arial"/>
                <a:cs typeface="Arial"/>
              </a:rPr>
              <a:t> </a:t>
            </a:r>
            <a:r>
              <a:rPr lang="es-AR" b="1" spc="-5" dirty="0">
                <a:latin typeface="Arial"/>
                <a:cs typeface="Arial"/>
              </a:rPr>
              <a:t>entrada</a:t>
            </a:r>
            <a:r>
              <a:rPr lang="es-AR" b="1" spc="-10" dirty="0">
                <a:latin typeface="Arial"/>
                <a:cs typeface="Arial"/>
              </a:rPr>
              <a:t> </a:t>
            </a:r>
            <a:r>
              <a:rPr lang="es-AR" b="1" dirty="0">
                <a:latin typeface="Arial"/>
                <a:cs typeface="Arial"/>
              </a:rPr>
              <a:t>de</a:t>
            </a:r>
            <a:r>
              <a:rPr lang="es-AR" b="1" spc="-15" dirty="0">
                <a:latin typeface="Arial"/>
                <a:cs typeface="Arial"/>
              </a:rPr>
              <a:t> </a:t>
            </a:r>
            <a:r>
              <a:rPr lang="es-AR" b="1" dirty="0">
                <a:latin typeface="Arial"/>
                <a:cs typeface="Arial"/>
              </a:rPr>
              <a:t>aire</a:t>
            </a:r>
            <a:r>
              <a:rPr lang="es-AR" b="1" spc="-15" dirty="0">
                <a:latin typeface="Arial"/>
                <a:cs typeface="Arial"/>
              </a:rPr>
              <a:t> </a:t>
            </a:r>
            <a:r>
              <a:rPr lang="es-AR" b="1" dirty="0">
                <a:latin typeface="Arial"/>
                <a:cs typeface="Arial"/>
              </a:rPr>
              <a:t>y </a:t>
            </a:r>
            <a:r>
              <a:rPr lang="es-AR" b="1" spc="-375" dirty="0">
                <a:latin typeface="Arial"/>
                <a:cs typeface="Arial"/>
              </a:rPr>
              <a:t> </a:t>
            </a:r>
            <a:r>
              <a:rPr lang="es-AR" b="1" dirty="0">
                <a:latin typeface="Arial"/>
                <a:cs typeface="Arial"/>
              </a:rPr>
              <a:t>agua </a:t>
            </a:r>
            <a:r>
              <a:rPr lang="es-AR" b="1" spc="-5" dirty="0">
                <a:latin typeface="Arial"/>
                <a:cs typeface="Arial"/>
              </a:rPr>
              <a:t>después </a:t>
            </a:r>
            <a:r>
              <a:rPr lang="es-AR" b="1" dirty="0">
                <a:latin typeface="Arial"/>
                <a:cs typeface="Arial"/>
              </a:rPr>
              <a:t>de su </a:t>
            </a:r>
            <a:r>
              <a:rPr lang="es-AR" b="1" spc="-5" dirty="0">
                <a:latin typeface="Arial"/>
                <a:cs typeface="Arial"/>
              </a:rPr>
              <a:t>apertura, </a:t>
            </a:r>
            <a:r>
              <a:rPr lang="es-AR" b="1" dirty="0">
                <a:latin typeface="Arial"/>
                <a:cs typeface="Arial"/>
              </a:rPr>
              <a:t>y deberán </a:t>
            </a:r>
            <a:r>
              <a:rPr lang="es-AR" b="1" spc="-5" dirty="0">
                <a:latin typeface="Arial"/>
                <a:cs typeface="Arial"/>
              </a:rPr>
              <a:t>mantener </a:t>
            </a:r>
            <a:r>
              <a:rPr lang="es-AR" b="1" dirty="0">
                <a:latin typeface="Arial"/>
                <a:cs typeface="Arial"/>
              </a:rPr>
              <a:t>un sello </a:t>
            </a:r>
            <a:r>
              <a:rPr lang="es-AR" b="1" spc="-5" dirty="0">
                <a:latin typeface="Arial"/>
                <a:cs typeface="Arial"/>
              </a:rPr>
              <a:t>perfecto </a:t>
            </a:r>
            <a:r>
              <a:rPr lang="es-AR" b="1" dirty="0">
                <a:latin typeface="Arial"/>
                <a:cs typeface="Arial"/>
              </a:rPr>
              <a:t> cuando</a:t>
            </a:r>
            <a:r>
              <a:rPr lang="es-AR" b="1" spc="5" dirty="0">
                <a:latin typeface="Arial"/>
                <a:cs typeface="Arial"/>
              </a:rPr>
              <a:t> </a:t>
            </a:r>
            <a:r>
              <a:rPr lang="es-AR" b="1" spc="-5" dirty="0">
                <a:latin typeface="Arial"/>
                <a:cs typeface="Arial"/>
              </a:rPr>
              <a:t>exista</a:t>
            </a:r>
            <a:r>
              <a:rPr lang="es-AR" b="1" dirty="0">
                <a:latin typeface="Arial"/>
                <a:cs typeface="Arial"/>
              </a:rPr>
              <a:t> </a:t>
            </a:r>
            <a:r>
              <a:rPr lang="es-AR" b="1" spc="-5" dirty="0">
                <a:latin typeface="Arial"/>
                <a:cs typeface="Arial"/>
              </a:rPr>
              <a:t>vacío</a:t>
            </a:r>
            <a:r>
              <a:rPr lang="es-AR" b="1" dirty="0">
                <a:latin typeface="Arial"/>
                <a:cs typeface="Arial"/>
              </a:rPr>
              <a:t> en</a:t>
            </a:r>
            <a:r>
              <a:rPr lang="es-AR" b="1" spc="5" dirty="0">
                <a:latin typeface="Arial"/>
                <a:cs typeface="Arial"/>
              </a:rPr>
              <a:t> </a:t>
            </a:r>
            <a:r>
              <a:rPr lang="es-AR" b="1" dirty="0">
                <a:latin typeface="Arial"/>
                <a:cs typeface="Arial"/>
              </a:rPr>
              <a:t>el</a:t>
            </a:r>
            <a:r>
              <a:rPr lang="es-AR" b="1" spc="5" dirty="0">
                <a:latin typeface="Arial"/>
                <a:cs typeface="Arial"/>
              </a:rPr>
              <a:t> </a:t>
            </a:r>
            <a:r>
              <a:rPr lang="es-AR" b="1" dirty="0">
                <a:latin typeface="Arial"/>
                <a:cs typeface="Arial"/>
              </a:rPr>
              <a:t>tanque.</a:t>
            </a:r>
            <a:r>
              <a:rPr lang="es-AR" b="1" spc="5" dirty="0">
                <a:latin typeface="Arial"/>
                <a:cs typeface="Arial"/>
              </a:rPr>
              <a:t> </a:t>
            </a:r>
            <a:r>
              <a:rPr lang="es-AR" b="1" dirty="0">
                <a:latin typeface="Arial"/>
                <a:cs typeface="Arial"/>
              </a:rPr>
              <a:t>Los</a:t>
            </a:r>
            <a:r>
              <a:rPr lang="es-AR" b="1" spc="5" dirty="0">
                <a:latin typeface="Arial"/>
                <a:cs typeface="Arial"/>
              </a:rPr>
              <a:t> </a:t>
            </a:r>
            <a:r>
              <a:rPr lang="es-AR" b="1" spc="-5" dirty="0">
                <a:latin typeface="Arial"/>
                <a:cs typeface="Arial"/>
              </a:rPr>
              <a:t>dispositivos</a:t>
            </a:r>
            <a:r>
              <a:rPr lang="es-AR" b="1" dirty="0">
                <a:latin typeface="Arial"/>
                <a:cs typeface="Arial"/>
              </a:rPr>
              <a:t> </a:t>
            </a:r>
            <a:r>
              <a:rPr lang="es-AR" b="1" spc="-5" dirty="0">
                <a:latin typeface="Arial"/>
                <a:cs typeface="Arial"/>
              </a:rPr>
              <a:t>deberán</a:t>
            </a:r>
            <a:r>
              <a:rPr lang="es-AR" b="1" dirty="0">
                <a:latin typeface="Arial"/>
                <a:cs typeface="Arial"/>
              </a:rPr>
              <a:t> </a:t>
            </a:r>
            <a:r>
              <a:rPr lang="es-AR" b="1" spc="-5" dirty="0">
                <a:latin typeface="Arial"/>
                <a:cs typeface="Arial"/>
              </a:rPr>
              <a:t>estar </a:t>
            </a:r>
            <a:r>
              <a:rPr lang="es-AR" b="1" dirty="0">
                <a:latin typeface="Arial"/>
                <a:cs typeface="Arial"/>
              </a:rPr>
              <a:t> </a:t>
            </a:r>
            <a:r>
              <a:rPr lang="es-AR" b="1" spc="-5" dirty="0">
                <a:latin typeface="Arial"/>
                <a:cs typeface="Arial"/>
              </a:rPr>
              <a:t>equipados </a:t>
            </a:r>
            <a:r>
              <a:rPr lang="es-AR" b="1" dirty="0">
                <a:latin typeface="Arial"/>
                <a:cs typeface="Arial"/>
              </a:rPr>
              <a:t>con </a:t>
            </a:r>
            <a:r>
              <a:rPr lang="es-AR" b="1" spc="-5" dirty="0">
                <a:latin typeface="Arial"/>
                <a:cs typeface="Arial"/>
              </a:rPr>
              <a:t>circuitos de contactos de alarma </a:t>
            </a:r>
            <a:r>
              <a:rPr lang="es-AR" b="1" dirty="0">
                <a:latin typeface="Arial"/>
                <a:cs typeface="Arial"/>
              </a:rPr>
              <a:t>y </a:t>
            </a:r>
            <a:r>
              <a:rPr lang="es-AR" b="1" spc="-5" dirty="0">
                <a:latin typeface="Arial"/>
                <a:cs typeface="Arial"/>
              </a:rPr>
              <a:t>disparo </a:t>
            </a:r>
            <a:r>
              <a:rPr lang="es-AR" b="1" dirty="0">
                <a:latin typeface="Arial"/>
                <a:cs typeface="Arial"/>
              </a:rPr>
              <a:t>y </a:t>
            </a:r>
            <a:r>
              <a:rPr lang="es-AR" b="1" spc="-5" dirty="0">
                <a:latin typeface="Arial"/>
                <a:cs typeface="Arial"/>
              </a:rPr>
              <a:t>contactos </a:t>
            </a:r>
            <a:r>
              <a:rPr lang="es-AR" b="1" dirty="0">
                <a:latin typeface="Arial"/>
                <a:cs typeface="Arial"/>
              </a:rPr>
              <a:t> para la </a:t>
            </a:r>
            <a:r>
              <a:rPr lang="es-AR" b="1" spc="-5" dirty="0">
                <a:latin typeface="Arial"/>
                <a:cs typeface="Arial"/>
              </a:rPr>
              <a:t>activación </a:t>
            </a:r>
            <a:r>
              <a:rPr lang="es-AR" b="1" dirty="0">
                <a:latin typeface="Arial"/>
                <a:cs typeface="Arial"/>
              </a:rPr>
              <a:t>del </a:t>
            </a:r>
            <a:r>
              <a:rPr lang="es-AR" b="1" spc="-5" dirty="0">
                <a:latin typeface="Arial"/>
                <a:cs typeface="Arial"/>
              </a:rPr>
              <a:t>sistema </a:t>
            </a:r>
            <a:r>
              <a:rPr lang="es-AR" b="1" dirty="0">
                <a:latin typeface="Arial"/>
                <a:cs typeface="Arial"/>
              </a:rPr>
              <a:t>de </a:t>
            </a:r>
            <a:r>
              <a:rPr lang="es-AR" b="1" spc="-5" dirty="0">
                <a:latin typeface="Arial"/>
                <a:cs typeface="Arial"/>
              </a:rPr>
              <a:t>prevención </a:t>
            </a:r>
            <a:r>
              <a:rPr lang="es-AR" b="1" dirty="0">
                <a:latin typeface="Arial"/>
                <a:cs typeface="Arial"/>
              </a:rPr>
              <a:t>y extinción de </a:t>
            </a:r>
            <a:r>
              <a:rPr lang="es-AR" b="1" spc="-5" dirty="0">
                <a:latin typeface="Arial"/>
                <a:cs typeface="Arial"/>
              </a:rPr>
              <a:t>incendios. </a:t>
            </a:r>
            <a:r>
              <a:rPr lang="es-AR" b="1" dirty="0">
                <a:latin typeface="Arial"/>
                <a:cs typeface="Arial"/>
              </a:rPr>
              <a:t> </a:t>
            </a:r>
            <a:r>
              <a:rPr lang="es-AR" b="1" spc="-5" dirty="0">
                <a:latin typeface="Arial"/>
                <a:cs typeface="Arial"/>
              </a:rPr>
              <a:t>Igualmente, deberán </a:t>
            </a:r>
            <a:r>
              <a:rPr lang="es-AR" b="1" dirty="0">
                <a:latin typeface="Arial"/>
                <a:cs typeface="Arial"/>
              </a:rPr>
              <a:t>ser </a:t>
            </a:r>
            <a:r>
              <a:rPr lang="es-AR" b="1" spc="-5" dirty="0">
                <a:latin typeface="Arial"/>
                <a:cs typeface="Arial"/>
              </a:rPr>
              <a:t>instalados </a:t>
            </a:r>
            <a:r>
              <a:rPr lang="es-AR" b="1" dirty="0">
                <a:latin typeface="Arial"/>
                <a:cs typeface="Arial"/>
              </a:rPr>
              <a:t>en la </a:t>
            </a:r>
            <a:r>
              <a:rPr lang="es-AR" b="1" spc="-5" dirty="0">
                <a:latin typeface="Arial"/>
                <a:cs typeface="Arial"/>
              </a:rPr>
              <a:t>parte superior </a:t>
            </a:r>
            <a:r>
              <a:rPr lang="es-AR" b="1" dirty="0">
                <a:latin typeface="Arial"/>
                <a:cs typeface="Arial"/>
              </a:rPr>
              <a:t>de la tapa </a:t>
            </a:r>
            <a:r>
              <a:rPr lang="es-AR" b="1" spc="-5" dirty="0">
                <a:latin typeface="Arial"/>
                <a:cs typeface="Arial"/>
              </a:rPr>
              <a:t>del </a:t>
            </a:r>
            <a:r>
              <a:rPr lang="es-AR" b="1" dirty="0">
                <a:latin typeface="Arial"/>
                <a:cs typeface="Arial"/>
              </a:rPr>
              <a:t> </a:t>
            </a:r>
            <a:r>
              <a:rPr lang="es-AR" b="1" spc="-5" dirty="0">
                <a:latin typeface="Arial"/>
                <a:cs typeface="Arial"/>
              </a:rPr>
              <a:t>tanque.</a:t>
            </a:r>
            <a:r>
              <a:rPr lang="es-AR" b="1" spc="-35" dirty="0">
                <a:latin typeface="Arial"/>
                <a:cs typeface="Arial"/>
              </a:rPr>
              <a:t> </a:t>
            </a:r>
            <a:r>
              <a:rPr lang="es-AR" b="1" dirty="0">
                <a:latin typeface="Arial"/>
                <a:cs typeface="Arial"/>
              </a:rPr>
              <a:t>El</a:t>
            </a:r>
            <a:r>
              <a:rPr lang="es-AR" b="1" spc="-45" dirty="0">
                <a:latin typeface="Arial"/>
                <a:cs typeface="Arial"/>
              </a:rPr>
              <a:t> </a:t>
            </a:r>
            <a:r>
              <a:rPr lang="es-AR" b="1" dirty="0">
                <a:latin typeface="Arial"/>
                <a:cs typeface="Arial"/>
              </a:rPr>
              <a:t>número</a:t>
            </a:r>
            <a:r>
              <a:rPr lang="es-AR" b="1" spc="-65" dirty="0">
                <a:latin typeface="Arial"/>
                <a:cs typeface="Arial"/>
              </a:rPr>
              <a:t> </a:t>
            </a:r>
            <a:r>
              <a:rPr lang="es-AR" b="1" dirty="0">
                <a:latin typeface="Arial"/>
                <a:cs typeface="Arial"/>
              </a:rPr>
              <a:t>de</a:t>
            </a:r>
            <a:r>
              <a:rPr lang="es-AR" b="1" spc="-40" dirty="0">
                <a:latin typeface="Arial"/>
                <a:cs typeface="Arial"/>
              </a:rPr>
              <a:t> </a:t>
            </a:r>
            <a:r>
              <a:rPr lang="es-AR" b="1" spc="-5" dirty="0">
                <a:latin typeface="Arial"/>
                <a:cs typeface="Arial"/>
              </a:rPr>
              <a:t>válvulas</a:t>
            </a:r>
            <a:r>
              <a:rPr lang="es-AR" b="1" spc="-30" dirty="0">
                <a:latin typeface="Arial"/>
                <a:cs typeface="Arial"/>
              </a:rPr>
              <a:t> </a:t>
            </a:r>
            <a:r>
              <a:rPr lang="es-AR" b="1" dirty="0">
                <a:latin typeface="Arial"/>
                <a:cs typeface="Arial"/>
              </a:rPr>
              <a:t>de</a:t>
            </a:r>
            <a:r>
              <a:rPr lang="es-AR" b="1" spc="-40" dirty="0">
                <a:latin typeface="Arial"/>
                <a:cs typeface="Arial"/>
              </a:rPr>
              <a:t> </a:t>
            </a:r>
            <a:r>
              <a:rPr lang="es-AR" b="1" spc="-5" dirty="0">
                <a:latin typeface="Arial"/>
                <a:cs typeface="Arial"/>
              </a:rPr>
              <a:t>alivio</a:t>
            </a:r>
            <a:r>
              <a:rPr lang="es-AR" b="1" spc="-35" dirty="0">
                <a:latin typeface="Arial"/>
                <a:cs typeface="Arial"/>
              </a:rPr>
              <a:t> </a:t>
            </a:r>
            <a:r>
              <a:rPr lang="es-AR" b="1" dirty="0">
                <a:latin typeface="Arial"/>
                <a:cs typeface="Arial"/>
              </a:rPr>
              <a:t>de</a:t>
            </a:r>
            <a:r>
              <a:rPr lang="es-AR" b="1" spc="-40" dirty="0">
                <a:latin typeface="Arial"/>
                <a:cs typeface="Arial"/>
              </a:rPr>
              <a:t> </a:t>
            </a:r>
            <a:r>
              <a:rPr lang="es-AR" b="1" spc="-5" dirty="0">
                <a:latin typeface="Arial"/>
                <a:cs typeface="Arial"/>
              </a:rPr>
              <a:t>presión</a:t>
            </a:r>
            <a:r>
              <a:rPr lang="es-AR" b="1" spc="-45" dirty="0">
                <a:latin typeface="Arial"/>
                <a:cs typeface="Arial"/>
              </a:rPr>
              <a:t> </a:t>
            </a:r>
            <a:r>
              <a:rPr lang="es-AR" b="1" spc="-5" dirty="0">
                <a:latin typeface="Arial"/>
                <a:cs typeface="Arial"/>
              </a:rPr>
              <a:t>deberá</a:t>
            </a:r>
            <a:r>
              <a:rPr lang="es-AR" b="1" spc="-40" dirty="0">
                <a:latin typeface="Arial"/>
                <a:cs typeface="Arial"/>
              </a:rPr>
              <a:t> </a:t>
            </a:r>
            <a:r>
              <a:rPr lang="es-AR" b="1" spc="-5" dirty="0">
                <a:latin typeface="Arial"/>
                <a:cs typeface="Arial"/>
              </a:rPr>
              <a:t>conformar</a:t>
            </a:r>
            <a:r>
              <a:rPr lang="es-AR" b="1" spc="-45" dirty="0">
                <a:latin typeface="Arial"/>
                <a:cs typeface="Arial"/>
              </a:rPr>
              <a:t> </a:t>
            </a:r>
            <a:r>
              <a:rPr lang="es-AR" b="1" spc="-5" dirty="0">
                <a:latin typeface="Arial"/>
                <a:cs typeface="Arial"/>
              </a:rPr>
              <a:t>con </a:t>
            </a:r>
            <a:r>
              <a:rPr lang="es-AR" b="1" dirty="0">
                <a:latin typeface="Arial"/>
                <a:cs typeface="Arial"/>
              </a:rPr>
              <a:t>los</a:t>
            </a:r>
            <a:r>
              <a:rPr lang="es-AR" b="1" spc="-45" dirty="0">
                <a:latin typeface="Arial"/>
                <a:cs typeface="Arial"/>
              </a:rPr>
              <a:t> </a:t>
            </a:r>
            <a:r>
              <a:rPr lang="es-AR" b="1" spc="-5" dirty="0">
                <a:latin typeface="Arial"/>
                <a:cs typeface="Arial"/>
              </a:rPr>
              <a:t>requerimientos</a:t>
            </a:r>
            <a:r>
              <a:rPr lang="es-AR" b="1" spc="-65" dirty="0">
                <a:latin typeface="Arial"/>
                <a:cs typeface="Arial"/>
              </a:rPr>
              <a:t> </a:t>
            </a:r>
            <a:r>
              <a:rPr lang="es-AR" b="1" dirty="0">
                <a:latin typeface="Arial"/>
                <a:cs typeface="Arial"/>
              </a:rPr>
              <a:t>del</a:t>
            </a:r>
            <a:r>
              <a:rPr lang="es-AR" b="1" spc="-45" dirty="0">
                <a:latin typeface="Arial"/>
                <a:cs typeface="Arial"/>
              </a:rPr>
              <a:t> </a:t>
            </a:r>
            <a:r>
              <a:rPr lang="es-AR" b="1" spc="-5" dirty="0">
                <a:latin typeface="Arial"/>
                <a:cs typeface="Arial"/>
              </a:rPr>
              <a:t>fabricante</a:t>
            </a:r>
            <a:r>
              <a:rPr lang="es-AR" b="1" spc="-45" dirty="0">
                <a:latin typeface="Arial"/>
                <a:cs typeface="Arial"/>
              </a:rPr>
              <a:t> </a:t>
            </a:r>
            <a:r>
              <a:rPr lang="es-AR" b="1" spc="-10" dirty="0">
                <a:latin typeface="Arial"/>
                <a:cs typeface="Arial"/>
              </a:rPr>
              <a:t>de</a:t>
            </a:r>
            <a:r>
              <a:rPr lang="es-AR" b="1" spc="-45" dirty="0">
                <a:latin typeface="Arial"/>
                <a:cs typeface="Arial"/>
              </a:rPr>
              <a:t> </a:t>
            </a:r>
            <a:r>
              <a:rPr lang="es-AR" b="1" spc="-5" dirty="0">
                <a:latin typeface="Arial"/>
                <a:cs typeface="Arial"/>
              </a:rPr>
              <a:t>dichas</a:t>
            </a:r>
            <a:r>
              <a:rPr lang="es-AR" b="1" spc="-40" dirty="0">
                <a:latin typeface="Arial"/>
                <a:cs typeface="Arial"/>
              </a:rPr>
              <a:t> </a:t>
            </a:r>
            <a:r>
              <a:rPr lang="es-AR" b="1" spc="-5" dirty="0">
                <a:latin typeface="Arial"/>
                <a:cs typeface="Arial"/>
              </a:rPr>
              <a:t>válvulas.</a:t>
            </a:r>
            <a:r>
              <a:rPr lang="es-AR" b="1" spc="-40" dirty="0">
                <a:latin typeface="Arial"/>
                <a:cs typeface="Arial"/>
              </a:rPr>
              <a:t> </a:t>
            </a:r>
            <a:r>
              <a:rPr lang="es-AR" b="1" spc="-5" dirty="0">
                <a:latin typeface="Arial"/>
                <a:cs typeface="Arial"/>
              </a:rPr>
              <a:t>Cuando</a:t>
            </a:r>
            <a:r>
              <a:rPr lang="es-AR" b="1" spc="-45" dirty="0">
                <a:latin typeface="Arial"/>
                <a:cs typeface="Arial"/>
              </a:rPr>
              <a:t> </a:t>
            </a:r>
            <a:r>
              <a:rPr lang="es-AR" b="1" dirty="0">
                <a:latin typeface="Arial"/>
                <a:cs typeface="Arial"/>
              </a:rPr>
              <a:t>las</a:t>
            </a:r>
            <a:r>
              <a:rPr lang="es-AR" b="1" spc="-50" dirty="0">
                <a:latin typeface="Arial"/>
                <a:cs typeface="Arial"/>
              </a:rPr>
              <a:t> </a:t>
            </a:r>
            <a:r>
              <a:rPr lang="es-AR" b="1" spc="-5" dirty="0">
                <a:latin typeface="Arial"/>
                <a:cs typeface="Arial"/>
              </a:rPr>
              <a:t>válvulas </a:t>
            </a:r>
            <a:r>
              <a:rPr lang="es-AR" b="1" dirty="0">
                <a:latin typeface="Arial"/>
                <a:cs typeface="Arial"/>
              </a:rPr>
              <a:t>operen </a:t>
            </a:r>
            <a:r>
              <a:rPr lang="es-AR" b="1" spc="-5" dirty="0">
                <a:latin typeface="Arial"/>
                <a:cs typeface="Arial"/>
              </a:rPr>
              <a:t>no</a:t>
            </a:r>
            <a:r>
              <a:rPr lang="es-AR" b="1" spc="10" dirty="0">
                <a:latin typeface="Arial"/>
                <a:cs typeface="Arial"/>
              </a:rPr>
              <a:t> </a:t>
            </a:r>
            <a:r>
              <a:rPr lang="es-AR" b="1" spc="-5" dirty="0">
                <a:latin typeface="Arial"/>
                <a:cs typeface="Arial"/>
              </a:rPr>
              <a:t>deben</a:t>
            </a:r>
            <a:r>
              <a:rPr lang="es-AR" b="1" dirty="0">
                <a:latin typeface="Arial"/>
                <a:cs typeface="Arial"/>
              </a:rPr>
              <a:t> </a:t>
            </a:r>
            <a:r>
              <a:rPr lang="es-AR" b="1" spc="-5" dirty="0">
                <a:latin typeface="Arial"/>
                <a:cs typeface="Arial"/>
              </a:rPr>
              <a:t>descargar </a:t>
            </a:r>
            <a:r>
              <a:rPr lang="es-AR" b="1" dirty="0">
                <a:latin typeface="Arial"/>
                <a:cs typeface="Arial"/>
              </a:rPr>
              <a:t>aceite</a:t>
            </a:r>
            <a:r>
              <a:rPr lang="es-AR" b="1" spc="-15" dirty="0">
                <a:latin typeface="Arial"/>
                <a:cs typeface="Arial"/>
              </a:rPr>
              <a:t> </a:t>
            </a:r>
            <a:r>
              <a:rPr lang="es-AR" b="1" spc="-5" dirty="0">
                <a:latin typeface="Arial"/>
                <a:cs typeface="Arial"/>
              </a:rPr>
              <a:t>sobre</a:t>
            </a:r>
            <a:r>
              <a:rPr lang="es-AR" b="1" spc="5" dirty="0">
                <a:latin typeface="Arial"/>
                <a:cs typeface="Arial"/>
              </a:rPr>
              <a:t> </a:t>
            </a:r>
            <a:r>
              <a:rPr lang="es-AR" b="1" dirty="0">
                <a:latin typeface="Arial"/>
                <a:cs typeface="Arial"/>
              </a:rPr>
              <a:t>el</a:t>
            </a:r>
            <a:r>
              <a:rPr lang="es-AR" b="1" spc="-5" dirty="0">
                <a:latin typeface="Arial"/>
                <a:cs typeface="Arial"/>
              </a:rPr>
              <a:t> tanque</a:t>
            </a:r>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18</a:t>
            </a:fld>
            <a:endParaRPr lang="es-AR"/>
          </a:p>
        </p:txBody>
      </p:sp>
    </p:spTree>
    <p:extLst>
      <p:ext uri="{BB962C8B-B14F-4D97-AF65-F5344CB8AC3E}">
        <p14:creationId xmlns:p14="http://schemas.microsoft.com/office/powerpoint/2010/main" val="2559458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911225" lvl="3" indent="-899160" algn="just">
              <a:spcBef>
                <a:spcPts val="1315"/>
              </a:spcBef>
              <a:buAutoNum type="arabicPeriod" startAt="3"/>
              <a:tabLst>
                <a:tab pos="911860" algn="l"/>
              </a:tabLst>
            </a:pPr>
            <a:r>
              <a:rPr lang="es-AR" sz="2800" b="1" u="sng" spc="-5" dirty="0">
                <a:latin typeface="Arial"/>
                <a:cs typeface="Arial"/>
              </a:rPr>
              <a:t>Accesorios</a:t>
            </a:r>
            <a:r>
              <a:rPr lang="es-AR" sz="2800" b="1" u="sng" spc="5" dirty="0">
                <a:latin typeface="Arial"/>
                <a:cs typeface="Arial"/>
              </a:rPr>
              <a:t> </a:t>
            </a:r>
            <a:r>
              <a:rPr lang="es-AR" sz="2800" b="1" u="sng" spc="-5" dirty="0">
                <a:latin typeface="Arial"/>
                <a:cs typeface="Arial"/>
              </a:rPr>
              <a:t>para</a:t>
            </a:r>
            <a:r>
              <a:rPr lang="es-AR" sz="2800" b="1" u="sng" spc="-15" dirty="0">
                <a:latin typeface="Arial"/>
                <a:cs typeface="Arial"/>
              </a:rPr>
              <a:t> </a:t>
            </a:r>
            <a:r>
              <a:rPr lang="es-AR" sz="2800" b="1" u="sng" spc="-5" dirty="0">
                <a:latin typeface="Arial"/>
                <a:cs typeface="Arial"/>
              </a:rPr>
              <a:t>Desplazamiento</a:t>
            </a:r>
            <a:r>
              <a:rPr lang="es-AR" sz="2800" b="1" u="sng" dirty="0">
                <a:latin typeface="Arial"/>
                <a:cs typeface="Arial"/>
              </a:rPr>
              <a:t> o</a:t>
            </a:r>
            <a:r>
              <a:rPr lang="es-AR" sz="2800" b="1" u="sng" spc="-15" dirty="0">
                <a:latin typeface="Arial"/>
                <a:cs typeface="Arial"/>
              </a:rPr>
              <a:t> </a:t>
            </a:r>
            <a:r>
              <a:rPr lang="es-AR" sz="2800" b="1" u="sng" spc="-5" dirty="0">
                <a:latin typeface="Arial"/>
                <a:cs typeface="Arial"/>
              </a:rPr>
              <a:t>Izado</a:t>
            </a:r>
            <a:endParaRPr lang="es-AR" sz="2800" b="1" u="sng" dirty="0">
              <a:latin typeface="Arial"/>
              <a:cs typeface="Arial"/>
            </a:endParaRPr>
          </a:p>
          <a:p>
            <a:pPr marL="283845" marR="6985" algn="just">
              <a:spcBef>
                <a:spcPts val="204"/>
              </a:spcBef>
            </a:pPr>
            <a:endParaRPr lang="es-AR" sz="2800" b="1" u="sng" dirty="0">
              <a:latin typeface="Arial"/>
              <a:cs typeface="Arial"/>
            </a:endParaRPr>
          </a:p>
          <a:p>
            <a:pPr marL="741045" marR="6985" indent="-457200" algn="just">
              <a:spcBef>
                <a:spcPts val="204"/>
              </a:spcBef>
              <a:buFont typeface="Wingdings" panose="05000000000000000000" pitchFamily="2" charset="2"/>
              <a:buChar char="Ø"/>
            </a:pPr>
            <a:r>
              <a:rPr lang="es-AR" sz="2800" b="1" dirty="0">
                <a:latin typeface="Arial"/>
                <a:cs typeface="Arial"/>
              </a:rPr>
              <a:t>Deberán</a:t>
            </a:r>
            <a:r>
              <a:rPr lang="es-AR" sz="2800" b="1" spc="5" dirty="0">
                <a:latin typeface="Arial"/>
                <a:cs typeface="Arial"/>
              </a:rPr>
              <a:t> </a:t>
            </a:r>
            <a:r>
              <a:rPr lang="es-AR" sz="2800" b="1" spc="-5" dirty="0">
                <a:solidFill>
                  <a:srgbClr val="00B050"/>
                </a:solidFill>
                <a:latin typeface="Arial"/>
                <a:cs typeface="Arial"/>
              </a:rPr>
              <a:t>proveerse</a:t>
            </a:r>
            <a:r>
              <a:rPr lang="es-AR" sz="2800" b="1" dirty="0">
                <a:solidFill>
                  <a:srgbClr val="00B050"/>
                </a:solidFill>
                <a:latin typeface="Arial"/>
                <a:cs typeface="Arial"/>
              </a:rPr>
              <a:t> </a:t>
            </a:r>
            <a:r>
              <a:rPr lang="es-AR" sz="2800" b="1" spc="-5" dirty="0">
                <a:solidFill>
                  <a:srgbClr val="00B050"/>
                </a:solidFill>
                <a:latin typeface="Arial"/>
                <a:cs typeface="Arial"/>
              </a:rPr>
              <a:t>argollas</a:t>
            </a:r>
            <a:r>
              <a:rPr lang="es-AR" sz="2800" b="1" dirty="0">
                <a:solidFill>
                  <a:srgbClr val="00B050"/>
                </a:solidFill>
                <a:latin typeface="Arial"/>
                <a:cs typeface="Arial"/>
              </a:rPr>
              <a:t> </a:t>
            </a:r>
            <a:r>
              <a:rPr lang="es-AR" sz="2800" b="1" spc="-5" dirty="0">
                <a:solidFill>
                  <a:srgbClr val="00B050"/>
                </a:solidFill>
                <a:latin typeface="Arial"/>
                <a:cs typeface="Arial"/>
              </a:rPr>
              <a:t>y/o</a:t>
            </a:r>
            <a:r>
              <a:rPr lang="es-AR" sz="2800" b="1" dirty="0">
                <a:solidFill>
                  <a:srgbClr val="00B050"/>
                </a:solidFill>
                <a:latin typeface="Arial"/>
                <a:cs typeface="Arial"/>
              </a:rPr>
              <a:t> </a:t>
            </a:r>
            <a:r>
              <a:rPr lang="es-AR" sz="2800" b="1" spc="-5" dirty="0">
                <a:solidFill>
                  <a:srgbClr val="00B050"/>
                </a:solidFill>
                <a:latin typeface="Arial"/>
                <a:cs typeface="Arial"/>
              </a:rPr>
              <a:t>talones</a:t>
            </a:r>
            <a:r>
              <a:rPr lang="es-AR" sz="2800" b="1" dirty="0">
                <a:solidFill>
                  <a:srgbClr val="00B050"/>
                </a:solidFill>
                <a:latin typeface="Arial"/>
                <a:cs typeface="Arial"/>
              </a:rPr>
              <a:t> </a:t>
            </a:r>
            <a:r>
              <a:rPr lang="es-AR" sz="2800" b="1" spc="-5" dirty="0">
                <a:solidFill>
                  <a:srgbClr val="00B050"/>
                </a:solidFill>
                <a:latin typeface="Arial"/>
                <a:cs typeface="Arial"/>
              </a:rPr>
              <a:t>para</a:t>
            </a:r>
            <a:r>
              <a:rPr lang="es-AR" sz="2800" b="1" dirty="0">
                <a:solidFill>
                  <a:srgbClr val="00B050"/>
                </a:solidFill>
                <a:latin typeface="Arial"/>
                <a:cs typeface="Arial"/>
              </a:rPr>
              <a:t> </a:t>
            </a:r>
            <a:r>
              <a:rPr lang="es-AR" sz="2800" b="1" spc="-5" dirty="0">
                <a:solidFill>
                  <a:srgbClr val="00B050"/>
                </a:solidFill>
                <a:latin typeface="Arial"/>
                <a:cs typeface="Arial"/>
              </a:rPr>
              <a:t>levantar</a:t>
            </a:r>
            <a:r>
              <a:rPr lang="es-AR" sz="2800" b="1" dirty="0">
                <a:solidFill>
                  <a:srgbClr val="00B050"/>
                </a:solidFill>
                <a:latin typeface="Arial"/>
                <a:cs typeface="Arial"/>
              </a:rPr>
              <a:t> las</a:t>
            </a:r>
            <a:r>
              <a:rPr lang="es-AR" sz="2800" b="1" spc="5" dirty="0">
                <a:solidFill>
                  <a:srgbClr val="00B050"/>
                </a:solidFill>
                <a:latin typeface="Arial"/>
                <a:cs typeface="Arial"/>
              </a:rPr>
              <a:t> </a:t>
            </a:r>
            <a:r>
              <a:rPr lang="es-AR" sz="2800" b="1" spc="-5" dirty="0">
                <a:solidFill>
                  <a:srgbClr val="00B050"/>
                </a:solidFill>
                <a:latin typeface="Arial"/>
                <a:cs typeface="Arial"/>
              </a:rPr>
              <a:t>partes </a:t>
            </a:r>
            <a:r>
              <a:rPr lang="es-AR" sz="2800" b="1" dirty="0">
                <a:solidFill>
                  <a:srgbClr val="00B050"/>
                </a:solidFill>
                <a:latin typeface="Arial"/>
                <a:cs typeface="Arial"/>
              </a:rPr>
              <a:t> </a:t>
            </a:r>
            <a:r>
              <a:rPr lang="es-AR" sz="2800" b="1" spc="-5" dirty="0">
                <a:solidFill>
                  <a:srgbClr val="00B050"/>
                </a:solidFill>
                <a:latin typeface="Arial"/>
                <a:cs typeface="Arial"/>
              </a:rPr>
              <a:t>esenciales</a:t>
            </a:r>
            <a:r>
              <a:rPr lang="es-AR" sz="2800" b="1" spc="-80" dirty="0">
                <a:solidFill>
                  <a:srgbClr val="00B050"/>
                </a:solidFill>
                <a:latin typeface="Arial"/>
                <a:cs typeface="Arial"/>
              </a:rPr>
              <a:t> </a:t>
            </a:r>
            <a:r>
              <a:rPr lang="es-AR" sz="2800" b="1" dirty="0">
                <a:solidFill>
                  <a:srgbClr val="00B050"/>
                </a:solidFill>
                <a:latin typeface="Arial"/>
                <a:cs typeface="Arial"/>
              </a:rPr>
              <a:t>y</a:t>
            </a:r>
            <a:r>
              <a:rPr lang="es-AR" sz="2800" b="1" spc="-95" dirty="0">
                <a:solidFill>
                  <a:srgbClr val="00B050"/>
                </a:solidFill>
                <a:latin typeface="Arial"/>
                <a:cs typeface="Arial"/>
              </a:rPr>
              <a:t> </a:t>
            </a:r>
            <a:r>
              <a:rPr lang="es-AR" sz="2800" b="1" dirty="0">
                <a:solidFill>
                  <a:srgbClr val="00B050"/>
                </a:solidFill>
                <a:latin typeface="Arial"/>
                <a:cs typeface="Arial"/>
              </a:rPr>
              <a:t>para</a:t>
            </a:r>
            <a:r>
              <a:rPr lang="es-AR" sz="2800" b="1" spc="-85" dirty="0">
                <a:solidFill>
                  <a:srgbClr val="00B050"/>
                </a:solidFill>
                <a:latin typeface="Arial"/>
                <a:cs typeface="Arial"/>
              </a:rPr>
              <a:t> </a:t>
            </a:r>
            <a:r>
              <a:rPr lang="es-AR" sz="2800" b="1" spc="-5" dirty="0">
                <a:solidFill>
                  <a:srgbClr val="00B050"/>
                </a:solidFill>
                <a:latin typeface="Arial"/>
                <a:cs typeface="Arial"/>
              </a:rPr>
              <a:t>levantar</a:t>
            </a:r>
            <a:r>
              <a:rPr lang="es-AR" sz="2800" b="1" spc="-75" dirty="0">
                <a:solidFill>
                  <a:srgbClr val="00B050"/>
                </a:solidFill>
                <a:latin typeface="Arial"/>
                <a:cs typeface="Arial"/>
              </a:rPr>
              <a:t> </a:t>
            </a:r>
            <a:r>
              <a:rPr lang="es-AR" sz="2800" b="1" dirty="0">
                <a:solidFill>
                  <a:srgbClr val="00B050"/>
                </a:solidFill>
                <a:latin typeface="Arial"/>
                <a:cs typeface="Arial"/>
              </a:rPr>
              <a:t>la</a:t>
            </a:r>
            <a:r>
              <a:rPr lang="es-AR" sz="2800" b="1" spc="-80" dirty="0">
                <a:solidFill>
                  <a:srgbClr val="00B050"/>
                </a:solidFill>
                <a:latin typeface="Arial"/>
                <a:cs typeface="Arial"/>
              </a:rPr>
              <a:t> </a:t>
            </a:r>
            <a:r>
              <a:rPr lang="es-AR" sz="2800" b="1" dirty="0">
                <a:solidFill>
                  <a:srgbClr val="00B050"/>
                </a:solidFill>
                <a:latin typeface="Arial"/>
                <a:cs typeface="Arial"/>
              </a:rPr>
              <a:t>unidad</a:t>
            </a:r>
            <a:r>
              <a:rPr lang="es-AR" sz="2800" b="1" spc="-100" dirty="0">
                <a:solidFill>
                  <a:srgbClr val="00B050"/>
                </a:solidFill>
                <a:latin typeface="Arial"/>
                <a:cs typeface="Arial"/>
              </a:rPr>
              <a:t> </a:t>
            </a:r>
            <a:r>
              <a:rPr lang="es-AR" sz="2800" b="1" spc="-5" dirty="0">
                <a:solidFill>
                  <a:srgbClr val="00B050"/>
                </a:solidFill>
                <a:latin typeface="Arial"/>
                <a:cs typeface="Arial"/>
              </a:rPr>
              <a:t>completa</a:t>
            </a:r>
            <a:r>
              <a:rPr lang="es-AR" sz="2800" b="1" spc="-85" dirty="0">
                <a:solidFill>
                  <a:srgbClr val="00B050"/>
                </a:solidFill>
                <a:latin typeface="Arial"/>
                <a:cs typeface="Arial"/>
              </a:rPr>
              <a:t> </a:t>
            </a:r>
            <a:r>
              <a:rPr lang="es-AR" sz="2800" b="1" dirty="0">
                <a:solidFill>
                  <a:srgbClr val="00B050"/>
                </a:solidFill>
                <a:latin typeface="Arial"/>
                <a:cs typeface="Arial"/>
              </a:rPr>
              <a:t>llena</a:t>
            </a:r>
            <a:r>
              <a:rPr lang="es-AR" sz="2800" b="1" spc="-80" dirty="0">
                <a:solidFill>
                  <a:srgbClr val="00B050"/>
                </a:solidFill>
                <a:latin typeface="Arial"/>
                <a:cs typeface="Arial"/>
              </a:rPr>
              <a:t> </a:t>
            </a:r>
            <a:r>
              <a:rPr lang="es-AR" sz="2800" b="1" dirty="0">
                <a:solidFill>
                  <a:srgbClr val="00B050"/>
                </a:solidFill>
                <a:latin typeface="Arial"/>
                <a:cs typeface="Arial"/>
              </a:rPr>
              <a:t>de</a:t>
            </a:r>
            <a:r>
              <a:rPr lang="es-AR" sz="2800" b="1" spc="-85" dirty="0">
                <a:solidFill>
                  <a:srgbClr val="00B050"/>
                </a:solidFill>
                <a:latin typeface="Arial"/>
                <a:cs typeface="Arial"/>
              </a:rPr>
              <a:t> </a:t>
            </a:r>
            <a:r>
              <a:rPr lang="es-AR" sz="2800" b="1" spc="-5" dirty="0">
                <a:solidFill>
                  <a:srgbClr val="00B050"/>
                </a:solidFill>
                <a:latin typeface="Arial"/>
                <a:cs typeface="Arial"/>
              </a:rPr>
              <a:t>ac</a:t>
            </a:r>
            <a:r>
              <a:rPr lang="es-AR" sz="2800" b="1" spc="-5" dirty="0">
                <a:latin typeface="Arial"/>
                <a:cs typeface="Arial"/>
              </a:rPr>
              <a:t>eite.</a:t>
            </a:r>
            <a:r>
              <a:rPr lang="es-AR" sz="2800" b="1" spc="-75" dirty="0">
                <a:latin typeface="Arial"/>
                <a:cs typeface="Arial"/>
              </a:rPr>
              <a:t> </a:t>
            </a:r>
            <a:r>
              <a:rPr lang="es-AR" sz="2800" b="1" spc="-10" dirty="0">
                <a:latin typeface="Arial"/>
                <a:cs typeface="Arial"/>
              </a:rPr>
              <a:t>Se</a:t>
            </a:r>
            <a:r>
              <a:rPr lang="es-AR" sz="2800" b="1" spc="-85" dirty="0">
                <a:latin typeface="Arial"/>
                <a:cs typeface="Arial"/>
              </a:rPr>
              <a:t> </a:t>
            </a:r>
            <a:r>
              <a:rPr lang="es-AR" sz="2800" b="1" spc="-5" dirty="0">
                <a:latin typeface="Arial"/>
                <a:cs typeface="Arial"/>
              </a:rPr>
              <a:t>deberán </a:t>
            </a:r>
            <a:r>
              <a:rPr lang="es-AR" sz="2800" b="1" spc="-375" dirty="0">
                <a:latin typeface="Arial"/>
                <a:cs typeface="Arial"/>
              </a:rPr>
              <a:t> </a:t>
            </a:r>
            <a:r>
              <a:rPr lang="es-AR" sz="2800" b="1" dirty="0">
                <a:latin typeface="Arial"/>
                <a:cs typeface="Arial"/>
              </a:rPr>
              <a:t>realizar </a:t>
            </a:r>
            <a:r>
              <a:rPr lang="es-AR" sz="2800" b="1" spc="-5" dirty="0">
                <a:latin typeface="Arial"/>
                <a:cs typeface="Arial"/>
              </a:rPr>
              <a:t>pruebas </a:t>
            </a:r>
            <a:r>
              <a:rPr lang="es-AR" sz="2800" b="1" spc="-10" dirty="0">
                <a:latin typeface="Arial"/>
                <a:cs typeface="Arial"/>
              </a:rPr>
              <a:t>no </a:t>
            </a:r>
            <a:r>
              <a:rPr lang="es-AR" sz="2800" b="1" spc="-5" dirty="0">
                <a:latin typeface="Arial"/>
                <a:cs typeface="Arial"/>
              </a:rPr>
              <a:t>destructivas sobre todos los elementos utilizados </a:t>
            </a:r>
            <a:r>
              <a:rPr lang="es-AR" sz="2800" b="1" dirty="0">
                <a:latin typeface="Arial"/>
                <a:cs typeface="Arial"/>
              </a:rPr>
              <a:t> para</a:t>
            </a:r>
            <a:r>
              <a:rPr lang="es-AR" sz="2800" b="1" spc="-5" dirty="0">
                <a:latin typeface="Arial"/>
                <a:cs typeface="Arial"/>
              </a:rPr>
              <a:t> levantar</a:t>
            </a:r>
            <a:r>
              <a:rPr lang="es-AR" sz="2800" b="1" spc="-10" dirty="0">
                <a:latin typeface="Arial"/>
                <a:cs typeface="Arial"/>
              </a:rPr>
              <a:t> </a:t>
            </a:r>
            <a:r>
              <a:rPr lang="es-AR" sz="2800" b="1" dirty="0">
                <a:latin typeface="Arial"/>
                <a:cs typeface="Arial"/>
              </a:rPr>
              <a:t>el</a:t>
            </a:r>
            <a:r>
              <a:rPr lang="es-AR" sz="2800" b="1" spc="5" dirty="0">
                <a:latin typeface="Arial"/>
                <a:cs typeface="Arial"/>
              </a:rPr>
              <a:t> </a:t>
            </a:r>
            <a:r>
              <a:rPr lang="es-AR" sz="2800" b="1" spc="-5" dirty="0">
                <a:latin typeface="Arial"/>
                <a:cs typeface="Arial"/>
              </a:rPr>
              <a:t>equipo.</a:t>
            </a:r>
            <a:endParaRPr lang="es-AR" sz="2800" b="1" dirty="0">
              <a:latin typeface="Arial"/>
              <a:cs typeface="Arial"/>
            </a:endParaRPr>
          </a:p>
          <a:p>
            <a:pPr algn="just">
              <a:spcBef>
                <a:spcPts val="55"/>
              </a:spcBef>
            </a:pPr>
            <a:endParaRPr lang="es-AR" sz="2800" b="1" dirty="0">
              <a:latin typeface="Arial"/>
              <a:cs typeface="Arial"/>
            </a:endParaRPr>
          </a:p>
          <a:p>
            <a:pPr marL="911225" lvl="3" indent="-899160" algn="just">
              <a:buAutoNum type="arabicPeriod" startAt="4"/>
              <a:tabLst>
                <a:tab pos="911860" algn="l"/>
              </a:tabLst>
            </a:pPr>
            <a:r>
              <a:rPr lang="es-AR" sz="2800" b="1" u="sng" spc="-5" dirty="0">
                <a:latin typeface="Arial"/>
                <a:cs typeface="Arial"/>
              </a:rPr>
              <a:t>Anclaje</a:t>
            </a:r>
            <a:r>
              <a:rPr lang="es-AR" sz="2800" b="1" u="sng" spc="-10" dirty="0">
                <a:latin typeface="Arial"/>
                <a:cs typeface="Arial"/>
              </a:rPr>
              <a:t> </a:t>
            </a:r>
            <a:r>
              <a:rPr lang="es-AR" sz="2800" b="1" u="sng" spc="-5" dirty="0">
                <a:latin typeface="Arial"/>
                <a:cs typeface="Arial"/>
              </a:rPr>
              <a:t>Antisísmico</a:t>
            </a:r>
            <a:endParaRPr lang="es-AR" sz="2800" b="1" u="sng" dirty="0">
              <a:latin typeface="Arial"/>
              <a:cs typeface="Arial"/>
            </a:endParaRPr>
          </a:p>
          <a:p>
            <a:pPr lvl="3" algn="just">
              <a:spcBef>
                <a:spcPts val="50"/>
              </a:spcBef>
              <a:buFont typeface="Arial"/>
              <a:buAutoNum type="arabicPeriod" startAt="4"/>
            </a:pPr>
            <a:endParaRPr lang="es-AR" sz="2800" b="1" dirty="0">
              <a:latin typeface="Arial"/>
              <a:cs typeface="Arial"/>
            </a:endParaRPr>
          </a:p>
          <a:p>
            <a:pPr marL="911225" lvl="3" indent="-899160" algn="just">
              <a:buAutoNum type="arabicPeriod" startAt="4"/>
              <a:tabLst>
                <a:tab pos="911860" algn="l"/>
              </a:tabLst>
            </a:pPr>
            <a:r>
              <a:rPr lang="es-AR" sz="2800" b="1" u="sng" spc="-5" dirty="0">
                <a:latin typeface="Arial"/>
                <a:cs typeface="Arial"/>
              </a:rPr>
              <a:t>Conexiones</a:t>
            </a:r>
            <a:r>
              <a:rPr lang="es-AR" sz="2800" b="1" u="sng" spc="-15" dirty="0">
                <a:latin typeface="Arial"/>
                <a:cs typeface="Arial"/>
              </a:rPr>
              <a:t> </a:t>
            </a:r>
            <a:r>
              <a:rPr lang="es-AR" sz="2800" b="1" u="sng" dirty="0">
                <a:latin typeface="Arial"/>
                <a:cs typeface="Arial"/>
              </a:rPr>
              <a:t>a</a:t>
            </a:r>
            <a:r>
              <a:rPr lang="es-AR" sz="2800" b="1" u="sng" spc="-5" dirty="0">
                <a:latin typeface="Arial"/>
                <a:cs typeface="Arial"/>
              </a:rPr>
              <a:t> Tierra </a:t>
            </a:r>
            <a:r>
              <a:rPr lang="es-AR" sz="2800" b="1" u="sng" spc="-10" dirty="0">
                <a:latin typeface="Arial"/>
                <a:cs typeface="Arial"/>
              </a:rPr>
              <a:t>del</a:t>
            </a:r>
            <a:r>
              <a:rPr lang="es-AR" sz="2800" b="1" u="sng" spc="-5" dirty="0">
                <a:latin typeface="Arial"/>
                <a:cs typeface="Arial"/>
              </a:rPr>
              <a:t> Equipo</a:t>
            </a:r>
          </a:p>
          <a:p>
            <a:pPr marL="911225" lvl="3" indent="-899160" algn="just">
              <a:buAutoNum type="arabicPeriod" startAt="4"/>
              <a:tabLst>
                <a:tab pos="911860" algn="l"/>
              </a:tabLst>
            </a:pPr>
            <a:endParaRPr lang="es-AR" sz="2800" b="1" dirty="0">
              <a:latin typeface="Arial"/>
              <a:cs typeface="Arial"/>
            </a:endParaRPr>
          </a:p>
          <a:p>
            <a:pPr marL="741045" marR="184150" indent="-457200" algn="just">
              <a:spcBef>
                <a:spcPts val="200"/>
              </a:spcBef>
              <a:buFont typeface="Wingdings" panose="05000000000000000000" pitchFamily="2" charset="2"/>
              <a:buChar char="Ø"/>
            </a:pPr>
            <a:r>
              <a:rPr lang="es-AR" sz="2800" b="1" dirty="0">
                <a:latin typeface="Arial"/>
                <a:cs typeface="Arial"/>
              </a:rPr>
              <a:t>Se</a:t>
            </a:r>
            <a:r>
              <a:rPr lang="es-AR" sz="2800" b="1" spc="-80" dirty="0">
                <a:latin typeface="Arial"/>
                <a:cs typeface="Arial"/>
              </a:rPr>
              <a:t> </a:t>
            </a:r>
            <a:r>
              <a:rPr lang="es-AR" sz="2800" b="1" dirty="0">
                <a:latin typeface="Arial"/>
                <a:cs typeface="Arial"/>
              </a:rPr>
              <a:t>deberá</a:t>
            </a:r>
            <a:r>
              <a:rPr lang="es-AR" sz="2800" b="1" spc="-90" dirty="0">
                <a:latin typeface="Arial"/>
                <a:cs typeface="Arial"/>
              </a:rPr>
              <a:t> </a:t>
            </a:r>
            <a:r>
              <a:rPr lang="es-AR" sz="2800" b="1" spc="-5" dirty="0">
                <a:solidFill>
                  <a:srgbClr val="00B050"/>
                </a:solidFill>
                <a:latin typeface="Arial"/>
                <a:cs typeface="Arial"/>
              </a:rPr>
              <a:t>proveer</a:t>
            </a:r>
            <a:r>
              <a:rPr lang="es-AR" sz="2800" b="1" spc="-75" dirty="0">
                <a:solidFill>
                  <a:srgbClr val="00B050"/>
                </a:solidFill>
                <a:latin typeface="Arial"/>
                <a:cs typeface="Arial"/>
              </a:rPr>
              <a:t> </a:t>
            </a:r>
            <a:r>
              <a:rPr lang="es-AR" sz="2800" b="1" dirty="0">
                <a:solidFill>
                  <a:srgbClr val="00B050"/>
                </a:solidFill>
                <a:latin typeface="Arial"/>
                <a:cs typeface="Arial"/>
              </a:rPr>
              <a:t>una</a:t>
            </a:r>
            <a:r>
              <a:rPr lang="es-AR" sz="2800" b="1" spc="-80" dirty="0">
                <a:solidFill>
                  <a:srgbClr val="00B050"/>
                </a:solidFill>
                <a:latin typeface="Arial"/>
                <a:cs typeface="Arial"/>
              </a:rPr>
              <a:t> </a:t>
            </a:r>
            <a:r>
              <a:rPr lang="es-AR" sz="2800" b="1" dirty="0">
                <a:solidFill>
                  <a:srgbClr val="00B050"/>
                </a:solidFill>
                <a:latin typeface="Arial"/>
                <a:cs typeface="Arial"/>
              </a:rPr>
              <a:t>(1)</a:t>
            </a:r>
            <a:r>
              <a:rPr lang="es-AR" sz="2800" b="1" spc="-85" dirty="0">
                <a:solidFill>
                  <a:srgbClr val="00B050"/>
                </a:solidFill>
                <a:latin typeface="Arial"/>
                <a:cs typeface="Arial"/>
              </a:rPr>
              <a:t> </a:t>
            </a:r>
            <a:r>
              <a:rPr lang="es-AR" sz="2800" b="1" spc="-5" dirty="0">
                <a:solidFill>
                  <a:srgbClr val="00B050"/>
                </a:solidFill>
                <a:latin typeface="Arial"/>
                <a:cs typeface="Arial"/>
              </a:rPr>
              <a:t>toma</a:t>
            </a:r>
            <a:r>
              <a:rPr lang="es-AR" sz="2800" b="1" spc="-75" dirty="0">
                <a:solidFill>
                  <a:srgbClr val="00B050"/>
                </a:solidFill>
                <a:latin typeface="Arial"/>
                <a:cs typeface="Arial"/>
              </a:rPr>
              <a:t> </a:t>
            </a:r>
            <a:r>
              <a:rPr lang="es-AR" sz="2800" b="1" spc="-5" dirty="0">
                <a:solidFill>
                  <a:srgbClr val="00B050"/>
                </a:solidFill>
                <a:latin typeface="Arial"/>
                <a:cs typeface="Arial"/>
              </a:rPr>
              <a:t>para</a:t>
            </a:r>
            <a:r>
              <a:rPr lang="es-AR" sz="2800" b="1" spc="-80" dirty="0">
                <a:solidFill>
                  <a:srgbClr val="00B050"/>
                </a:solidFill>
                <a:latin typeface="Arial"/>
                <a:cs typeface="Arial"/>
              </a:rPr>
              <a:t> </a:t>
            </a:r>
            <a:r>
              <a:rPr lang="es-AR" sz="2800" b="1" spc="-10" dirty="0">
                <a:solidFill>
                  <a:srgbClr val="00B050"/>
                </a:solidFill>
                <a:latin typeface="Arial"/>
                <a:cs typeface="Arial"/>
              </a:rPr>
              <a:t>la</a:t>
            </a:r>
            <a:r>
              <a:rPr lang="es-AR" sz="2800" b="1" spc="-75" dirty="0">
                <a:solidFill>
                  <a:srgbClr val="00B050"/>
                </a:solidFill>
                <a:latin typeface="Arial"/>
                <a:cs typeface="Arial"/>
              </a:rPr>
              <a:t> </a:t>
            </a:r>
            <a:r>
              <a:rPr lang="es-AR" sz="2800" b="1" dirty="0">
                <a:solidFill>
                  <a:srgbClr val="00B050"/>
                </a:solidFill>
                <a:latin typeface="Arial"/>
                <a:cs typeface="Arial"/>
              </a:rPr>
              <a:t>puesta</a:t>
            </a:r>
            <a:r>
              <a:rPr lang="es-AR" sz="2800" b="1" spc="-75" dirty="0">
                <a:solidFill>
                  <a:srgbClr val="00B050"/>
                </a:solidFill>
                <a:latin typeface="Arial"/>
                <a:cs typeface="Arial"/>
              </a:rPr>
              <a:t> </a:t>
            </a:r>
            <a:r>
              <a:rPr lang="es-AR" sz="2800" b="1" dirty="0">
                <a:solidFill>
                  <a:srgbClr val="00B050"/>
                </a:solidFill>
                <a:latin typeface="Arial"/>
                <a:cs typeface="Arial"/>
              </a:rPr>
              <a:t>a</a:t>
            </a:r>
            <a:r>
              <a:rPr lang="es-AR" sz="2800" b="1" spc="-90" dirty="0">
                <a:solidFill>
                  <a:srgbClr val="00B050"/>
                </a:solidFill>
                <a:latin typeface="Arial"/>
                <a:cs typeface="Arial"/>
              </a:rPr>
              <a:t> </a:t>
            </a:r>
            <a:r>
              <a:rPr lang="es-AR" sz="2800" b="1" spc="-5" dirty="0">
                <a:solidFill>
                  <a:srgbClr val="00B050"/>
                </a:solidFill>
                <a:latin typeface="Arial"/>
                <a:cs typeface="Arial"/>
              </a:rPr>
              <a:t>tierra</a:t>
            </a:r>
            <a:r>
              <a:rPr lang="es-AR" sz="2800" b="1" spc="-5" dirty="0">
                <a:latin typeface="Arial"/>
                <a:cs typeface="Arial"/>
              </a:rPr>
              <a:t>.</a:t>
            </a:r>
            <a:r>
              <a:rPr lang="es-AR" sz="2800" b="1" spc="-70" dirty="0">
                <a:latin typeface="Arial"/>
                <a:cs typeface="Arial"/>
              </a:rPr>
              <a:t> </a:t>
            </a:r>
            <a:r>
              <a:rPr lang="es-AR" sz="2800" b="1" dirty="0">
                <a:latin typeface="Arial"/>
                <a:cs typeface="Arial"/>
              </a:rPr>
              <a:t>La</a:t>
            </a:r>
            <a:r>
              <a:rPr lang="es-AR" sz="2800" b="1" spc="-85" dirty="0">
                <a:latin typeface="Arial"/>
                <a:cs typeface="Arial"/>
              </a:rPr>
              <a:t> </a:t>
            </a:r>
            <a:r>
              <a:rPr lang="es-AR" sz="2800" b="1" spc="-5" dirty="0">
                <a:latin typeface="Arial"/>
                <a:cs typeface="Arial"/>
              </a:rPr>
              <a:t>toma</a:t>
            </a:r>
            <a:r>
              <a:rPr lang="es-AR" sz="2800" b="1" spc="-80" dirty="0">
                <a:latin typeface="Arial"/>
                <a:cs typeface="Arial"/>
              </a:rPr>
              <a:t> </a:t>
            </a:r>
            <a:r>
              <a:rPr lang="es-AR" sz="2800" b="1" spc="-5" dirty="0">
                <a:latin typeface="Arial"/>
                <a:cs typeface="Arial"/>
              </a:rPr>
              <a:t>deberá </a:t>
            </a:r>
            <a:r>
              <a:rPr lang="es-AR" sz="2800" b="1" spc="-375" dirty="0">
                <a:latin typeface="Arial"/>
                <a:cs typeface="Arial"/>
              </a:rPr>
              <a:t> </a:t>
            </a:r>
            <a:r>
              <a:rPr lang="es-AR" sz="2800" b="1" spc="-5" dirty="0">
                <a:latin typeface="Arial"/>
                <a:cs typeface="Arial"/>
              </a:rPr>
              <a:t>suministrarse</a:t>
            </a:r>
            <a:r>
              <a:rPr lang="es-AR" sz="2800" b="1" spc="-75" dirty="0">
                <a:latin typeface="Arial"/>
                <a:cs typeface="Arial"/>
              </a:rPr>
              <a:t> </a:t>
            </a:r>
            <a:r>
              <a:rPr lang="es-AR" sz="2800" b="1" dirty="0">
                <a:latin typeface="Arial"/>
                <a:cs typeface="Arial"/>
              </a:rPr>
              <a:t>con</a:t>
            </a:r>
            <a:r>
              <a:rPr lang="es-AR" sz="2800" b="1" spc="-75" dirty="0">
                <a:latin typeface="Arial"/>
                <a:cs typeface="Arial"/>
              </a:rPr>
              <a:t> </a:t>
            </a:r>
            <a:r>
              <a:rPr lang="es-AR" sz="2800" b="1" spc="-5" dirty="0">
                <a:latin typeface="Arial"/>
                <a:cs typeface="Arial"/>
              </a:rPr>
              <a:t>conectores</a:t>
            </a:r>
            <a:r>
              <a:rPr lang="es-AR" sz="2800" b="1" spc="-55" dirty="0">
                <a:latin typeface="Arial"/>
                <a:cs typeface="Arial"/>
              </a:rPr>
              <a:t> </a:t>
            </a:r>
            <a:r>
              <a:rPr lang="es-AR" sz="2800" b="1" dirty="0">
                <a:latin typeface="Arial"/>
                <a:cs typeface="Arial"/>
              </a:rPr>
              <a:t>de</a:t>
            </a:r>
            <a:r>
              <a:rPr lang="es-AR" sz="2800" b="1" spc="-60" dirty="0">
                <a:latin typeface="Arial"/>
                <a:cs typeface="Arial"/>
              </a:rPr>
              <a:t> </a:t>
            </a:r>
            <a:r>
              <a:rPr lang="es-AR" sz="2800" b="1" spc="-5" dirty="0">
                <a:latin typeface="Arial"/>
                <a:cs typeface="Arial"/>
              </a:rPr>
              <a:t>tipo</a:t>
            </a:r>
            <a:r>
              <a:rPr lang="es-AR" sz="2800" b="1" spc="-65" dirty="0">
                <a:latin typeface="Arial"/>
                <a:cs typeface="Arial"/>
              </a:rPr>
              <a:t> </a:t>
            </a:r>
            <a:r>
              <a:rPr lang="es-AR" sz="2800" b="1" dirty="0">
                <a:latin typeface="Arial"/>
                <a:cs typeface="Arial"/>
              </a:rPr>
              <a:t>apernado,</a:t>
            </a:r>
            <a:r>
              <a:rPr lang="es-AR" sz="2800" b="1" spc="-60" dirty="0">
                <a:latin typeface="Arial"/>
                <a:cs typeface="Arial"/>
              </a:rPr>
              <a:t> </a:t>
            </a:r>
            <a:r>
              <a:rPr lang="es-AR" sz="2800" b="1" spc="-5" dirty="0">
                <a:latin typeface="Arial"/>
                <a:cs typeface="Arial"/>
              </a:rPr>
              <a:t>para</a:t>
            </a:r>
            <a:r>
              <a:rPr lang="es-AR" sz="2800" b="1" spc="-60" dirty="0">
                <a:latin typeface="Arial"/>
                <a:cs typeface="Arial"/>
              </a:rPr>
              <a:t> </a:t>
            </a:r>
            <a:r>
              <a:rPr lang="es-AR" sz="2800" b="1" spc="-5" dirty="0">
                <a:latin typeface="Arial"/>
                <a:cs typeface="Arial"/>
              </a:rPr>
              <a:t>acoplar</a:t>
            </a:r>
            <a:r>
              <a:rPr lang="es-AR" sz="2800" b="1" spc="-60" dirty="0">
                <a:latin typeface="Arial"/>
                <a:cs typeface="Arial"/>
              </a:rPr>
              <a:t> </a:t>
            </a:r>
            <a:r>
              <a:rPr lang="es-AR" sz="2800" b="1" spc="-5" dirty="0">
                <a:latin typeface="Arial"/>
                <a:cs typeface="Arial"/>
              </a:rPr>
              <a:t>cables</a:t>
            </a:r>
            <a:r>
              <a:rPr lang="es-AR" sz="2800" b="1" spc="-50" dirty="0">
                <a:latin typeface="Arial"/>
                <a:cs typeface="Arial"/>
              </a:rPr>
              <a:t> </a:t>
            </a:r>
            <a:r>
              <a:rPr lang="es-AR" sz="2800" b="1" dirty="0">
                <a:latin typeface="Arial"/>
                <a:cs typeface="Arial"/>
              </a:rPr>
              <a:t>de </a:t>
            </a:r>
            <a:r>
              <a:rPr lang="es-AR" sz="2800" b="1" spc="-380" dirty="0">
                <a:latin typeface="Arial"/>
                <a:cs typeface="Arial"/>
              </a:rPr>
              <a:t> </a:t>
            </a:r>
            <a:r>
              <a:rPr lang="es-AR" sz="2800" b="1" dirty="0">
                <a:latin typeface="Arial"/>
                <a:cs typeface="Arial"/>
              </a:rPr>
              <a:t>tierra</a:t>
            </a:r>
            <a:r>
              <a:rPr lang="es-AR" sz="2800" b="1" spc="-15" dirty="0">
                <a:latin typeface="Arial"/>
                <a:cs typeface="Arial"/>
              </a:rPr>
              <a:t> </a:t>
            </a:r>
            <a:r>
              <a:rPr lang="es-AR" sz="2800" b="1" dirty="0">
                <a:latin typeface="Arial"/>
                <a:cs typeface="Arial"/>
              </a:rPr>
              <a:t>de</a:t>
            </a:r>
            <a:r>
              <a:rPr lang="es-AR" sz="2800" b="1" spc="-10" dirty="0">
                <a:latin typeface="Arial"/>
                <a:cs typeface="Arial"/>
              </a:rPr>
              <a:t> </a:t>
            </a:r>
            <a:r>
              <a:rPr lang="es-AR" sz="2800" b="1" spc="-5" dirty="0">
                <a:latin typeface="Arial"/>
                <a:cs typeface="Arial"/>
              </a:rPr>
              <a:t>cobre</a:t>
            </a:r>
            <a:r>
              <a:rPr lang="es-AR" sz="2800" b="1" spc="5" dirty="0">
                <a:latin typeface="Arial"/>
                <a:cs typeface="Arial"/>
              </a:rPr>
              <a:t> </a:t>
            </a:r>
            <a:r>
              <a:rPr lang="es-AR" sz="2800" b="1" spc="-10" dirty="0">
                <a:latin typeface="Arial"/>
                <a:cs typeface="Arial"/>
              </a:rPr>
              <a:t>de</a:t>
            </a:r>
            <a:r>
              <a:rPr lang="es-AR" sz="2800" b="1" spc="5" dirty="0">
                <a:latin typeface="Arial"/>
                <a:cs typeface="Arial"/>
              </a:rPr>
              <a:t> </a:t>
            </a:r>
            <a:r>
              <a:rPr lang="es-AR" sz="2800" b="1" spc="-5" dirty="0">
                <a:latin typeface="Arial"/>
                <a:cs typeface="Arial"/>
              </a:rPr>
              <a:t>hasta</a:t>
            </a:r>
            <a:r>
              <a:rPr lang="es-AR" sz="2800" b="1" spc="-10" dirty="0">
                <a:latin typeface="Arial"/>
                <a:cs typeface="Arial"/>
              </a:rPr>
              <a:t> </a:t>
            </a:r>
            <a:r>
              <a:rPr lang="es-AR" sz="2800" b="1" dirty="0">
                <a:latin typeface="Arial"/>
                <a:cs typeface="Arial"/>
              </a:rPr>
              <a:t>250</a:t>
            </a:r>
            <a:r>
              <a:rPr lang="es-AR" sz="2800" b="1" spc="-10" dirty="0">
                <a:latin typeface="Arial"/>
                <a:cs typeface="Arial"/>
              </a:rPr>
              <a:t> </a:t>
            </a:r>
            <a:r>
              <a:rPr lang="es-AR" sz="2800" b="1" spc="-5" dirty="0">
                <a:latin typeface="Arial"/>
                <a:cs typeface="Arial"/>
              </a:rPr>
              <a:t>MCM.</a:t>
            </a:r>
          </a:p>
          <a:p>
            <a:pPr marL="741045" marR="184150" indent="-457200" algn="just">
              <a:spcBef>
                <a:spcPts val="200"/>
              </a:spcBef>
              <a:buFont typeface="Wingdings" panose="05000000000000000000" pitchFamily="2" charset="2"/>
              <a:buChar char="Ø"/>
            </a:pPr>
            <a:endParaRPr lang="es-AR" sz="2800" b="1" dirty="0">
              <a:latin typeface="Arial"/>
              <a:cs typeface="Arial"/>
            </a:endParaRPr>
          </a:p>
          <a:p>
            <a:pPr marL="741045" marR="135890" indent="-457200" algn="just">
              <a:spcBef>
                <a:spcPts val="815"/>
              </a:spcBef>
              <a:buFont typeface="Wingdings" panose="05000000000000000000" pitchFamily="2" charset="2"/>
              <a:buChar char="Ø"/>
            </a:pPr>
            <a:r>
              <a:rPr lang="es-AR" sz="2800" b="1" dirty="0">
                <a:latin typeface="Arial"/>
                <a:cs typeface="Arial"/>
              </a:rPr>
              <a:t>Se</a:t>
            </a:r>
            <a:r>
              <a:rPr lang="es-AR" sz="2800" b="1" spc="-50" dirty="0">
                <a:latin typeface="Arial"/>
                <a:cs typeface="Arial"/>
              </a:rPr>
              <a:t> </a:t>
            </a:r>
            <a:r>
              <a:rPr lang="es-AR" sz="2800" b="1" spc="-5" dirty="0">
                <a:latin typeface="Arial"/>
                <a:cs typeface="Arial"/>
              </a:rPr>
              <a:t>deberán</a:t>
            </a:r>
            <a:r>
              <a:rPr lang="es-AR" sz="2800" b="1" spc="-60" dirty="0">
                <a:latin typeface="Arial"/>
                <a:cs typeface="Arial"/>
              </a:rPr>
              <a:t> </a:t>
            </a:r>
            <a:r>
              <a:rPr lang="es-AR" sz="2800" b="1" spc="-5" dirty="0">
                <a:solidFill>
                  <a:srgbClr val="00B050"/>
                </a:solidFill>
                <a:latin typeface="Arial"/>
                <a:cs typeface="Arial"/>
              </a:rPr>
              <a:t>suministrar</a:t>
            </a:r>
            <a:r>
              <a:rPr lang="es-AR" sz="2800" b="1" spc="-60" dirty="0">
                <a:solidFill>
                  <a:srgbClr val="00B050"/>
                </a:solidFill>
                <a:latin typeface="Arial"/>
                <a:cs typeface="Arial"/>
              </a:rPr>
              <a:t> </a:t>
            </a:r>
            <a:r>
              <a:rPr lang="es-AR" sz="2800" b="1" spc="-5" dirty="0">
                <a:solidFill>
                  <a:srgbClr val="00B050"/>
                </a:solidFill>
                <a:latin typeface="Arial"/>
                <a:cs typeface="Arial"/>
              </a:rPr>
              <a:t>transformadores</a:t>
            </a:r>
            <a:r>
              <a:rPr lang="es-AR" sz="2800" b="1" spc="-40" dirty="0">
                <a:solidFill>
                  <a:srgbClr val="00B050"/>
                </a:solidFill>
                <a:latin typeface="Arial"/>
                <a:cs typeface="Arial"/>
              </a:rPr>
              <a:t> </a:t>
            </a:r>
            <a:r>
              <a:rPr lang="es-AR" sz="2800" b="1" spc="-10" dirty="0">
                <a:solidFill>
                  <a:srgbClr val="00B050"/>
                </a:solidFill>
                <a:latin typeface="Arial"/>
                <a:cs typeface="Arial"/>
              </a:rPr>
              <a:t>de</a:t>
            </a:r>
            <a:r>
              <a:rPr lang="es-AR" sz="2800" b="1" spc="-65" dirty="0">
                <a:solidFill>
                  <a:srgbClr val="00B050"/>
                </a:solidFill>
                <a:latin typeface="Arial"/>
                <a:cs typeface="Arial"/>
              </a:rPr>
              <a:t> </a:t>
            </a:r>
            <a:r>
              <a:rPr lang="es-AR" sz="2800" b="1" dirty="0">
                <a:solidFill>
                  <a:srgbClr val="00B050"/>
                </a:solidFill>
                <a:latin typeface="Arial"/>
                <a:cs typeface="Arial"/>
              </a:rPr>
              <a:t>corriente</a:t>
            </a:r>
            <a:r>
              <a:rPr lang="es-AR" sz="2800" b="1" spc="-60" dirty="0">
                <a:solidFill>
                  <a:srgbClr val="00B050"/>
                </a:solidFill>
                <a:latin typeface="Arial"/>
                <a:cs typeface="Arial"/>
              </a:rPr>
              <a:t> </a:t>
            </a:r>
            <a:r>
              <a:rPr lang="es-AR" sz="2800" b="1" dirty="0">
                <a:solidFill>
                  <a:srgbClr val="00B050"/>
                </a:solidFill>
                <a:latin typeface="Arial"/>
                <a:cs typeface="Arial"/>
              </a:rPr>
              <a:t>para</a:t>
            </a:r>
            <a:r>
              <a:rPr lang="es-AR" sz="2800" b="1" spc="-60" dirty="0">
                <a:solidFill>
                  <a:srgbClr val="00B050"/>
                </a:solidFill>
                <a:latin typeface="Arial"/>
                <a:cs typeface="Arial"/>
              </a:rPr>
              <a:t> </a:t>
            </a:r>
            <a:r>
              <a:rPr lang="es-AR" sz="2800" b="1" spc="-10" dirty="0">
                <a:solidFill>
                  <a:srgbClr val="00B050"/>
                </a:solidFill>
                <a:latin typeface="Arial"/>
                <a:cs typeface="Arial"/>
              </a:rPr>
              <a:t>la</a:t>
            </a:r>
            <a:r>
              <a:rPr lang="es-AR" sz="2800" b="1" spc="-50" dirty="0">
                <a:solidFill>
                  <a:srgbClr val="00B050"/>
                </a:solidFill>
                <a:latin typeface="Arial"/>
                <a:cs typeface="Arial"/>
              </a:rPr>
              <a:t> </a:t>
            </a:r>
            <a:r>
              <a:rPr lang="es-AR" sz="2800" b="1" spc="-5" dirty="0">
                <a:solidFill>
                  <a:srgbClr val="00B050"/>
                </a:solidFill>
                <a:latin typeface="Arial"/>
                <a:cs typeface="Arial"/>
              </a:rPr>
              <a:t>protección </a:t>
            </a:r>
            <a:r>
              <a:rPr lang="es-AR" sz="2800" b="1" spc="-375" dirty="0">
                <a:solidFill>
                  <a:srgbClr val="00B050"/>
                </a:solidFill>
                <a:latin typeface="Arial"/>
                <a:cs typeface="Arial"/>
              </a:rPr>
              <a:t> </a:t>
            </a:r>
            <a:r>
              <a:rPr lang="es-AR" sz="2800" b="1" spc="-5" dirty="0">
                <a:solidFill>
                  <a:srgbClr val="00B050"/>
                </a:solidFill>
                <a:latin typeface="Arial"/>
                <a:cs typeface="Arial"/>
              </a:rPr>
              <a:t>masa-cuba </a:t>
            </a:r>
            <a:r>
              <a:rPr lang="es-AR" sz="2800" b="1" dirty="0">
                <a:latin typeface="Arial"/>
                <a:cs typeface="Arial"/>
              </a:rPr>
              <a:t>en los lugares y de las </a:t>
            </a:r>
            <a:r>
              <a:rPr lang="es-AR" sz="2800" b="1" spc="-5" dirty="0">
                <a:latin typeface="Arial"/>
                <a:cs typeface="Arial"/>
              </a:rPr>
              <a:t>características </a:t>
            </a:r>
            <a:r>
              <a:rPr lang="es-AR" sz="2800" b="1" dirty="0">
                <a:latin typeface="Arial"/>
                <a:cs typeface="Arial"/>
              </a:rPr>
              <a:t>señaladas </a:t>
            </a:r>
            <a:r>
              <a:rPr lang="es-AR" sz="2800" b="1" spc="-10" dirty="0">
                <a:latin typeface="Arial"/>
                <a:cs typeface="Arial"/>
              </a:rPr>
              <a:t>en las </a:t>
            </a:r>
            <a:r>
              <a:rPr lang="es-AR" sz="2800" b="1" spc="-5" dirty="0">
                <a:latin typeface="Arial"/>
                <a:cs typeface="Arial"/>
              </a:rPr>
              <a:t> Especificaciones Particulares</a:t>
            </a:r>
            <a:r>
              <a:rPr lang="es-AR" sz="2800" b="1" spc="5" dirty="0">
                <a:latin typeface="Arial"/>
                <a:cs typeface="Arial"/>
              </a:rPr>
              <a:t> </a:t>
            </a:r>
            <a:r>
              <a:rPr lang="es-AR" sz="2800" b="1" spc="-5" dirty="0">
                <a:latin typeface="Arial"/>
                <a:cs typeface="Arial"/>
              </a:rPr>
              <a:t>del</a:t>
            </a:r>
            <a:r>
              <a:rPr lang="es-AR" sz="2800" b="1" spc="-10" dirty="0">
                <a:latin typeface="Arial"/>
                <a:cs typeface="Arial"/>
              </a:rPr>
              <a:t> </a:t>
            </a:r>
            <a:r>
              <a:rPr lang="es-AR" sz="2800" b="1" spc="-5" dirty="0">
                <a:latin typeface="Arial"/>
                <a:cs typeface="Arial"/>
              </a:rPr>
              <a:t>cliente.</a:t>
            </a:r>
            <a:endParaRPr lang="es-AR" sz="2800" b="1" dirty="0">
              <a:latin typeface="Arial"/>
              <a:cs typeface="Arial"/>
            </a:endParaRPr>
          </a:p>
          <a:p>
            <a:pPr algn="just">
              <a:spcBef>
                <a:spcPts val="50"/>
              </a:spcBef>
            </a:pPr>
            <a:endParaRPr lang="es-AR" sz="2800" b="1" dirty="0">
              <a:latin typeface="Arial"/>
              <a:cs typeface="Arial"/>
            </a:endParaRPr>
          </a:p>
          <a:p>
            <a:pPr marL="911225" lvl="3" indent="-899160" algn="just">
              <a:buAutoNum type="arabicPeriod" startAt="6"/>
              <a:tabLst>
                <a:tab pos="911860" algn="l"/>
              </a:tabLst>
            </a:pPr>
            <a:r>
              <a:rPr lang="es-AR" sz="2800" b="1" u="sng" spc="-5" dirty="0">
                <a:latin typeface="Arial"/>
                <a:cs typeface="Arial"/>
              </a:rPr>
              <a:t>Ruedas</a:t>
            </a:r>
            <a:endParaRPr lang="es-AR" sz="2800" b="1" u="sng" dirty="0">
              <a:latin typeface="Arial"/>
              <a:cs typeface="Arial"/>
            </a:endParaRPr>
          </a:p>
          <a:p>
            <a:pPr lvl="3" algn="just">
              <a:spcBef>
                <a:spcPts val="45"/>
              </a:spcBef>
              <a:buFont typeface="Arial"/>
              <a:buAutoNum type="arabicPeriod" startAt="6"/>
            </a:pPr>
            <a:endParaRPr lang="es-AR" sz="2800" b="1" u="sng" dirty="0">
              <a:latin typeface="Arial"/>
              <a:cs typeface="Arial"/>
            </a:endParaRPr>
          </a:p>
          <a:p>
            <a:pPr marL="911225" lvl="3" indent="-899160" algn="just">
              <a:buAutoNum type="arabicPeriod" startAt="6"/>
              <a:tabLst>
                <a:tab pos="911860" algn="l"/>
              </a:tabLst>
            </a:pPr>
            <a:r>
              <a:rPr lang="es-AR" sz="2800" b="1" u="sng" dirty="0">
                <a:latin typeface="Arial"/>
                <a:cs typeface="Arial"/>
              </a:rPr>
              <a:t>Escalera</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19</a:t>
            </a:fld>
            <a:endParaRPr lang="es-AR"/>
          </a:p>
        </p:txBody>
      </p:sp>
    </p:spTree>
    <p:extLst>
      <p:ext uri="{BB962C8B-B14F-4D97-AF65-F5344CB8AC3E}">
        <p14:creationId xmlns:p14="http://schemas.microsoft.com/office/powerpoint/2010/main" val="3197684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spcBef>
                <a:spcPts val="685"/>
              </a:spcBef>
              <a:tabLst>
                <a:tab pos="741045" algn="l"/>
              </a:tabLst>
            </a:pPr>
            <a:r>
              <a:rPr lang="es-AR" sz="1200" b="1" spc="-5" dirty="0">
                <a:latin typeface="Arial"/>
                <a:cs typeface="Arial"/>
              </a:rPr>
              <a:t>	</a:t>
            </a:r>
            <a:r>
              <a:rPr lang="es-AR" sz="1200" b="1" u="sng" spc="-5" dirty="0">
                <a:uFill>
                  <a:solidFill>
                    <a:srgbClr val="000000"/>
                  </a:solidFill>
                </a:uFill>
                <a:latin typeface="Arial"/>
                <a:cs typeface="Arial"/>
              </a:rPr>
              <a:t>Instrumentos de</a:t>
            </a:r>
            <a:r>
              <a:rPr lang="es-AR" sz="1200" b="1" u="sng" spc="-25" dirty="0">
                <a:uFill>
                  <a:solidFill>
                    <a:srgbClr val="000000"/>
                  </a:solidFill>
                </a:uFill>
                <a:latin typeface="Arial"/>
                <a:cs typeface="Arial"/>
              </a:rPr>
              <a:t> </a:t>
            </a:r>
            <a:r>
              <a:rPr lang="es-AR" sz="1200" b="1" u="sng" spc="-5" dirty="0">
                <a:uFill>
                  <a:solidFill>
                    <a:srgbClr val="000000"/>
                  </a:solidFill>
                </a:uFill>
                <a:latin typeface="Arial"/>
                <a:cs typeface="Arial"/>
              </a:rPr>
              <a:t>Medición</a:t>
            </a:r>
            <a:r>
              <a:rPr lang="es-AR" sz="1200" b="1" u="sng" dirty="0">
                <a:uFill>
                  <a:solidFill>
                    <a:srgbClr val="000000"/>
                  </a:solidFill>
                </a:uFill>
                <a:latin typeface="Arial"/>
                <a:cs typeface="Arial"/>
              </a:rPr>
              <a:t> y</a:t>
            </a:r>
            <a:r>
              <a:rPr lang="es-AR" sz="1200" b="1" u="sng" spc="-40" dirty="0">
                <a:uFill>
                  <a:solidFill>
                    <a:srgbClr val="000000"/>
                  </a:solidFill>
                </a:uFill>
                <a:latin typeface="Arial"/>
                <a:cs typeface="Arial"/>
              </a:rPr>
              <a:t> </a:t>
            </a:r>
            <a:r>
              <a:rPr lang="es-AR" sz="1200" b="1" u="sng" dirty="0">
                <a:uFill>
                  <a:solidFill>
                    <a:srgbClr val="000000"/>
                  </a:solidFill>
                </a:uFill>
                <a:latin typeface="Arial"/>
                <a:cs typeface="Arial"/>
              </a:rPr>
              <a:t>Relés</a:t>
            </a:r>
          </a:p>
          <a:p>
            <a:pPr marL="12700">
              <a:spcBef>
                <a:spcPts val="685"/>
              </a:spcBef>
              <a:tabLst>
                <a:tab pos="741045" algn="l"/>
              </a:tabLst>
            </a:pPr>
            <a:endParaRPr lang="es-AR" sz="1200" dirty="0">
              <a:latin typeface="Arial"/>
              <a:cs typeface="Arial"/>
            </a:endParaRPr>
          </a:p>
          <a:p>
            <a:pPr marL="283845" marR="902969">
              <a:spcBef>
                <a:spcPts val="215"/>
              </a:spcBef>
            </a:pPr>
            <a:r>
              <a:rPr lang="es-AR" sz="1200" b="1" spc="-5" dirty="0">
                <a:latin typeface="Arial"/>
                <a:cs typeface="Arial"/>
              </a:rPr>
              <a:t>Cada</a:t>
            </a:r>
            <a:r>
              <a:rPr lang="es-AR" sz="1200" b="1" spc="5" dirty="0">
                <a:latin typeface="Arial"/>
                <a:cs typeface="Arial"/>
              </a:rPr>
              <a:t> </a:t>
            </a:r>
            <a:r>
              <a:rPr lang="es-AR" sz="1200" b="1" spc="-5" dirty="0">
                <a:latin typeface="Arial"/>
                <a:cs typeface="Arial"/>
              </a:rPr>
              <a:t>transformador</a:t>
            </a:r>
            <a:r>
              <a:rPr lang="es-AR" sz="1200" b="1" spc="10" dirty="0">
                <a:latin typeface="Arial"/>
                <a:cs typeface="Arial"/>
              </a:rPr>
              <a:t> </a:t>
            </a:r>
            <a:r>
              <a:rPr lang="es-AR" sz="1200" b="1" dirty="0">
                <a:latin typeface="Arial"/>
                <a:cs typeface="Arial"/>
              </a:rPr>
              <a:t>deberá</a:t>
            </a:r>
            <a:r>
              <a:rPr lang="es-AR" sz="1200" b="1" spc="-5" dirty="0">
                <a:latin typeface="Arial"/>
                <a:cs typeface="Arial"/>
              </a:rPr>
              <a:t> equiparse,</a:t>
            </a:r>
            <a:r>
              <a:rPr lang="es-AR" sz="1200" b="1" dirty="0">
                <a:latin typeface="Arial"/>
                <a:cs typeface="Arial"/>
              </a:rPr>
              <a:t> por</a:t>
            </a:r>
            <a:r>
              <a:rPr lang="es-AR" sz="1200" b="1" spc="-5" dirty="0">
                <a:latin typeface="Arial"/>
                <a:cs typeface="Arial"/>
              </a:rPr>
              <a:t> </a:t>
            </a:r>
            <a:r>
              <a:rPr lang="es-AR" sz="1200" b="1" dirty="0">
                <a:latin typeface="Arial"/>
                <a:cs typeface="Arial"/>
              </a:rPr>
              <a:t>lo</a:t>
            </a:r>
            <a:r>
              <a:rPr lang="es-AR" sz="1200" b="1" spc="10" dirty="0">
                <a:latin typeface="Arial"/>
                <a:cs typeface="Arial"/>
              </a:rPr>
              <a:t> </a:t>
            </a:r>
            <a:r>
              <a:rPr lang="es-AR" sz="1200" b="1" spc="-5" dirty="0">
                <a:latin typeface="Arial"/>
                <a:cs typeface="Arial"/>
              </a:rPr>
              <a:t>menos,</a:t>
            </a:r>
            <a:r>
              <a:rPr lang="es-AR" sz="1200" b="1" dirty="0">
                <a:latin typeface="Arial"/>
                <a:cs typeface="Arial"/>
              </a:rPr>
              <a:t> con</a:t>
            </a:r>
            <a:r>
              <a:rPr lang="es-AR" sz="1200" b="1" spc="-5" dirty="0">
                <a:latin typeface="Arial"/>
                <a:cs typeface="Arial"/>
              </a:rPr>
              <a:t> los </a:t>
            </a:r>
            <a:r>
              <a:rPr lang="es-AR" sz="1200" b="1" spc="-375" dirty="0">
                <a:latin typeface="Arial"/>
                <a:cs typeface="Arial"/>
              </a:rPr>
              <a:t> </a:t>
            </a:r>
            <a:r>
              <a:rPr lang="es-AR" sz="1200" b="1" spc="-5" dirty="0">
                <a:latin typeface="Arial"/>
                <a:cs typeface="Arial"/>
              </a:rPr>
              <a:t>accesorios especificados</a:t>
            </a:r>
            <a:r>
              <a:rPr lang="es-AR" sz="1200" b="1" spc="5" dirty="0">
                <a:latin typeface="Arial"/>
                <a:cs typeface="Arial"/>
              </a:rPr>
              <a:t> </a:t>
            </a:r>
            <a:r>
              <a:rPr lang="es-AR" sz="1200" b="1" dirty="0">
                <a:latin typeface="Arial"/>
                <a:cs typeface="Arial"/>
              </a:rPr>
              <a:t>a</a:t>
            </a:r>
            <a:r>
              <a:rPr lang="es-AR" sz="1200" b="1" spc="-20" dirty="0">
                <a:latin typeface="Arial"/>
                <a:cs typeface="Arial"/>
              </a:rPr>
              <a:t> </a:t>
            </a:r>
            <a:r>
              <a:rPr lang="es-AR" sz="1200" b="1" spc="-5" dirty="0">
                <a:latin typeface="Arial"/>
                <a:cs typeface="Arial"/>
              </a:rPr>
              <a:t>continuación:</a:t>
            </a:r>
            <a:endParaRPr lang="es-AR" sz="1200" b="1" dirty="0">
              <a:latin typeface="Arial"/>
              <a:cs typeface="Arial"/>
            </a:endParaRPr>
          </a:p>
          <a:p>
            <a:pPr>
              <a:spcBef>
                <a:spcPts val="50"/>
              </a:spcBef>
            </a:pPr>
            <a:endParaRPr lang="es-AR" sz="1200" b="1" dirty="0">
              <a:latin typeface="Arial"/>
              <a:cs typeface="Arial"/>
            </a:endParaRPr>
          </a:p>
          <a:p>
            <a:pPr marL="822960">
              <a:spcBef>
                <a:spcPts val="5"/>
              </a:spcBef>
            </a:pPr>
            <a:r>
              <a:rPr lang="es-AR" sz="1200" b="1" spc="-5" dirty="0">
                <a:latin typeface="Arial"/>
                <a:cs typeface="Arial"/>
              </a:rPr>
              <a:t>-Termómetro</a:t>
            </a:r>
            <a:r>
              <a:rPr lang="es-AR" sz="1200" b="1" spc="5" dirty="0">
                <a:latin typeface="Arial"/>
                <a:cs typeface="Arial"/>
              </a:rPr>
              <a:t> </a:t>
            </a:r>
            <a:r>
              <a:rPr lang="es-AR" sz="1200" b="1" spc="-5" dirty="0">
                <a:latin typeface="Arial"/>
                <a:cs typeface="Arial"/>
              </a:rPr>
              <a:t>indicador</a:t>
            </a:r>
            <a:r>
              <a:rPr lang="es-AR" sz="1200" b="1" dirty="0">
                <a:latin typeface="Arial"/>
                <a:cs typeface="Arial"/>
              </a:rPr>
              <a:t> para</a:t>
            </a:r>
            <a:r>
              <a:rPr lang="es-AR" sz="1200" b="1" spc="-20" dirty="0">
                <a:latin typeface="Arial"/>
                <a:cs typeface="Arial"/>
              </a:rPr>
              <a:t> </a:t>
            </a:r>
            <a:r>
              <a:rPr lang="es-AR" sz="1200" b="1" spc="-5" dirty="0">
                <a:latin typeface="Arial"/>
                <a:cs typeface="Arial"/>
              </a:rPr>
              <a:t>temperatura</a:t>
            </a:r>
            <a:r>
              <a:rPr lang="es-AR" sz="1200" b="1" spc="10" dirty="0">
                <a:latin typeface="Arial"/>
                <a:cs typeface="Arial"/>
              </a:rPr>
              <a:t> </a:t>
            </a:r>
            <a:r>
              <a:rPr lang="es-AR" sz="1200" b="1" dirty="0">
                <a:latin typeface="Arial"/>
                <a:cs typeface="Arial"/>
              </a:rPr>
              <a:t>del</a:t>
            </a:r>
            <a:r>
              <a:rPr lang="es-AR" sz="1200" b="1" spc="-10" dirty="0">
                <a:latin typeface="Arial"/>
                <a:cs typeface="Arial"/>
              </a:rPr>
              <a:t> </a:t>
            </a:r>
            <a:r>
              <a:rPr lang="es-AR" sz="1200" b="1" dirty="0">
                <a:latin typeface="Arial"/>
                <a:cs typeface="Arial"/>
              </a:rPr>
              <a:t>aceite</a:t>
            </a:r>
          </a:p>
          <a:p>
            <a:pPr marL="822960">
              <a:spcBef>
                <a:spcPts val="730"/>
              </a:spcBef>
            </a:pPr>
            <a:r>
              <a:rPr lang="es-AR" sz="1200" b="1" spc="-5" dirty="0">
                <a:latin typeface="Arial"/>
                <a:cs typeface="Arial"/>
              </a:rPr>
              <a:t>-Termómetro</a:t>
            </a:r>
            <a:r>
              <a:rPr lang="es-AR" sz="1200" b="1" spc="10" dirty="0">
                <a:latin typeface="Arial"/>
                <a:cs typeface="Arial"/>
              </a:rPr>
              <a:t> </a:t>
            </a:r>
            <a:r>
              <a:rPr lang="es-AR" sz="1200" b="1" spc="-5" dirty="0">
                <a:latin typeface="Arial"/>
                <a:cs typeface="Arial"/>
              </a:rPr>
              <a:t>indicador</a:t>
            </a:r>
            <a:r>
              <a:rPr lang="es-AR" sz="1200" b="1" spc="10" dirty="0">
                <a:latin typeface="Arial"/>
                <a:cs typeface="Arial"/>
              </a:rPr>
              <a:t> </a:t>
            </a:r>
            <a:r>
              <a:rPr lang="es-AR" sz="1200" b="1" dirty="0">
                <a:latin typeface="Arial"/>
                <a:cs typeface="Arial"/>
              </a:rPr>
              <a:t>para</a:t>
            </a:r>
            <a:r>
              <a:rPr lang="es-AR" sz="1200" b="1" spc="-15" dirty="0">
                <a:latin typeface="Arial"/>
                <a:cs typeface="Arial"/>
              </a:rPr>
              <a:t> </a:t>
            </a:r>
            <a:r>
              <a:rPr lang="es-AR" sz="1200" b="1" spc="-5" dirty="0">
                <a:latin typeface="Arial"/>
                <a:cs typeface="Arial"/>
              </a:rPr>
              <a:t>temperatura</a:t>
            </a:r>
            <a:r>
              <a:rPr lang="es-AR" sz="1200" b="1" spc="15" dirty="0">
                <a:latin typeface="Arial"/>
                <a:cs typeface="Arial"/>
              </a:rPr>
              <a:t> </a:t>
            </a:r>
            <a:r>
              <a:rPr lang="es-AR" sz="1200" b="1" dirty="0">
                <a:latin typeface="Arial"/>
                <a:cs typeface="Arial"/>
              </a:rPr>
              <a:t>de</a:t>
            </a:r>
            <a:r>
              <a:rPr lang="es-AR" sz="1200" b="1" spc="-5" dirty="0">
                <a:latin typeface="Arial"/>
                <a:cs typeface="Arial"/>
              </a:rPr>
              <a:t> </a:t>
            </a:r>
            <a:r>
              <a:rPr lang="es-AR" sz="1200" b="1" dirty="0">
                <a:latin typeface="Arial"/>
                <a:cs typeface="Arial"/>
              </a:rPr>
              <a:t>los</a:t>
            </a:r>
            <a:r>
              <a:rPr lang="es-AR" sz="1200" b="1" spc="5" dirty="0">
                <a:latin typeface="Arial"/>
                <a:cs typeface="Arial"/>
              </a:rPr>
              <a:t> </a:t>
            </a:r>
            <a:r>
              <a:rPr lang="es-AR" sz="1200" b="1" spc="-5" dirty="0">
                <a:latin typeface="Arial"/>
                <a:cs typeface="Arial"/>
              </a:rPr>
              <a:t>arrollados</a:t>
            </a:r>
            <a:endParaRPr lang="es-AR" sz="1200" b="1" dirty="0">
              <a:latin typeface="Arial"/>
              <a:cs typeface="Arial"/>
            </a:endParaRPr>
          </a:p>
          <a:p>
            <a:pPr marL="822960">
              <a:spcBef>
                <a:spcPts val="745"/>
              </a:spcBef>
            </a:pPr>
            <a:r>
              <a:rPr lang="es-AR" sz="1200" b="1" spc="-5" dirty="0">
                <a:latin typeface="Arial"/>
                <a:cs typeface="Arial"/>
              </a:rPr>
              <a:t>-</a:t>
            </a:r>
            <a:r>
              <a:rPr lang="es-AR" sz="1200" b="1" spc="-5" dirty="0" err="1">
                <a:latin typeface="Arial"/>
                <a:cs typeface="Arial"/>
              </a:rPr>
              <a:t>Flujómetros</a:t>
            </a:r>
            <a:endParaRPr lang="es-AR" sz="1200" b="1" dirty="0">
              <a:latin typeface="Arial"/>
              <a:cs typeface="Arial"/>
            </a:endParaRPr>
          </a:p>
          <a:p>
            <a:pPr marL="822960">
              <a:spcBef>
                <a:spcPts val="735"/>
              </a:spcBef>
            </a:pPr>
            <a:r>
              <a:rPr lang="es-AR" sz="1200" b="1" dirty="0">
                <a:latin typeface="Arial"/>
                <a:cs typeface="Arial"/>
              </a:rPr>
              <a:t>-Indicador</a:t>
            </a:r>
            <a:r>
              <a:rPr lang="es-AR" sz="1200" b="1" spc="-20" dirty="0">
                <a:latin typeface="Arial"/>
                <a:cs typeface="Arial"/>
              </a:rPr>
              <a:t> </a:t>
            </a:r>
            <a:r>
              <a:rPr lang="es-AR" sz="1200" b="1" dirty="0">
                <a:latin typeface="Arial"/>
                <a:cs typeface="Arial"/>
              </a:rPr>
              <a:t>de</a:t>
            </a:r>
            <a:r>
              <a:rPr lang="es-AR" sz="1200" b="1" spc="-20" dirty="0">
                <a:latin typeface="Arial"/>
                <a:cs typeface="Arial"/>
              </a:rPr>
              <a:t> </a:t>
            </a:r>
            <a:r>
              <a:rPr lang="es-AR" sz="1200" b="1" spc="-5" dirty="0">
                <a:latin typeface="Arial"/>
                <a:cs typeface="Arial"/>
              </a:rPr>
              <a:t>nivel</a:t>
            </a:r>
            <a:r>
              <a:rPr lang="es-AR" sz="1200" b="1" spc="-10" dirty="0">
                <a:latin typeface="Arial"/>
                <a:cs typeface="Arial"/>
              </a:rPr>
              <a:t> </a:t>
            </a:r>
            <a:r>
              <a:rPr lang="es-AR" sz="1200" b="1" dirty="0">
                <a:latin typeface="Arial"/>
                <a:cs typeface="Arial"/>
              </a:rPr>
              <a:t>de</a:t>
            </a:r>
            <a:r>
              <a:rPr lang="es-AR" sz="1200" b="1" spc="-10" dirty="0">
                <a:latin typeface="Arial"/>
                <a:cs typeface="Arial"/>
              </a:rPr>
              <a:t> </a:t>
            </a:r>
            <a:r>
              <a:rPr lang="es-AR" sz="1200" b="1" spc="-5" dirty="0">
                <a:latin typeface="Arial"/>
                <a:cs typeface="Arial"/>
              </a:rPr>
              <a:t>aceite</a:t>
            </a:r>
            <a:endParaRPr lang="es-AR" sz="1200" b="1" dirty="0">
              <a:latin typeface="Arial"/>
              <a:cs typeface="Arial"/>
            </a:endParaRPr>
          </a:p>
          <a:p>
            <a:pPr marL="822960">
              <a:spcBef>
                <a:spcPts val="730"/>
              </a:spcBef>
            </a:pPr>
            <a:r>
              <a:rPr lang="es-AR" sz="1200" b="1" dirty="0">
                <a:latin typeface="Arial"/>
                <a:cs typeface="Arial"/>
              </a:rPr>
              <a:t>-Relés</a:t>
            </a:r>
            <a:r>
              <a:rPr lang="es-AR" sz="1200" b="1" spc="-10" dirty="0">
                <a:latin typeface="Arial"/>
                <a:cs typeface="Arial"/>
              </a:rPr>
              <a:t> </a:t>
            </a:r>
            <a:r>
              <a:rPr lang="es-AR" sz="1200" b="1" dirty="0">
                <a:latin typeface="Arial"/>
                <a:cs typeface="Arial"/>
              </a:rPr>
              <a:t>de </a:t>
            </a:r>
            <a:r>
              <a:rPr lang="es-AR" sz="1200" b="1" spc="-5" dirty="0">
                <a:latin typeface="Arial"/>
                <a:cs typeface="Arial"/>
              </a:rPr>
              <a:t>Alarma,</a:t>
            </a:r>
            <a:r>
              <a:rPr lang="es-AR" sz="1200" b="1" spc="-15" dirty="0">
                <a:latin typeface="Arial"/>
                <a:cs typeface="Arial"/>
              </a:rPr>
              <a:t> </a:t>
            </a:r>
            <a:r>
              <a:rPr lang="es-AR" sz="1200" b="1" dirty="0">
                <a:latin typeface="Arial"/>
                <a:cs typeface="Arial"/>
              </a:rPr>
              <a:t>Disparo</a:t>
            </a:r>
            <a:r>
              <a:rPr lang="es-AR" sz="1200" b="1" spc="-15" dirty="0">
                <a:latin typeface="Arial"/>
                <a:cs typeface="Arial"/>
              </a:rPr>
              <a:t> </a:t>
            </a:r>
            <a:r>
              <a:rPr lang="es-AR" sz="1200" b="1" dirty="0">
                <a:latin typeface="Arial"/>
                <a:cs typeface="Arial"/>
              </a:rPr>
              <a:t>y</a:t>
            </a:r>
            <a:r>
              <a:rPr lang="es-AR" sz="1200" b="1" spc="-15" dirty="0">
                <a:latin typeface="Arial"/>
                <a:cs typeface="Arial"/>
              </a:rPr>
              <a:t> </a:t>
            </a:r>
            <a:r>
              <a:rPr lang="es-AR" sz="1200" b="1" spc="-5" dirty="0">
                <a:latin typeface="Arial"/>
                <a:cs typeface="Arial"/>
              </a:rPr>
              <a:t>Señalización.</a:t>
            </a:r>
            <a:endParaRPr lang="es-AR" sz="1200" b="1" dirty="0">
              <a:latin typeface="Arial"/>
              <a:cs typeface="Arial"/>
            </a:endParaRPr>
          </a:p>
          <a:p>
            <a:pPr marL="822960">
              <a:spcBef>
                <a:spcPts val="735"/>
              </a:spcBef>
            </a:pPr>
            <a:r>
              <a:rPr lang="es-AR" sz="1200" b="1" dirty="0">
                <a:latin typeface="Arial"/>
                <a:cs typeface="Arial"/>
              </a:rPr>
              <a:t>-Relés</a:t>
            </a:r>
            <a:r>
              <a:rPr lang="es-AR" sz="1200" b="1" spc="-10" dirty="0">
                <a:latin typeface="Arial"/>
                <a:cs typeface="Arial"/>
              </a:rPr>
              <a:t> </a:t>
            </a:r>
            <a:r>
              <a:rPr lang="es-AR" sz="1200" b="1" dirty="0">
                <a:latin typeface="Arial"/>
                <a:cs typeface="Arial"/>
              </a:rPr>
              <a:t>de</a:t>
            </a:r>
            <a:r>
              <a:rPr lang="es-AR" sz="1200" b="1" spc="-5" dirty="0">
                <a:latin typeface="Arial"/>
                <a:cs typeface="Arial"/>
              </a:rPr>
              <a:t> Alarma</a:t>
            </a:r>
            <a:r>
              <a:rPr lang="es-AR" sz="1200" b="1" spc="5" dirty="0">
                <a:latin typeface="Arial"/>
                <a:cs typeface="Arial"/>
              </a:rPr>
              <a:t> </a:t>
            </a:r>
            <a:r>
              <a:rPr lang="es-AR" sz="1200" b="1" dirty="0">
                <a:latin typeface="Arial"/>
                <a:cs typeface="Arial"/>
              </a:rPr>
              <a:t>y</a:t>
            </a:r>
            <a:r>
              <a:rPr lang="es-AR" sz="1200" b="1" spc="-20" dirty="0">
                <a:latin typeface="Arial"/>
                <a:cs typeface="Arial"/>
              </a:rPr>
              <a:t> </a:t>
            </a:r>
            <a:r>
              <a:rPr lang="es-AR" sz="1200" b="1" dirty="0">
                <a:latin typeface="Arial"/>
                <a:cs typeface="Arial"/>
              </a:rPr>
              <a:t>de</a:t>
            </a:r>
            <a:r>
              <a:rPr lang="es-AR" sz="1200" b="1" spc="-10" dirty="0">
                <a:latin typeface="Arial"/>
                <a:cs typeface="Arial"/>
              </a:rPr>
              <a:t> </a:t>
            </a:r>
            <a:r>
              <a:rPr lang="es-AR" sz="1200" b="1" spc="-5" dirty="0">
                <a:latin typeface="Arial"/>
                <a:cs typeface="Arial"/>
              </a:rPr>
              <a:t>Señalización</a:t>
            </a:r>
            <a:endParaRPr lang="es-AR" sz="1200" b="1" dirty="0">
              <a:latin typeface="Arial"/>
              <a:cs typeface="Arial"/>
            </a:endParaRPr>
          </a:p>
          <a:p>
            <a:pPr marL="822960">
              <a:spcBef>
                <a:spcPts val="740"/>
              </a:spcBef>
            </a:pPr>
            <a:r>
              <a:rPr lang="es-AR" sz="1200" b="1" dirty="0">
                <a:latin typeface="Arial"/>
                <a:cs typeface="Arial"/>
              </a:rPr>
              <a:t>-Relés</a:t>
            </a:r>
            <a:r>
              <a:rPr lang="es-AR" sz="1200" b="1" spc="-15" dirty="0">
                <a:latin typeface="Arial"/>
                <a:cs typeface="Arial"/>
              </a:rPr>
              <a:t> </a:t>
            </a:r>
            <a:r>
              <a:rPr lang="es-AR" sz="1200" b="1" dirty="0">
                <a:latin typeface="Arial"/>
                <a:cs typeface="Arial"/>
              </a:rPr>
              <a:t>de</a:t>
            </a:r>
            <a:r>
              <a:rPr lang="es-AR" sz="1200" b="1" spc="-5" dirty="0">
                <a:latin typeface="Arial"/>
                <a:cs typeface="Arial"/>
              </a:rPr>
              <a:t> Disparo</a:t>
            </a:r>
            <a:r>
              <a:rPr lang="es-AR" sz="1200" b="1" spc="-30" dirty="0">
                <a:latin typeface="Arial"/>
                <a:cs typeface="Arial"/>
              </a:rPr>
              <a:t> </a:t>
            </a:r>
            <a:r>
              <a:rPr lang="es-AR" sz="1200" b="1" dirty="0">
                <a:latin typeface="Arial"/>
                <a:cs typeface="Arial"/>
              </a:rPr>
              <a:t>y</a:t>
            </a:r>
            <a:r>
              <a:rPr lang="es-AR" sz="1200" b="1" spc="-20" dirty="0">
                <a:latin typeface="Arial"/>
                <a:cs typeface="Arial"/>
              </a:rPr>
              <a:t> </a:t>
            </a:r>
            <a:r>
              <a:rPr lang="es-AR" sz="1200" b="1" dirty="0">
                <a:latin typeface="Arial"/>
                <a:cs typeface="Arial"/>
              </a:rPr>
              <a:t>de</a:t>
            </a:r>
            <a:r>
              <a:rPr lang="es-AR" sz="1200" b="1" spc="-10" dirty="0">
                <a:latin typeface="Arial"/>
                <a:cs typeface="Arial"/>
              </a:rPr>
              <a:t> </a:t>
            </a:r>
            <a:r>
              <a:rPr lang="es-AR" sz="1200" b="1" dirty="0">
                <a:latin typeface="Arial"/>
                <a:cs typeface="Arial"/>
              </a:rPr>
              <a:t>Señalización</a:t>
            </a:r>
          </a:p>
          <a:p>
            <a:pPr>
              <a:spcBef>
                <a:spcPts val="5"/>
              </a:spcBef>
            </a:pPr>
            <a:endParaRPr lang="es-AR" sz="1200" b="1" dirty="0">
              <a:latin typeface="Arial"/>
              <a:cs typeface="Arial"/>
            </a:endParaRPr>
          </a:p>
          <a:p>
            <a:pPr marL="853440" algn="just"/>
            <a:r>
              <a:rPr lang="es-AR" sz="1200" b="1" spc="-5" dirty="0">
                <a:latin typeface="Arial"/>
                <a:cs typeface="Arial"/>
              </a:rPr>
              <a:t>-Relé</a:t>
            </a:r>
            <a:r>
              <a:rPr lang="es-AR" sz="1200" b="1" spc="-35" dirty="0">
                <a:latin typeface="Arial"/>
                <a:cs typeface="Arial"/>
              </a:rPr>
              <a:t> </a:t>
            </a:r>
            <a:r>
              <a:rPr lang="es-AR" sz="1200" b="1" spc="-5" dirty="0" err="1">
                <a:latin typeface="Arial"/>
                <a:cs typeface="Arial"/>
              </a:rPr>
              <a:t>Buchholz</a:t>
            </a:r>
            <a:r>
              <a:rPr lang="es-AR" sz="1200" b="1" spc="-5" dirty="0">
                <a:latin typeface="Arial"/>
                <a:cs typeface="Arial"/>
              </a:rPr>
              <a:t>: </a:t>
            </a:r>
            <a:r>
              <a:rPr lang="es-AR" sz="1200" b="1" dirty="0">
                <a:latin typeface="Arial"/>
                <a:cs typeface="Arial"/>
              </a:rPr>
              <a:t>Deberá </a:t>
            </a:r>
            <a:r>
              <a:rPr lang="es-AR" sz="1200" b="1" spc="-5" dirty="0">
                <a:latin typeface="Arial"/>
                <a:cs typeface="Arial"/>
              </a:rPr>
              <a:t>suministrarse </a:t>
            </a:r>
            <a:r>
              <a:rPr lang="es-AR" sz="1200" b="1" dirty="0">
                <a:latin typeface="Arial"/>
                <a:cs typeface="Arial"/>
              </a:rPr>
              <a:t>un relé </a:t>
            </a:r>
            <a:r>
              <a:rPr lang="es-AR" sz="1200" b="1" spc="-5" dirty="0" err="1">
                <a:latin typeface="Arial"/>
                <a:cs typeface="Arial"/>
              </a:rPr>
              <a:t>Buchholz</a:t>
            </a:r>
            <a:r>
              <a:rPr lang="es-AR" sz="1200" b="1" spc="-5" dirty="0">
                <a:latin typeface="Arial"/>
                <a:cs typeface="Arial"/>
              </a:rPr>
              <a:t> </a:t>
            </a:r>
            <a:r>
              <a:rPr lang="es-AR" sz="1200" b="1" dirty="0">
                <a:latin typeface="Arial"/>
                <a:cs typeface="Arial"/>
              </a:rPr>
              <a:t>para </a:t>
            </a:r>
            <a:r>
              <a:rPr lang="es-AR" sz="1200" b="1" spc="-5" dirty="0">
                <a:latin typeface="Arial"/>
                <a:cs typeface="Arial"/>
              </a:rPr>
              <a:t>detectar formaciones </a:t>
            </a:r>
            <a:r>
              <a:rPr lang="es-AR" sz="1200" b="1" dirty="0">
                <a:latin typeface="Arial"/>
                <a:cs typeface="Arial"/>
              </a:rPr>
              <a:t>lentas </a:t>
            </a:r>
            <a:r>
              <a:rPr lang="es-AR" sz="1200" b="1" spc="-375" dirty="0">
                <a:latin typeface="Arial"/>
                <a:cs typeface="Arial"/>
              </a:rPr>
              <a:t> </a:t>
            </a:r>
            <a:r>
              <a:rPr lang="es-AR" sz="1200" b="1" dirty="0">
                <a:latin typeface="Arial"/>
                <a:cs typeface="Arial"/>
              </a:rPr>
              <a:t>de</a:t>
            </a:r>
            <a:r>
              <a:rPr lang="es-AR" sz="1200" b="1" spc="5" dirty="0">
                <a:latin typeface="Arial"/>
                <a:cs typeface="Arial"/>
              </a:rPr>
              <a:t> </a:t>
            </a:r>
            <a:r>
              <a:rPr lang="es-AR" sz="1200" b="1" spc="-5" dirty="0">
                <a:latin typeface="Arial"/>
                <a:cs typeface="Arial"/>
              </a:rPr>
              <a:t>gas</a:t>
            </a:r>
            <a:r>
              <a:rPr lang="es-AR" sz="1200" b="1" dirty="0">
                <a:latin typeface="Arial"/>
                <a:cs typeface="Arial"/>
              </a:rPr>
              <a:t> y</a:t>
            </a:r>
            <a:r>
              <a:rPr lang="es-AR" sz="1200" b="1" spc="5" dirty="0">
                <a:latin typeface="Arial"/>
                <a:cs typeface="Arial"/>
              </a:rPr>
              <a:t> </a:t>
            </a:r>
            <a:r>
              <a:rPr lang="es-AR" sz="1200" b="1" spc="-5" dirty="0">
                <a:latin typeface="Arial"/>
                <a:cs typeface="Arial"/>
              </a:rPr>
              <a:t>aumentos</a:t>
            </a:r>
            <a:r>
              <a:rPr lang="es-AR" sz="1200" b="1" dirty="0">
                <a:latin typeface="Arial"/>
                <a:cs typeface="Arial"/>
              </a:rPr>
              <a:t> </a:t>
            </a:r>
            <a:r>
              <a:rPr lang="es-AR" sz="1200" b="1" spc="-5" dirty="0">
                <a:latin typeface="Arial"/>
                <a:cs typeface="Arial"/>
              </a:rPr>
              <a:t>repentinos</a:t>
            </a:r>
            <a:r>
              <a:rPr lang="es-AR" sz="1200" b="1" dirty="0">
                <a:latin typeface="Arial"/>
                <a:cs typeface="Arial"/>
              </a:rPr>
              <a:t> de</a:t>
            </a:r>
            <a:r>
              <a:rPr lang="es-AR" sz="1200" b="1" spc="5" dirty="0">
                <a:latin typeface="Arial"/>
                <a:cs typeface="Arial"/>
              </a:rPr>
              <a:t> </a:t>
            </a:r>
            <a:r>
              <a:rPr lang="es-AR" sz="1200" b="1" spc="-5" dirty="0">
                <a:latin typeface="Arial"/>
                <a:cs typeface="Arial"/>
              </a:rPr>
              <a:t>presión.</a:t>
            </a:r>
            <a:r>
              <a:rPr lang="es-AR" sz="1200" b="1" dirty="0">
                <a:latin typeface="Arial"/>
                <a:cs typeface="Arial"/>
              </a:rPr>
              <a:t> Deberán</a:t>
            </a:r>
            <a:r>
              <a:rPr lang="es-AR" sz="1200" b="1" spc="5" dirty="0">
                <a:latin typeface="Arial"/>
                <a:cs typeface="Arial"/>
              </a:rPr>
              <a:t> </a:t>
            </a:r>
            <a:r>
              <a:rPr lang="es-AR" sz="1200" b="1" spc="-5" dirty="0">
                <a:latin typeface="Arial"/>
                <a:cs typeface="Arial"/>
              </a:rPr>
              <a:t>suministrarse </a:t>
            </a:r>
            <a:r>
              <a:rPr lang="es-AR" sz="1200" b="1" dirty="0">
                <a:latin typeface="Arial"/>
                <a:cs typeface="Arial"/>
              </a:rPr>
              <a:t> </a:t>
            </a:r>
            <a:r>
              <a:rPr lang="es-AR" sz="1200" b="1" spc="-5" dirty="0">
                <a:latin typeface="Arial"/>
                <a:cs typeface="Arial"/>
              </a:rPr>
              <a:t>contactos,</a:t>
            </a:r>
            <a:r>
              <a:rPr lang="es-AR" sz="1200" b="1" spc="-85" dirty="0">
                <a:latin typeface="Arial"/>
                <a:cs typeface="Arial"/>
              </a:rPr>
              <a:t> </a:t>
            </a:r>
            <a:r>
              <a:rPr lang="es-AR" sz="1200" b="1" spc="-5" dirty="0">
                <a:latin typeface="Arial"/>
                <a:cs typeface="Arial"/>
              </a:rPr>
              <a:t>separados,</a:t>
            </a:r>
            <a:r>
              <a:rPr lang="es-AR" sz="1200" b="1" spc="-80" dirty="0">
                <a:latin typeface="Arial"/>
                <a:cs typeface="Arial"/>
              </a:rPr>
              <a:t> </a:t>
            </a:r>
            <a:r>
              <a:rPr lang="es-AR" sz="1200" b="1" dirty="0">
                <a:latin typeface="Arial"/>
                <a:cs typeface="Arial"/>
              </a:rPr>
              <a:t>para</a:t>
            </a:r>
            <a:r>
              <a:rPr lang="es-AR" sz="1200" b="1" spc="-85" dirty="0">
                <a:latin typeface="Arial"/>
                <a:cs typeface="Arial"/>
              </a:rPr>
              <a:t> </a:t>
            </a:r>
            <a:r>
              <a:rPr lang="es-AR" sz="1200" b="1" dirty="0">
                <a:latin typeface="Arial"/>
                <a:cs typeface="Arial"/>
              </a:rPr>
              <a:t>la</a:t>
            </a:r>
            <a:r>
              <a:rPr lang="es-AR" sz="1200" b="1" spc="-85" dirty="0">
                <a:latin typeface="Arial"/>
                <a:cs typeface="Arial"/>
              </a:rPr>
              <a:t> </a:t>
            </a:r>
            <a:r>
              <a:rPr lang="es-AR" sz="1200" b="1" spc="-5" dirty="0">
                <a:latin typeface="Arial"/>
                <a:cs typeface="Arial"/>
              </a:rPr>
              <a:t>condición</a:t>
            </a:r>
            <a:r>
              <a:rPr lang="es-AR" sz="1200" b="1" spc="-75" dirty="0">
                <a:latin typeface="Arial"/>
                <a:cs typeface="Arial"/>
              </a:rPr>
              <a:t> </a:t>
            </a:r>
            <a:r>
              <a:rPr lang="es-AR" sz="1200" b="1" dirty="0">
                <a:latin typeface="Arial"/>
                <a:cs typeface="Arial"/>
              </a:rPr>
              <a:t>de</a:t>
            </a:r>
            <a:r>
              <a:rPr lang="es-AR" sz="1200" b="1" spc="-75" dirty="0">
                <a:latin typeface="Arial"/>
                <a:cs typeface="Arial"/>
              </a:rPr>
              <a:t> </a:t>
            </a:r>
            <a:r>
              <a:rPr lang="es-AR" sz="1200" b="1" dirty="0">
                <a:latin typeface="Arial"/>
                <a:cs typeface="Arial"/>
              </a:rPr>
              <a:t>alarma</a:t>
            </a:r>
            <a:r>
              <a:rPr lang="es-AR" sz="1200" b="1" spc="-85" dirty="0">
                <a:latin typeface="Arial"/>
                <a:cs typeface="Arial"/>
              </a:rPr>
              <a:t> </a:t>
            </a:r>
            <a:r>
              <a:rPr lang="es-AR" sz="1200" b="1" dirty="0">
                <a:latin typeface="Arial"/>
                <a:cs typeface="Arial"/>
              </a:rPr>
              <a:t>y</a:t>
            </a:r>
            <a:r>
              <a:rPr lang="es-AR" sz="1200" b="1" spc="-95" dirty="0">
                <a:latin typeface="Arial"/>
                <a:cs typeface="Arial"/>
              </a:rPr>
              <a:t> </a:t>
            </a:r>
            <a:r>
              <a:rPr lang="es-AR" sz="1200" b="1" dirty="0">
                <a:latin typeface="Arial"/>
                <a:cs typeface="Arial"/>
              </a:rPr>
              <a:t>de</a:t>
            </a:r>
            <a:r>
              <a:rPr lang="es-AR" sz="1200" b="1" spc="-75" dirty="0">
                <a:latin typeface="Arial"/>
                <a:cs typeface="Arial"/>
              </a:rPr>
              <a:t> </a:t>
            </a:r>
            <a:r>
              <a:rPr lang="es-AR" sz="1200" b="1" dirty="0">
                <a:latin typeface="Arial"/>
                <a:cs typeface="Arial"/>
              </a:rPr>
              <a:t>disparo.</a:t>
            </a:r>
            <a:r>
              <a:rPr lang="es-AR" sz="1200" b="1" spc="-70" dirty="0">
                <a:latin typeface="Arial"/>
                <a:cs typeface="Arial"/>
              </a:rPr>
              <a:t> </a:t>
            </a:r>
            <a:r>
              <a:rPr lang="es-AR" sz="1200" b="1" spc="-5" dirty="0">
                <a:latin typeface="Arial"/>
                <a:cs typeface="Arial"/>
              </a:rPr>
              <a:t>Los</a:t>
            </a:r>
            <a:r>
              <a:rPr lang="es-AR" sz="1200" b="1" spc="-85" dirty="0">
                <a:latin typeface="Arial"/>
                <a:cs typeface="Arial"/>
              </a:rPr>
              <a:t> </a:t>
            </a:r>
            <a:r>
              <a:rPr lang="es-AR" sz="1200" b="1" spc="-5" dirty="0">
                <a:latin typeface="Arial"/>
                <a:cs typeface="Arial"/>
              </a:rPr>
              <a:t>relés </a:t>
            </a:r>
            <a:r>
              <a:rPr lang="es-AR" sz="1200" b="1" spc="-375" dirty="0">
                <a:latin typeface="Arial"/>
                <a:cs typeface="Arial"/>
              </a:rPr>
              <a:t> </a:t>
            </a:r>
            <a:r>
              <a:rPr lang="es-AR" sz="1200" b="1" dirty="0">
                <a:latin typeface="Arial"/>
                <a:cs typeface="Arial"/>
              </a:rPr>
              <a:t>no</a:t>
            </a:r>
            <a:r>
              <a:rPr lang="es-AR" sz="1200" b="1" spc="5" dirty="0">
                <a:latin typeface="Arial"/>
                <a:cs typeface="Arial"/>
              </a:rPr>
              <a:t> </a:t>
            </a:r>
            <a:r>
              <a:rPr lang="es-AR" sz="1200" b="1" dirty="0">
                <a:latin typeface="Arial"/>
                <a:cs typeface="Arial"/>
              </a:rPr>
              <a:t>deberán</a:t>
            </a:r>
            <a:r>
              <a:rPr lang="es-AR" sz="1200" b="1" spc="5" dirty="0">
                <a:latin typeface="Arial"/>
                <a:cs typeface="Arial"/>
              </a:rPr>
              <a:t> </a:t>
            </a:r>
            <a:r>
              <a:rPr lang="es-AR" sz="1200" b="1" spc="-5" dirty="0">
                <a:latin typeface="Arial"/>
                <a:cs typeface="Arial"/>
              </a:rPr>
              <a:t>operar</a:t>
            </a:r>
            <a:r>
              <a:rPr lang="es-AR" sz="1200" b="1" dirty="0">
                <a:latin typeface="Arial"/>
                <a:cs typeface="Arial"/>
              </a:rPr>
              <a:t> </a:t>
            </a:r>
            <a:r>
              <a:rPr lang="es-AR" sz="1200" b="1" spc="-5" dirty="0">
                <a:latin typeface="Arial"/>
                <a:cs typeface="Arial"/>
              </a:rPr>
              <a:t>erróneamente</a:t>
            </a:r>
            <a:r>
              <a:rPr lang="es-AR" sz="1200" b="1" dirty="0">
                <a:latin typeface="Arial"/>
                <a:cs typeface="Arial"/>
              </a:rPr>
              <a:t> bajo</a:t>
            </a:r>
            <a:r>
              <a:rPr lang="es-AR" sz="1200" b="1" spc="5" dirty="0">
                <a:latin typeface="Arial"/>
                <a:cs typeface="Arial"/>
              </a:rPr>
              <a:t> </a:t>
            </a:r>
            <a:r>
              <a:rPr lang="es-AR" sz="1200" b="1" spc="-5" dirty="0">
                <a:latin typeface="Arial"/>
                <a:cs typeface="Arial"/>
              </a:rPr>
              <a:t>las</a:t>
            </a:r>
            <a:r>
              <a:rPr lang="es-AR" sz="1200" b="1" dirty="0">
                <a:latin typeface="Arial"/>
                <a:cs typeface="Arial"/>
              </a:rPr>
              <a:t> </a:t>
            </a:r>
            <a:r>
              <a:rPr lang="es-AR" sz="1200" b="1" spc="-5" dirty="0">
                <a:latin typeface="Arial"/>
                <a:cs typeface="Arial"/>
              </a:rPr>
              <a:t>condiciones</a:t>
            </a:r>
            <a:r>
              <a:rPr lang="es-AR" sz="1200" b="1" dirty="0">
                <a:latin typeface="Arial"/>
                <a:cs typeface="Arial"/>
              </a:rPr>
              <a:t> </a:t>
            </a:r>
            <a:r>
              <a:rPr lang="es-AR" sz="1200" b="1" spc="-5" dirty="0">
                <a:latin typeface="Arial"/>
                <a:cs typeface="Arial"/>
              </a:rPr>
              <a:t>sísmicas </a:t>
            </a:r>
            <a:r>
              <a:rPr lang="es-AR" sz="1200" b="1" spc="-375" dirty="0">
                <a:latin typeface="Arial"/>
                <a:cs typeface="Arial"/>
              </a:rPr>
              <a:t> </a:t>
            </a:r>
            <a:r>
              <a:rPr lang="es-AR" sz="1200" b="1" spc="-5" dirty="0">
                <a:latin typeface="Arial"/>
                <a:cs typeface="Arial"/>
              </a:rPr>
              <a:t>especificadas. Deberán tomarse las </a:t>
            </a:r>
            <a:r>
              <a:rPr lang="es-AR" sz="1200" b="1" dirty="0">
                <a:latin typeface="Arial"/>
                <a:cs typeface="Arial"/>
              </a:rPr>
              <a:t>medidas para </a:t>
            </a:r>
            <a:r>
              <a:rPr lang="es-AR" sz="1200" b="1" spc="-5" dirty="0">
                <a:latin typeface="Arial"/>
                <a:cs typeface="Arial"/>
              </a:rPr>
              <a:t>cerrar </a:t>
            </a:r>
            <a:r>
              <a:rPr lang="es-AR" sz="1200" b="1" dirty="0">
                <a:latin typeface="Arial"/>
                <a:cs typeface="Arial"/>
              </a:rPr>
              <a:t>uno de </a:t>
            </a:r>
            <a:r>
              <a:rPr lang="es-AR" sz="1200" b="1" spc="-5" dirty="0">
                <a:latin typeface="Arial"/>
                <a:cs typeface="Arial"/>
              </a:rPr>
              <a:t>estos </a:t>
            </a:r>
            <a:r>
              <a:rPr lang="es-AR" sz="1200" b="1" dirty="0">
                <a:latin typeface="Arial"/>
                <a:cs typeface="Arial"/>
              </a:rPr>
              <a:t> </a:t>
            </a:r>
            <a:r>
              <a:rPr lang="es-AR" sz="1200" b="1" spc="-5" dirty="0">
                <a:latin typeface="Arial"/>
                <a:cs typeface="Arial"/>
              </a:rPr>
              <a:t>contactos</a:t>
            </a:r>
            <a:r>
              <a:rPr lang="es-AR" sz="1200" b="1" spc="-65" dirty="0">
                <a:latin typeface="Arial"/>
                <a:cs typeface="Arial"/>
              </a:rPr>
              <a:t> </a:t>
            </a:r>
            <a:r>
              <a:rPr lang="es-AR" sz="1200" b="1" dirty="0">
                <a:latin typeface="Arial"/>
                <a:cs typeface="Arial"/>
              </a:rPr>
              <a:t>al</a:t>
            </a:r>
            <a:r>
              <a:rPr lang="es-AR" sz="1200" b="1" spc="-85" dirty="0">
                <a:latin typeface="Arial"/>
                <a:cs typeface="Arial"/>
              </a:rPr>
              <a:t> </a:t>
            </a:r>
            <a:r>
              <a:rPr lang="es-AR" sz="1200" b="1" spc="-5" dirty="0">
                <a:latin typeface="Arial"/>
                <a:cs typeface="Arial"/>
              </a:rPr>
              <a:t>efectuarse</a:t>
            </a:r>
            <a:r>
              <a:rPr lang="es-AR" sz="1200" b="1" spc="-80" dirty="0">
                <a:latin typeface="Arial"/>
                <a:cs typeface="Arial"/>
              </a:rPr>
              <a:t> </a:t>
            </a:r>
            <a:r>
              <a:rPr lang="es-AR" sz="1200" b="1" dirty="0">
                <a:latin typeface="Arial"/>
                <a:cs typeface="Arial"/>
              </a:rPr>
              <a:t>el</a:t>
            </a:r>
            <a:r>
              <a:rPr lang="es-AR" sz="1200" b="1" spc="-70" dirty="0">
                <a:latin typeface="Arial"/>
                <a:cs typeface="Arial"/>
              </a:rPr>
              <a:t> </a:t>
            </a:r>
            <a:r>
              <a:rPr lang="es-AR" sz="1200" b="1" spc="-5" dirty="0">
                <a:latin typeface="Arial"/>
                <a:cs typeface="Arial"/>
              </a:rPr>
              <a:t>drenaje</a:t>
            </a:r>
            <a:r>
              <a:rPr lang="es-AR" sz="1200" b="1" spc="-80" dirty="0">
                <a:latin typeface="Arial"/>
                <a:cs typeface="Arial"/>
              </a:rPr>
              <a:t> </a:t>
            </a:r>
            <a:r>
              <a:rPr lang="es-AR" sz="1200" b="1" spc="-5" dirty="0">
                <a:latin typeface="Arial"/>
                <a:cs typeface="Arial"/>
              </a:rPr>
              <a:t>completo</a:t>
            </a:r>
            <a:r>
              <a:rPr lang="es-AR" sz="1200" b="1" spc="-70" dirty="0">
                <a:latin typeface="Arial"/>
                <a:cs typeface="Arial"/>
              </a:rPr>
              <a:t> </a:t>
            </a:r>
            <a:r>
              <a:rPr lang="es-AR" sz="1200" b="1" spc="-5" dirty="0">
                <a:latin typeface="Arial"/>
                <a:cs typeface="Arial"/>
              </a:rPr>
              <a:t>del</a:t>
            </a:r>
            <a:r>
              <a:rPr lang="es-AR" sz="1200" b="1" spc="-80" dirty="0">
                <a:latin typeface="Arial"/>
                <a:cs typeface="Arial"/>
              </a:rPr>
              <a:t> </a:t>
            </a:r>
            <a:r>
              <a:rPr lang="es-AR" sz="1200" b="1" dirty="0">
                <a:latin typeface="Arial"/>
                <a:cs typeface="Arial"/>
              </a:rPr>
              <a:t>tanque</a:t>
            </a:r>
            <a:r>
              <a:rPr lang="es-AR" sz="1200" b="1" spc="-85" dirty="0">
                <a:latin typeface="Arial"/>
                <a:cs typeface="Arial"/>
              </a:rPr>
              <a:t> </a:t>
            </a:r>
            <a:r>
              <a:rPr lang="es-AR" sz="1200" b="1" dirty="0">
                <a:latin typeface="Arial"/>
                <a:cs typeface="Arial"/>
              </a:rPr>
              <a:t>de</a:t>
            </a:r>
            <a:r>
              <a:rPr lang="es-AR" sz="1200" b="1" spc="-80" dirty="0">
                <a:latin typeface="Arial"/>
                <a:cs typeface="Arial"/>
              </a:rPr>
              <a:t> </a:t>
            </a:r>
            <a:r>
              <a:rPr lang="es-AR" sz="1200" b="1" spc="-5" dirty="0">
                <a:latin typeface="Arial"/>
                <a:cs typeface="Arial"/>
              </a:rPr>
              <a:t>expansión.</a:t>
            </a:r>
            <a:r>
              <a:rPr lang="es-AR" sz="1200" b="1" spc="-65" dirty="0">
                <a:latin typeface="Arial"/>
                <a:cs typeface="Arial"/>
              </a:rPr>
              <a:t> </a:t>
            </a:r>
            <a:r>
              <a:rPr lang="es-AR" sz="1200" b="1" spc="-5" dirty="0">
                <a:latin typeface="Arial"/>
                <a:cs typeface="Arial"/>
              </a:rPr>
              <a:t>Los </a:t>
            </a:r>
            <a:r>
              <a:rPr lang="es-AR" sz="1200" b="1" spc="-375" dirty="0">
                <a:latin typeface="Arial"/>
                <a:cs typeface="Arial"/>
              </a:rPr>
              <a:t> </a:t>
            </a:r>
            <a:r>
              <a:rPr lang="es-AR" sz="1200" b="1" spc="-5" dirty="0">
                <a:latin typeface="Arial"/>
                <a:cs typeface="Arial"/>
              </a:rPr>
              <a:t>circuitos</a:t>
            </a:r>
            <a:r>
              <a:rPr lang="es-AR" sz="1200" b="1" dirty="0">
                <a:latin typeface="Arial"/>
                <a:cs typeface="Arial"/>
              </a:rPr>
              <a:t> de</a:t>
            </a:r>
            <a:r>
              <a:rPr lang="es-AR" sz="1200" b="1" spc="5" dirty="0">
                <a:latin typeface="Arial"/>
                <a:cs typeface="Arial"/>
              </a:rPr>
              <a:t> </a:t>
            </a:r>
            <a:r>
              <a:rPr lang="es-AR" sz="1200" b="1" spc="-5" dirty="0">
                <a:latin typeface="Arial"/>
                <a:cs typeface="Arial"/>
              </a:rPr>
              <a:t>contactos</a:t>
            </a:r>
            <a:r>
              <a:rPr lang="es-AR" sz="1200" b="1" dirty="0">
                <a:latin typeface="Arial"/>
                <a:cs typeface="Arial"/>
              </a:rPr>
              <a:t> del</a:t>
            </a:r>
            <a:r>
              <a:rPr lang="es-AR" sz="1200" b="1" spc="5" dirty="0">
                <a:latin typeface="Arial"/>
                <a:cs typeface="Arial"/>
              </a:rPr>
              <a:t> </a:t>
            </a:r>
            <a:r>
              <a:rPr lang="es-AR" sz="1200" b="1" spc="-5" dirty="0">
                <a:latin typeface="Arial"/>
                <a:cs typeface="Arial"/>
              </a:rPr>
              <a:t>relé</a:t>
            </a:r>
            <a:r>
              <a:rPr lang="es-AR" sz="1200" b="1" dirty="0">
                <a:latin typeface="Arial"/>
                <a:cs typeface="Arial"/>
              </a:rPr>
              <a:t> </a:t>
            </a:r>
            <a:r>
              <a:rPr lang="es-AR" sz="1200" b="1" spc="-5" dirty="0">
                <a:latin typeface="Arial"/>
                <a:cs typeface="Arial"/>
              </a:rPr>
              <a:t>deberán</a:t>
            </a:r>
            <a:r>
              <a:rPr lang="es-AR" sz="1200" b="1" dirty="0">
                <a:latin typeface="Arial"/>
                <a:cs typeface="Arial"/>
              </a:rPr>
              <a:t> </a:t>
            </a:r>
            <a:r>
              <a:rPr lang="es-AR" sz="1200" b="1" spc="-5" dirty="0">
                <a:latin typeface="Arial"/>
                <a:cs typeface="Arial"/>
              </a:rPr>
              <a:t>proveerse</a:t>
            </a:r>
            <a:r>
              <a:rPr lang="es-AR" sz="1200" b="1" dirty="0">
                <a:latin typeface="Arial"/>
                <a:cs typeface="Arial"/>
              </a:rPr>
              <a:t> </a:t>
            </a:r>
            <a:r>
              <a:rPr lang="es-AR" sz="1200" b="1" spc="-5" dirty="0">
                <a:latin typeface="Arial"/>
                <a:cs typeface="Arial"/>
              </a:rPr>
              <a:t>completos,</a:t>
            </a:r>
            <a:r>
              <a:rPr lang="es-AR" sz="1200" b="1" dirty="0">
                <a:latin typeface="Arial"/>
                <a:cs typeface="Arial"/>
              </a:rPr>
              <a:t> con </a:t>
            </a:r>
            <a:r>
              <a:rPr lang="es-AR" sz="1200" b="1" spc="5" dirty="0">
                <a:latin typeface="Arial"/>
                <a:cs typeface="Arial"/>
              </a:rPr>
              <a:t> </a:t>
            </a:r>
            <a:r>
              <a:rPr lang="es-AR" sz="1200" b="1" spc="-5" dirty="0">
                <a:latin typeface="Arial"/>
                <a:cs typeface="Arial"/>
              </a:rPr>
              <a:t>dispositivos </a:t>
            </a:r>
            <a:r>
              <a:rPr lang="es-AR" sz="1200" b="1" dirty="0">
                <a:latin typeface="Arial"/>
                <a:cs typeface="Arial"/>
              </a:rPr>
              <a:t>de</a:t>
            </a:r>
            <a:r>
              <a:rPr lang="es-AR" sz="1200" b="1" spc="-10" dirty="0">
                <a:latin typeface="Arial"/>
                <a:cs typeface="Arial"/>
              </a:rPr>
              <a:t> </a:t>
            </a:r>
            <a:r>
              <a:rPr lang="es-AR" sz="1200" b="1" spc="-5" dirty="0">
                <a:latin typeface="Arial"/>
                <a:cs typeface="Arial"/>
              </a:rPr>
              <a:t>sellado</a:t>
            </a:r>
            <a:r>
              <a:rPr lang="es-AR" sz="1200" b="1" dirty="0">
                <a:latin typeface="Arial"/>
                <a:cs typeface="Arial"/>
              </a:rPr>
              <a:t> y</a:t>
            </a:r>
            <a:r>
              <a:rPr lang="es-AR" sz="1200" b="1" spc="-10" dirty="0">
                <a:latin typeface="Arial"/>
                <a:cs typeface="Arial"/>
              </a:rPr>
              <a:t> </a:t>
            </a:r>
            <a:r>
              <a:rPr lang="es-AR" sz="1200" b="1" spc="-5" dirty="0">
                <a:latin typeface="Arial"/>
                <a:cs typeface="Arial"/>
              </a:rPr>
              <a:t>reposición.</a:t>
            </a:r>
          </a:p>
          <a:p>
            <a:pPr marL="853440" algn="just"/>
            <a:endParaRPr lang="es-AR" sz="1200" b="1" spc="-5" dirty="0">
              <a:latin typeface="Arial"/>
              <a:cs typeface="Arial"/>
            </a:endParaRPr>
          </a:p>
          <a:p>
            <a:pPr marL="598805" algn="just">
              <a:spcBef>
                <a:spcPts val="100"/>
              </a:spcBef>
            </a:pPr>
            <a:r>
              <a:rPr lang="es-AR" sz="1200" b="1" dirty="0">
                <a:latin typeface="Arial"/>
                <a:cs typeface="Arial"/>
              </a:rPr>
              <a:t>-Relés</a:t>
            </a:r>
            <a:r>
              <a:rPr lang="es-AR" sz="1200" b="1" spc="-15" dirty="0">
                <a:latin typeface="Arial"/>
                <a:cs typeface="Arial"/>
              </a:rPr>
              <a:t> </a:t>
            </a:r>
            <a:r>
              <a:rPr lang="es-AR" sz="1200" b="1" dirty="0">
                <a:latin typeface="Arial"/>
                <a:cs typeface="Arial"/>
              </a:rPr>
              <a:t>para</a:t>
            </a:r>
            <a:r>
              <a:rPr lang="es-AR" sz="1200" b="1" spc="-15" dirty="0">
                <a:latin typeface="Arial"/>
                <a:cs typeface="Arial"/>
              </a:rPr>
              <a:t> </a:t>
            </a:r>
            <a:r>
              <a:rPr lang="es-AR" sz="1200" b="1" spc="-5" dirty="0">
                <a:latin typeface="Arial"/>
                <a:cs typeface="Arial"/>
              </a:rPr>
              <a:t>protección masa-cuba: </a:t>
            </a:r>
            <a:r>
              <a:rPr lang="es-AR" sz="1200" b="1" dirty="0">
                <a:latin typeface="Arial"/>
                <a:cs typeface="Arial"/>
              </a:rPr>
              <a:t>Cuando se </a:t>
            </a:r>
            <a:r>
              <a:rPr lang="es-AR" sz="1200" b="1" spc="-5" dirty="0">
                <a:latin typeface="Arial"/>
                <a:cs typeface="Arial"/>
              </a:rPr>
              <a:t>indique </a:t>
            </a:r>
            <a:r>
              <a:rPr lang="es-AR" sz="1200" b="1" dirty="0">
                <a:latin typeface="Arial"/>
                <a:cs typeface="Arial"/>
              </a:rPr>
              <a:t>en </a:t>
            </a:r>
            <a:r>
              <a:rPr lang="es-AR" sz="1200" b="1" spc="-5" dirty="0">
                <a:latin typeface="Arial"/>
                <a:cs typeface="Arial"/>
              </a:rPr>
              <a:t>las Especificaciones Particulares </a:t>
            </a:r>
            <a:r>
              <a:rPr lang="es-AR" sz="1200" b="1" dirty="0">
                <a:latin typeface="Arial"/>
                <a:cs typeface="Arial"/>
              </a:rPr>
              <a:t>del </a:t>
            </a:r>
            <a:r>
              <a:rPr lang="es-AR" sz="1200" b="1" spc="-5" dirty="0">
                <a:latin typeface="Arial"/>
                <a:cs typeface="Arial"/>
              </a:rPr>
              <a:t>cliente se </a:t>
            </a:r>
            <a:r>
              <a:rPr lang="es-AR" sz="1200" b="1" dirty="0">
                <a:latin typeface="Arial"/>
                <a:cs typeface="Arial"/>
              </a:rPr>
              <a:t> deberá </a:t>
            </a:r>
            <a:r>
              <a:rPr lang="es-AR" sz="1200" b="1" spc="-5" dirty="0">
                <a:latin typeface="Arial"/>
                <a:cs typeface="Arial"/>
              </a:rPr>
              <a:t>suministrar</a:t>
            </a:r>
            <a:r>
              <a:rPr lang="es-AR" sz="1200" b="1" dirty="0">
                <a:latin typeface="Arial"/>
                <a:cs typeface="Arial"/>
              </a:rPr>
              <a:t> un relé de </a:t>
            </a:r>
            <a:r>
              <a:rPr lang="es-AR" sz="1200" b="1" spc="-5" dirty="0" err="1">
                <a:latin typeface="Arial"/>
                <a:cs typeface="Arial"/>
              </a:rPr>
              <a:t>sobrecorriente</a:t>
            </a:r>
            <a:r>
              <a:rPr lang="es-AR" sz="1200" b="1" dirty="0">
                <a:latin typeface="Arial"/>
                <a:cs typeface="Arial"/>
              </a:rPr>
              <a:t> de </a:t>
            </a:r>
            <a:r>
              <a:rPr lang="es-AR" sz="1200" b="1" spc="-5" dirty="0">
                <a:latin typeface="Arial"/>
                <a:cs typeface="Arial"/>
              </a:rPr>
              <a:t>tiempo</a:t>
            </a:r>
            <a:r>
              <a:rPr lang="es-AR" sz="1200" b="1" dirty="0">
                <a:latin typeface="Arial"/>
                <a:cs typeface="Arial"/>
              </a:rPr>
              <a:t> </a:t>
            </a:r>
            <a:r>
              <a:rPr lang="es-AR" sz="1200" b="1" spc="-5" dirty="0">
                <a:latin typeface="Arial"/>
                <a:cs typeface="Arial"/>
              </a:rPr>
              <a:t>inverso</a:t>
            </a:r>
            <a:r>
              <a:rPr lang="es-AR" sz="1200" b="1" dirty="0">
                <a:latin typeface="Arial"/>
                <a:cs typeface="Arial"/>
              </a:rPr>
              <a:t> </a:t>
            </a:r>
            <a:r>
              <a:rPr lang="es-AR" sz="1200" b="1" spc="-5" dirty="0">
                <a:latin typeface="Arial"/>
                <a:cs typeface="Arial"/>
              </a:rPr>
              <a:t>con </a:t>
            </a:r>
            <a:r>
              <a:rPr lang="es-AR" sz="1200" b="1" dirty="0">
                <a:latin typeface="Arial"/>
                <a:cs typeface="Arial"/>
              </a:rPr>
              <a:t> unidad </a:t>
            </a:r>
            <a:r>
              <a:rPr lang="es-AR" sz="1200" b="1" spc="-5" dirty="0">
                <a:latin typeface="Arial"/>
                <a:cs typeface="Arial"/>
              </a:rPr>
              <a:t>instantánea </a:t>
            </a:r>
            <a:r>
              <a:rPr lang="es-AR" sz="1200" b="1" dirty="0">
                <a:latin typeface="Arial"/>
                <a:cs typeface="Arial"/>
              </a:rPr>
              <a:t>del tipo </a:t>
            </a:r>
            <a:r>
              <a:rPr lang="es-AR" sz="1200" b="1" spc="-5" dirty="0">
                <a:latin typeface="Arial"/>
                <a:cs typeface="Arial"/>
              </a:rPr>
              <a:t>electromecánico, </a:t>
            </a:r>
            <a:r>
              <a:rPr lang="es-AR" sz="1200" b="1" dirty="0">
                <a:latin typeface="Arial"/>
                <a:cs typeface="Arial"/>
              </a:rPr>
              <a:t>instalado </a:t>
            </a:r>
            <a:r>
              <a:rPr lang="es-AR" sz="1200" b="1" spc="-10" dirty="0">
                <a:latin typeface="Arial"/>
                <a:cs typeface="Arial"/>
              </a:rPr>
              <a:t>en </a:t>
            </a:r>
            <a:r>
              <a:rPr lang="es-AR" sz="1200" b="1" dirty="0">
                <a:latin typeface="Arial"/>
                <a:cs typeface="Arial"/>
              </a:rPr>
              <a:t>el </a:t>
            </a:r>
            <a:r>
              <a:rPr lang="es-AR" sz="1200" b="1" spc="-5" dirty="0">
                <a:latin typeface="Arial"/>
                <a:cs typeface="Arial"/>
              </a:rPr>
              <a:t>gabinete </a:t>
            </a:r>
            <a:r>
              <a:rPr lang="es-AR" sz="1200" b="1" dirty="0">
                <a:latin typeface="Arial"/>
                <a:cs typeface="Arial"/>
              </a:rPr>
              <a:t> terminal</a:t>
            </a:r>
            <a:r>
              <a:rPr lang="es-AR" sz="1200" b="1" spc="-45" dirty="0">
                <a:latin typeface="Arial"/>
                <a:cs typeface="Arial"/>
              </a:rPr>
              <a:t> </a:t>
            </a:r>
            <a:r>
              <a:rPr lang="es-AR" sz="1200" b="1" dirty="0">
                <a:latin typeface="Arial"/>
                <a:cs typeface="Arial"/>
              </a:rPr>
              <a:t>que</a:t>
            </a:r>
            <a:r>
              <a:rPr lang="es-AR" sz="1200" b="1" spc="-45" dirty="0">
                <a:latin typeface="Arial"/>
                <a:cs typeface="Arial"/>
              </a:rPr>
              <a:t> </a:t>
            </a:r>
            <a:r>
              <a:rPr lang="es-AR" sz="1200" b="1" spc="-5" dirty="0">
                <a:latin typeface="Arial"/>
                <a:cs typeface="Arial"/>
              </a:rPr>
              <a:t>pueda</a:t>
            </a:r>
            <a:r>
              <a:rPr lang="es-AR" sz="1200" b="1" spc="-40" dirty="0">
                <a:latin typeface="Arial"/>
                <a:cs typeface="Arial"/>
              </a:rPr>
              <a:t> </a:t>
            </a:r>
            <a:r>
              <a:rPr lang="es-AR" sz="1200" b="1" dirty="0">
                <a:latin typeface="Arial"/>
                <a:cs typeface="Arial"/>
              </a:rPr>
              <a:t>ser</a:t>
            </a:r>
            <a:r>
              <a:rPr lang="es-AR" sz="1200" b="1" spc="-45" dirty="0">
                <a:latin typeface="Arial"/>
                <a:cs typeface="Arial"/>
              </a:rPr>
              <a:t> </a:t>
            </a:r>
            <a:r>
              <a:rPr lang="es-AR" sz="1200" b="1" spc="-5" dirty="0">
                <a:latin typeface="Arial"/>
                <a:cs typeface="Arial"/>
              </a:rPr>
              <a:t>activado</a:t>
            </a:r>
            <a:r>
              <a:rPr lang="es-AR" sz="1200" b="1" spc="-30" dirty="0">
                <a:latin typeface="Arial"/>
                <a:cs typeface="Arial"/>
              </a:rPr>
              <a:t> </a:t>
            </a:r>
            <a:r>
              <a:rPr lang="es-AR" sz="1200" b="1" dirty="0">
                <a:latin typeface="Arial"/>
                <a:cs typeface="Arial"/>
              </a:rPr>
              <a:t>por</a:t>
            </a:r>
            <a:r>
              <a:rPr lang="es-AR" sz="1200" b="1" spc="-45" dirty="0">
                <a:latin typeface="Arial"/>
                <a:cs typeface="Arial"/>
              </a:rPr>
              <a:t> </a:t>
            </a:r>
            <a:r>
              <a:rPr lang="es-AR" sz="1200" b="1" dirty="0">
                <a:latin typeface="Arial"/>
                <a:cs typeface="Arial"/>
              </a:rPr>
              <a:t>la</a:t>
            </a:r>
            <a:r>
              <a:rPr lang="es-AR" sz="1200" b="1" spc="-55" dirty="0">
                <a:latin typeface="Arial"/>
                <a:cs typeface="Arial"/>
              </a:rPr>
              <a:t> </a:t>
            </a:r>
            <a:r>
              <a:rPr lang="es-AR" sz="1200" b="1" dirty="0">
                <a:latin typeface="Arial"/>
                <a:cs typeface="Arial"/>
              </a:rPr>
              <a:t>señal</a:t>
            </a:r>
            <a:r>
              <a:rPr lang="es-AR" sz="1200" b="1" spc="-40" dirty="0">
                <a:latin typeface="Arial"/>
                <a:cs typeface="Arial"/>
              </a:rPr>
              <a:t> </a:t>
            </a:r>
            <a:r>
              <a:rPr lang="es-AR" sz="1200" b="1" dirty="0">
                <a:latin typeface="Arial"/>
                <a:cs typeface="Arial"/>
              </a:rPr>
              <a:t>de</a:t>
            </a:r>
            <a:r>
              <a:rPr lang="es-AR" sz="1200" b="1" spc="-55" dirty="0">
                <a:latin typeface="Arial"/>
                <a:cs typeface="Arial"/>
              </a:rPr>
              <a:t> </a:t>
            </a:r>
            <a:r>
              <a:rPr lang="es-AR" sz="1200" b="1" dirty="0">
                <a:latin typeface="Arial"/>
                <a:cs typeface="Arial"/>
              </a:rPr>
              <a:t>corriente</a:t>
            </a:r>
            <a:r>
              <a:rPr lang="es-AR" sz="1200" b="1" spc="-40" dirty="0">
                <a:latin typeface="Arial"/>
                <a:cs typeface="Arial"/>
              </a:rPr>
              <a:t> </a:t>
            </a:r>
            <a:r>
              <a:rPr lang="es-AR" sz="1200" b="1" spc="-5" dirty="0">
                <a:latin typeface="Arial"/>
                <a:cs typeface="Arial"/>
              </a:rPr>
              <a:t>proveniente</a:t>
            </a:r>
            <a:r>
              <a:rPr lang="es-AR" sz="1200" b="1" spc="-30" dirty="0">
                <a:latin typeface="Arial"/>
                <a:cs typeface="Arial"/>
              </a:rPr>
              <a:t> </a:t>
            </a:r>
            <a:r>
              <a:rPr lang="es-AR" sz="1200" b="1" spc="-5" dirty="0">
                <a:latin typeface="Arial"/>
                <a:cs typeface="Arial"/>
              </a:rPr>
              <a:t>del </a:t>
            </a:r>
            <a:r>
              <a:rPr lang="es-AR" sz="1200" b="1" spc="-375" dirty="0">
                <a:latin typeface="Arial"/>
                <a:cs typeface="Arial"/>
              </a:rPr>
              <a:t> </a:t>
            </a:r>
            <a:r>
              <a:rPr lang="es-AR" sz="1200" b="1" spc="-5" dirty="0">
                <a:latin typeface="Arial"/>
                <a:cs typeface="Arial"/>
              </a:rPr>
              <a:t>transformador</a:t>
            </a:r>
            <a:r>
              <a:rPr lang="es-AR" sz="1200" b="1" spc="5" dirty="0">
                <a:latin typeface="Arial"/>
                <a:cs typeface="Arial"/>
              </a:rPr>
              <a:t> </a:t>
            </a:r>
            <a:r>
              <a:rPr lang="es-AR" sz="1200" b="1" spc="-10" dirty="0">
                <a:latin typeface="Arial"/>
                <a:cs typeface="Arial"/>
              </a:rPr>
              <a:t>de </a:t>
            </a:r>
            <a:r>
              <a:rPr lang="es-AR" sz="1200" b="1" dirty="0">
                <a:latin typeface="Arial"/>
                <a:cs typeface="Arial"/>
              </a:rPr>
              <a:t>corriente </a:t>
            </a:r>
            <a:r>
              <a:rPr lang="es-AR" sz="1200" b="1" spc="-5" dirty="0">
                <a:latin typeface="Arial"/>
                <a:cs typeface="Arial"/>
              </a:rPr>
              <a:t>ubicado </a:t>
            </a:r>
            <a:r>
              <a:rPr lang="es-AR" sz="1200" b="1" dirty="0">
                <a:latin typeface="Arial"/>
                <a:cs typeface="Arial"/>
              </a:rPr>
              <a:t>en</a:t>
            </a:r>
            <a:r>
              <a:rPr lang="es-AR" sz="1200" b="1" spc="-10" dirty="0">
                <a:latin typeface="Arial"/>
                <a:cs typeface="Arial"/>
              </a:rPr>
              <a:t> </a:t>
            </a:r>
            <a:r>
              <a:rPr lang="es-AR" sz="1200" b="1" dirty="0">
                <a:latin typeface="Arial"/>
                <a:cs typeface="Arial"/>
              </a:rPr>
              <a:t>la</a:t>
            </a:r>
            <a:r>
              <a:rPr lang="es-AR" sz="1200" b="1" spc="5" dirty="0">
                <a:latin typeface="Arial"/>
                <a:cs typeface="Arial"/>
              </a:rPr>
              <a:t> </a:t>
            </a:r>
            <a:r>
              <a:rPr lang="es-AR" sz="1200" b="1" spc="-5" dirty="0">
                <a:latin typeface="Arial"/>
                <a:cs typeface="Arial"/>
              </a:rPr>
              <a:t>puesta </a:t>
            </a:r>
            <a:r>
              <a:rPr lang="es-AR" sz="1200" b="1" dirty="0">
                <a:latin typeface="Arial"/>
                <a:cs typeface="Arial"/>
              </a:rPr>
              <a:t>a</a:t>
            </a:r>
            <a:r>
              <a:rPr lang="es-AR" sz="1200" b="1" spc="-10" dirty="0">
                <a:latin typeface="Arial"/>
                <a:cs typeface="Arial"/>
              </a:rPr>
              <a:t> </a:t>
            </a:r>
            <a:r>
              <a:rPr lang="es-AR" sz="1200" b="1" spc="-5" dirty="0">
                <a:latin typeface="Arial"/>
                <a:cs typeface="Arial"/>
              </a:rPr>
              <a:t>tierra.</a:t>
            </a:r>
            <a:endParaRPr lang="es-AR" sz="1200" b="1" dirty="0">
              <a:latin typeface="Arial"/>
              <a:cs typeface="Arial"/>
            </a:endParaRPr>
          </a:p>
          <a:p>
            <a:pPr marL="283845" marR="6985" algn="just">
              <a:lnSpc>
                <a:spcPct val="143600"/>
              </a:lnSpc>
              <a:spcBef>
                <a:spcPts val="204"/>
              </a:spcBef>
            </a:pPr>
            <a:endParaRPr lang="es-AR" sz="12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20</a:t>
            </a:fld>
            <a:endParaRPr lang="es-AR"/>
          </a:p>
        </p:txBody>
      </p:sp>
    </p:spTree>
    <p:extLst>
      <p:ext uri="{BB962C8B-B14F-4D97-AF65-F5344CB8AC3E}">
        <p14:creationId xmlns:p14="http://schemas.microsoft.com/office/powerpoint/2010/main" val="709838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90245" lvl="2" indent="-678180" algn="just">
              <a:lnSpc>
                <a:spcPts val="1670"/>
              </a:lnSpc>
              <a:buAutoNum type="arabicPeriod" startAt="12"/>
              <a:tabLst>
                <a:tab pos="690880" algn="l"/>
              </a:tabLst>
            </a:pPr>
            <a:r>
              <a:rPr lang="es-AR" sz="2400" b="1" u="sng" spc="-5" dirty="0">
                <a:uFill>
                  <a:solidFill>
                    <a:srgbClr val="000000"/>
                  </a:solidFill>
                </a:uFill>
                <a:latin typeface="Arial"/>
                <a:cs typeface="Arial"/>
              </a:rPr>
              <a:t>Cambiadores</a:t>
            </a:r>
            <a:r>
              <a:rPr lang="es-AR" sz="2400" b="1" u="sng" spc="-20" dirty="0">
                <a:uFill>
                  <a:solidFill>
                    <a:srgbClr val="000000"/>
                  </a:solidFill>
                </a:uFill>
                <a:latin typeface="Arial"/>
                <a:cs typeface="Arial"/>
              </a:rPr>
              <a:t> </a:t>
            </a:r>
            <a:r>
              <a:rPr lang="es-AR" sz="2400" b="1" u="sng" spc="-5" dirty="0">
                <a:uFill>
                  <a:solidFill>
                    <a:srgbClr val="000000"/>
                  </a:solidFill>
                </a:uFill>
                <a:latin typeface="Arial"/>
                <a:cs typeface="Arial"/>
              </a:rPr>
              <a:t>de</a:t>
            </a:r>
            <a:r>
              <a:rPr lang="es-AR" sz="2400" b="1" u="sng" spc="-20" dirty="0">
                <a:uFill>
                  <a:solidFill>
                    <a:srgbClr val="000000"/>
                  </a:solidFill>
                </a:uFill>
                <a:latin typeface="Arial"/>
                <a:cs typeface="Arial"/>
              </a:rPr>
              <a:t> </a:t>
            </a:r>
            <a:r>
              <a:rPr lang="es-AR" sz="2400" b="1" u="sng" spc="-5" dirty="0">
                <a:uFill>
                  <a:solidFill>
                    <a:srgbClr val="000000"/>
                  </a:solidFill>
                </a:uFill>
                <a:latin typeface="Arial"/>
                <a:cs typeface="Arial"/>
              </a:rPr>
              <a:t>Tomas</a:t>
            </a:r>
            <a:endParaRPr lang="es-AR" sz="2400" dirty="0">
              <a:latin typeface="Arial"/>
              <a:cs typeface="Arial"/>
            </a:endParaRPr>
          </a:p>
          <a:p>
            <a:pPr lvl="2">
              <a:spcBef>
                <a:spcPts val="40"/>
              </a:spcBef>
              <a:buFont typeface="Arial"/>
              <a:buAutoNum type="arabicPeriod" startAt="12"/>
            </a:pPr>
            <a:endParaRPr lang="es-AR" sz="2400" dirty="0">
              <a:latin typeface="Arial"/>
              <a:cs typeface="Arial"/>
            </a:endParaRPr>
          </a:p>
          <a:p>
            <a:pPr marL="911225" lvl="3" indent="-899160" algn="just">
              <a:buAutoNum type="arabicPeriod"/>
              <a:tabLst>
                <a:tab pos="911860" algn="l"/>
              </a:tabLst>
            </a:pPr>
            <a:r>
              <a:rPr lang="es-AR" sz="2400" b="1" spc="-5" dirty="0">
                <a:latin typeface="Arial"/>
                <a:cs typeface="Arial"/>
              </a:rPr>
              <a:t>Cambiador</a:t>
            </a:r>
            <a:r>
              <a:rPr lang="es-AR" sz="2400" b="1" spc="-10" dirty="0">
                <a:latin typeface="Arial"/>
                <a:cs typeface="Arial"/>
              </a:rPr>
              <a:t> </a:t>
            </a:r>
            <a:r>
              <a:rPr lang="es-AR" sz="2400" b="1" spc="-5" dirty="0">
                <a:latin typeface="Arial"/>
                <a:cs typeface="Arial"/>
              </a:rPr>
              <a:t>de</a:t>
            </a:r>
            <a:r>
              <a:rPr lang="es-AR" sz="2400" b="1" spc="-20" dirty="0">
                <a:latin typeface="Arial"/>
                <a:cs typeface="Arial"/>
              </a:rPr>
              <a:t> </a:t>
            </a:r>
            <a:r>
              <a:rPr lang="es-AR" sz="2400" b="1" dirty="0">
                <a:latin typeface="Arial"/>
                <a:cs typeface="Arial"/>
              </a:rPr>
              <a:t>tomas</a:t>
            </a:r>
            <a:r>
              <a:rPr lang="es-AR" sz="2400" b="1" spc="-10" dirty="0">
                <a:latin typeface="Arial"/>
                <a:cs typeface="Arial"/>
              </a:rPr>
              <a:t> </a:t>
            </a:r>
            <a:r>
              <a:rPr lang="es-AR" sz="2400" b="1" spc="-5" dirty="0" err="1">
                <a:latin typeface="Arial"/>
                <a:cs typeface="Arial"/>
              </a:rPr>
              <a:t>desenergizado</a:t>
            </a:r>
            <a:r>
              <a:rPr lang="es-AR" sz="2400" b="1" spc="-5" dirty="0">
                <a:latin typeface="Arial"/>
                <a:cs typeface="Arial"/>
              </a:rPr>
              <a:t>.</a:t>
            </a:r>
            <a:endParaRPr lang="es-AR" sz="2400" dirty="0">
              <a:latin typeface="Arial"/>
              <a:cs typeface="Arial"/>
            </a:endParaRPr>
          </a:p>
          <a:p>
            <a:pPr marL="283845" marR="5080" algn="just">
              <a:spcBef>
                <a:spcPts val="204"/>
              </a:spcBef>
            </a:pPr>
            <a:r>
              <a:rPr lang="es-AR" sz="2400" dirty="0">
                <a:latin typeface="Arial"/>
                <a:cs typeface="Arial"/>
              </a:rPr>
              <a:t>Cuando</a:t>
            </a:r>
            <a:r>
              <a:rPr lang="es-AR" sz="2400" spc="5" dirty="0">
                <a:latin typeface="Arial"/>
                <a:cs typeface="Arial"/>
              </a:rPr>
              <a:t> </a:t>
            </a:r>
            <a:r>
              <a:rPr lang="es-AR" sz="2400" dirty="0">
                <a:latin typeface="Arial"/>
                <a:cs typeface="Arial"/>
              </a:rPr>
              <a:t>se</a:t>
            </a:r>
            <a:r>
              <a:rPr lang="es-AR" sz="2400" spc="5" dirty="0">
                <a:latin typeface="Arial"/>
                <a:cs typeface="Arial"/>
              </a:rPr>
              <a:t> </a:t>
            </a:r>
            <a:r>
              <a:rPr lang="es-AR" sz="2400" spc="-5" dirty="0">
                <a:latin typeface="Arial"/>
                <a:cs typeface="Arial"/>
              </a:rPr>
              <a:t>requiera</a:t>
            </a:r>
            <a:r>
              <a:rPr lang="es-AR" sz="2400" dirty="0">
                <a:latin typeface="Arial"/>
                <a:cs typeface="Arial"/>
              </a:rPr>
              <a:t> </a:t>
            </a:r>
            <a:r>
              <a:rPr lang="es-AR" sz="2400" spc="-10" dirty="0">
                <a:latin typeface="Arial"/>
                <a:cs typeface="Arial"/>
              </a:rPr>
              <a:t>en</a:t>
            </a:r>
            <a:r>
              <a:rPr lang="es-AR" sz="2400" spc="-5" dirty="0">
                <a:latin typeface="Arial"/>
                <a:cs typeface="Arial"/>
              </a:rPr>
              <a:t> </a:t>
            </a:r>
            <a:r>
              <a:rPr lang="es-AR" sz="2400" dirty="0">
                <a:latin typeface="Arial"/>
                <a:cs typeface="Arial"/>
              </a:rPr>
              <a:t>las</a:t>
            </a:r>
            <a:r>
              <a:rPr lang="es-AR" sz="2400" spc="5" dirty="0">
                <a:latin typeface="Arial"/>
                <a:cs typeface="Arial"/>
              </a:rPr>
              <a:t> </a:t>
            </a:r>
            <a:r>
              <a:rPr lang="es-AR" sz="2400" spc="-5" dirty="0">
                <a:latin typeface="Arial"/>
                <a:cs typeface="Arial"/>
              </a:rPr>
              <a:t>Especificaciones</a:t>
            </a:r>
            <a:r>
              <a:rPr lang="es-AR" sz="2400" dirty="0">
                <a:latin typeface="Arial"/>
                <a:cs typeface="Arial"/>
              </a:rPr>
              <a:t> Particulares</a:t>
            </a:r>
            <a:r>
              <a:rPr lang="es-AR" sz="2400" spc="5" dirty="0">
                <a:latin typeface="Arial"/>
                <a:cs typeface="Arial"/>
              </a:rPr>
              <a:t> </a:t>
            </a:r>
            <a:r>
              <a:rPr lang="es-AR" sz="2400" spc="-10" dirty="0">
                <a:latin typeface="Arial"/>
                <a:cs typeface="Arial"/>
              </a:rPr>
              <a:t>un </a:t>
            </a:r>
            <a:r>
              <a:rPr lang="es-AR" sz="2400" spc="-5" dirty="0">
                <a:latin typeface="Arial"/>
                <a:cs typeface="Arial"/>
              </a:rPr>
              <a:t> </a:t>
            </a:r>
            <a:r>
              <a:rPr lang="es-AR" sz="2400" dirty="0">
                <a:latin typeface="Arial"/>
                <a:cs typeface="Arial"/>
              </a:rPr>
              <a:t>cambiador de tomas </a:t>
            </a:r>
            <a:r>
              <a:rPr lang="es-AR" sz="2400" spc="-5" dirty="0" err="1">
                <a:latin typeface="Arial"/>
                <a:cs typeface="Arial"/>
              </a:rPr>
              <a:t>desenergizado</a:t>
            </a:r>
            <a:r>
              <a:rPr lang="es-AR" sz="2400" spc="-5" dirty="0">
                <a:latin typeface="Arial"/>
                <a:cs typeface="Arial"/>
              </a:rPr>
              <a:t>, éste deberá cumplir </a:t>
            </a:r>
            <a:r>
              <a:rPr lang="es-AR" sz="2400" dirty="0">
                <a:latin typeface="Arial"/>
                <a:cs typeface="Arial"/>
              </a:rPr>
              <a:t>con </a:t>
            </a:r>
            <a:r>
              <a:rPr lang="es-AR" sz="2400" spc="-10" dirty="0">
                <a:latin typeface="Arial"/>
                <a:cs typeface="Arial"/>
              </a:rPr>
              <a:t>los </a:t>
            </a:r>
            <a:r>
              <a:rPr lang="es-AR" sz="2400" spc="-5" dirty="0">
                <a:latin typeface="Arial"/>
                <a:cs typeface="Arial"/>
              </a:rPr>
              <a:t> requisitos</a:t>
            </a:r>
            <a:r>
              <a:rPr lang="es-AR" sz="2400" dirty="0">
                <a:latin typeface="Arial"/>
                <a:cs typeface="Arial"/>
              </a:rPr>
              <a:t> </a:t>
            </a:r>
            <a:r>
              <a:rPr lang="es-AR" sz="2400" spc="-5" dirty="0">
                <a:latin typeface="Arial"/>
                <a:cs typeface="Arial"/>
              </a:rPr>
              <a:t>establecidos </a:t>
            </a:r>
            <a:r>
              <a:rPr lang="es-AR" sz="2400" dirty="0">
                <a:latin typeface="Arial"/>
                <a:cs typeface="Arial"/>
              </a:rPr>
              <a:t>en la</a:t>
            </a:r>
            <a:r>
              <a:rPr lang="es-AR" sz="2400" spc="-10" dirty="0">
                <a:latin typeface="Arial"/>
                <a:cs typeface="Arial"/>
              </a:rPr>
              <a:t> </a:t>
            </a:r>
            <a:r>
              <a:rPr lang="es-AR" sz="2400" dirty="0">
                <a:latin typeface="Arial"/>
                <a:cs typeface="Arial"/>
              </a:rPr>
              <a:t>norma</a:t>
            </a:r>
            <a:r>
              <a:rPr lang="es-AR" sz="2400" spc="-10" dirty="0">
                <a:latin typeface="Arial"/>
                <a:cs typeface="Arial"/>
              </a:rPr>
              <a:t> IEC</a:t>
            </a:r>
          </a:p>
          <a:p>
            <a:pPr marL="283845" marR="5080" algn="just">
              <a:spcBef>
                <a:spcPts val="204"/>
              </a:spcBef>
            </a:pPr>
            <a:endParaRPr lang="es-AR" sz="2400" dirty="0">
              <a:latin typeface="Arial"/>
              <a:cs typeface="Arial"/>
            </a:endParaRPr>
          </a:p>
          <a:p>
            <a:pPr marL="283845" algn="just"/>
            <a:r>
              <a:rPr lang="es-AR" sz="2400" dirty="0">
                <a:latin typeface="Arial"/>
                <a:cs typeface="Arial"/>
              </a:rPr>
              <a:t>El cambiador de </a:t>
            </a:r>
            <a:r>
              <a:rPr lang="es-AR" sz="2400" spc="-5" dirty="0">
                <a:latin typeface="Arial"/>
                <a:cs typeface="Arial"/>
              </a:rPr>
              <a:t>tomas </a:t>
            </a:r>
            <a:r>
              <a:rPr lang="es-AR" sz="2400" spc="-5" dirty="0" err="1">
                <a:latin typeface="Arial"/>
                <a:cs typeface="Arial"/>
              </a:rPr>
              <a:t>desenergizado</a:t>
            </a:r>
            <a:r>
              <a:rPr lang="es-AR" sz="2400" spc="-5" dirty="0">
                <a:latin typeface="Arial"/>
                <a:cs typeface="Arial"/>
              </a:rPr>
              <a:t> deberá estar diseñado para </a:t>
            </a:r>
            <a:r>
              <a:rPr lang="es-AR" sz="2400" dirty="0">
                <a:latin typeface="Arial"/>
                <a:cs typeface="Arial"/>
              </a:rPr>
              <a:t> operación</a:t>
            </a:r>
            <a:r>
              <a:rPr lang="es-AR" sz="2400" spc="-25" dirty="0">
                <a:latin typeface="Arial"/>
                <a:cs typeface="Arial"/>
              </a:rPr>
              <a:t> </a:t>
            </a:r>
            <a:r>
              <a:rPr lang="es-AR" sz="2400" spc="-5" dirty="0">
                <a:latin typeface="Arial"/>
                <a:cs typeface="Arial"/>
              </a:rPr>
              <a:t>manual</a:t>
            </a:r>
            <a:r>
              <a:rPr lang="es-AR" sz="2400" spc="-40" dirty="0">
                <a:latin typeface="Arial"/>
                <a:cs typeface="Arial"/>
              </a:rPr>
              <a:t> </a:t>
            </a:r>
            <a:r>
              <a:rPr lang="es-AR" sz="2400" spc="-5" dirty="0">
                <a:latin typeface="Arial"/>
                <a:cs typeface="Arial"/>
              </a:rPr>
              <a:t>desde</a:t>
            </a:r>
            <a:r>
              <a:rPr lang="es-AR" sz="2400" spc="-40" dirty="0">
                <a:latin typeface="Arial"/>
                <a:cs typeface="Arial"/>
              </a:rPr>
              <a:t> </a:t>
            </a:r>
            <a:r>
              <a:rPr lang="es-AR" sz="2400" dirty="0">
                <a:latin typeface="Arial"/>
                <a:cs typeface="Arial"/>
              </a:rPr>
              <a:t>el</a:t>
            </a:r>
            <a:r>
              <a:rPr lang="es-AR" sz="2400" spc="-35" dirty="0">
                <a:latin typeface="Arial"/>
                <a:cs typeface="Arial"/>
              </a:rPr>
              <a:t> </a:t>
            </a:r>
            <a:r>
              <a:rPr lang="es-AR" sz="2400" spc="-5" dirty="0">
                <a:latin typeface="Arial"/>
                <a:cs typeface="Arial"/>
              </a:rPr>
              <a:t>exterior</a:t>
            </a:r>
            <a:r>
              <a:rPr lang="es-AR" sz="2400" spc="-40" dirty="0">
                <a:latin typeface="Arial"/>
                <a:cs typeface="Arial"/>
              </a:rPr>
              <a:t> </a:t>
            </a:r>
            <a:r>
              <a:rPr lang="es-AR" sz="2400" dirty="0">
                <a:latin typeface="Arial"/>
                <a:cs typeface="Arial"/>
              </a:rPr>
              <a:t>del</a:t>
            </a:r>
            <a:r>
              <a:rPr lang="es-AR" sz="2400" spc="-50" dirty="0">
                <a:latin typeface="Arial"/>
                <a:cs typeface="Arial"/>
              </a:rPr>
              <a:t> </a:t>
            </a:r>
            <a:r>
              <a:rPr lang="es-AR" sz="2400" spc="-5" dirty="0">
                <a:latin typeface="Arial"/>
                <a:cs typeface="Arial"/>
              </a:rPr>
              <a:t>tanque,</a:t>
            </a:r>
            <a:r>
              <a:rPr lang="es-AR" sz="2400" spc="-35" dirty="0">
                <a:latin typeface="Arial"/>
                <a:cs typeface="Arial"/>
              </a:rPr>
              <a:t> </a:t>
            </a:r>
            <a:r>
              <a:rPr lang="es-AR" sz="2400" dirty="0">
                <a:latin typeface="Arial"/>
                <a:cs typeface="Arial"/>
              </a:rPr>
              <a:t>con</a:t>
            </a:r>
            <a:r>
              <a:rPr lang="es-AR" sz="2400" spc="-35" dirty="0">
                <a:latin typeface="Arial"/>
                <a:cs typeface="Arial"/>
              </a:rPr>
              <a:t> </a:t>
            </a:r>
            <a:r>
              <a:rPr lang="es-AR" sz="2400" spc="-10" dirty="0">
                <a:latin typeface="Arial"/>
                <a:cs typeface="Arial"/>
              </a:rPr>
              <a:t>el</a:t>
            </a:r>
            <a:r>
              <a:rPr lang="es-AR" sz="2400" spc="-40" dirty="0">
                <a:latin typeface="Arial"/>
                <a:cs typeface="Arial"/>
              </a:rPr>
              <a:t> </a:t>
            </a:r>
            <a:r>
              <a:rPr lang="es-AR" sz="2400" spc="-5" dirty="0">
                <a:latin typeface="Arial"/>
                <a:cs typeface="Arial"/>
              </a:rPr>
              <a:t>transformador </a:t>
            </a:r>
            <a:r>
              <a:rPr lang="es-AR" sz="2400" spc="-380" dirty="0">
                <a:latin typeface="Arial"/>
                <a:cs typeface="Arial"/>
              </a:rPr>
              <a:t> </a:t>
            </a:r>
            <a:r>
              <a:rPr lang="es-AR" sz="2400" spc="-5" dirty="0" err="1">
                <a:latin typeface="Arial"/>
                <a:cs typeface="Arial"/>
              </a:rPr>
              <a:t>desenergizado</a:t>
            </a:r>
            <a:r>
              <a:rPr lang="es-AR" sz="2400" spc="-25" dirty="0">
                <a:latin typeface="Arial"/>
                <a:cs typeface="Arial"/>
              </a:rPr>
              <a:t> </a:t>
            </a:r>
            <a:r>
              <a:rPr lang="es-AR" sz="2400" dirty="0">
                <a:latin typeface="Arial"/>
                <a:cs typeface="Arial"/>
              </a:rPr>
              <a:t>por</a:t>
            </a:r>
            <a:r>
              <a:rPr lang="es-AR" sz="2400" spc="-40" dirty="0">
                <a:latin typeface="Arial"/>
                <a:cs typeface="Arial"/>
              </a:rPr>
              <a:t> </a:t>
            </a:r>
            <a:r>
              <a:rPr lang="es-AR" sz="2400" dirty="0">
                <a:latin typeface="Arial"/>
                <a:cs typeface="Arial"/>
              </a:rPr>
              <a:t>medio</a:t>
            </a:r>
            <a:r>
              <a:rPr lang="es-AR" sz="2400" spc="-15" dirty="0">
                <a:latin typeface="Arial"/>
                <a:cs typeface="Arial"/>
              </a:rPr>
              <a:t> </a:t>
            </a:r>
            <a:r>
              <a:rPr lang="es-AR" sz="2400" dirty="0">
                <a:latin typeface="Arial"/>
                <a:cs typeface="Arial"/>
              </a:rPr>
              <a:t>de</a:t>
            </a:r>
            <a:r>
              <a:rPr lang="es-AR" sz="2400" spc="-25" dirty="0">
                <a:latin typeface="Arial"/>
                <a:cs typeface="Arial"/>
              </a:rPr>
              <a:t> </a:t>
            </a:r>
            <a:r>
              <a:rPr lang="es-AR" sz="2400" spc="-5" dirty="0">
                <a:latin typeface="Arial"/>
                <a:cs typeface="Arial"/>
              </a:rPr>
              <a:t>una</a:t>
            </a:r>
            <a:r>
              <a:rPr lang="es-AR" sz="2400" spc="-20" dirty="0">
                <a:latin typeface="Arial"/>
                <a:cs typeface="Arial"/>
              </a:rPr>
              <a:t> </a:t>
            </a:r>
            <a:r>
              <a:rPr lang="es-AR" sz="2400" spc="-5" dirty="0">
                <a:latin typeface="Arial"/>
                <a:cs typeface="Arial"/>
              </a:rPr>
              <a:t>rueda,</a:t>
            </a:r>
            <a:r>
              <a:rPr lang="es-AR" sz="2400" spc="-20" dirty="0">
                <a:latin typeface="Arial"/>
                <a:cs typeface="Arial"/>
              </a:rPr>
              <a:t> </a:t>
            </a:r>
            <a:r>
              <a:rPr lang="es-AR" sz="2400" spc="-5" dirty="0">
                <a:latin typeface="Arial"/>
                <a:cs typeface="Arial"/>
              </a:rPr>
              <a:t>llave</a:t>
            </a:r>
            <a:r>
              <a:rPr lang="es-AR" sz="2400" spc="-15" dirty="0">
                <a:latin typeface="Arial"/>
                <a:cs typeface="Arial"/>
              </a:rPr>
              <a:t> </a:t>
            </a:r>
            <a:r>
              <a:rPr lang="es-AR" sz="2400" dirty="0">
                <a:latin typeface="Arial"/>
                <a:cs typeface="Arial"/>
              </a:rPr>
              <a:t>o</a:t>
            </a:r>
            <a:r>
              <a:rPr lang="es-AR" sz="2400" spc="-25" dirty="0">
                <a:latin typeface="Arial"/>
                <a:cs typeface="Arial"/>
              </a:rPr>
              <a:t> </a:t>
            </a:r>
            <a:r>
              <a:rPr lang="es-AR" sz="2400" spc="-5" dirty="0">
                <a:latin typeface="Arial"/>
                <a:cs typeface="Arial"/>
              </a:rPr>
              <a:t>palanca</a:t>
            </a:r>
            <a:r>
              <a:rPr lang="es-AR" sz="2400" spc="-40" dirty="0">
                <a:latin typeface="Arial"/>
                <a:cs typeface="Arial"/>
              </a:rPr>
              <a:t> </a:t>
            </a:r>
            <a:r>
              <a:rPr lang="es-AR" sz="2400" dirty="0">
                <a:latin typeface="Arial"/>
                <a:cs typeface="Arial"/>
              </a:rPr>
              <a:t>montada</a:t>
            </a:r>
            <a:r>
              <a:rPr lang="es-AR" sz="2400" spc="-25" dirty="0">
                <a:latin typeface="Arial"/>
                <a:cs typeface="Arial"/>
              </a:rPr>
              <a:t> </a:t>
            </a:r>
            <a:r>
              <a:rPr lang="es-AR" sz="2400" spc="-10" dirty="0">
                <a:latin typeface="Arial"/>
                <a:cs typeface="Arial"/>
              </a:rPr>
              <a:t>en </a:t>
            </a:r>
            <a:r>
              <a:rPr lang="es-AR" sz="2400" spc="-380" dirty="0">
                <a:latin typeface="Arial"/>
                <a:cs typeface="Arial"/>
              </a:rPr>
              <a:t> </a:t>
            </a:r>
            <a:r>
              <a:rPr lang="es-AR" sz="2400" dirty="0">
                <a:latin typeface="Arial"/>
                <a:cs typeface="Arial"/>
              </a:rPr>
              <a:t>un </a:t>
            </a:r>
            <a:r>
              <a:rPr lang="es-AR" sz="2400" spc="-5" dirty="0">
                <a:latin typeface="Arial"/>
                <a:cs typeface="Arial"/>
              </a:rPr>
              <a:t>sitio conveniente </a:t>
            </a:r>
            <a:r>
              <a:rPr lang="es-AR" sz="2400" dirty="0">
                <a:latin typeface="Arial"/>
                <a:cs typeface="Arial"/>
              </a:rPr>
              <a:t>y a una </a:t>
            </a:r>
            <a:r>
              <a:rPr lang="es-AR" sz="2400" spc="-5" dirty="0">
                <a:latin typeface="Arial"/>
                <a:cs typeface="Arial"/>
              </a:rPr>
              <a:t>altura </a:t>
            </a:r>
            <a:r>
              <a:rPr lang="es-AR" sz="2400" dirty="0">
                <a:latin typeface="Arial"/>
                <a:cs typeface="Arial"/>
              </a:rPr>
              <a:t>de </a:t>
            </a:r>
            <a:r>
              <a:rPr lang="es-AR" sz="2400" b="1" spc="-5" dirty="0">
                <a:latin typeface="Arial"/>
                <a:cs typeface="Arial"/>
              </a:rPr>
              <a:t>1,00 </a:t>
            </a:r>
            <a:r>
              <a:rPr lang="es-AR" sz="2400" dirty="0">
                <a:latin typeface="Arial"/>
                <a:cs typeface="Arial"/>
              </a:rPr>
              <a:t>m sobre el </a:t>
            </a:r>
            <a:r>
              <a:rPr lang="es-AR" sz="2400" spc="-10" dirty="0">
                <a:latin typeface="Arial"/>
                <a:cs typeface="Arial"/>
              </a:rPr>
              <a:t>nivel </a:t>
            </a:r>
            <a:r>
              <a:rPr lang="es-AR" sz="2400" dirty="0">
                <a:latin typeface="Arial"/>
                <a:cs typeface="Arial"/>
              </a:rPr>
              <a:t>de </a:t>
            </a:r>
            <a:r>
              <a:rPr lang="es-AR" sz="2400" spc="-10" dirty="0">
                <a:latin typeface="Arial"/>
                <a:cs typeface="Arial"/>
              </a:rPr>
              <a:t>los </a:t>
            </a:r>
            <a:r>
              <a:rPr lang="es-AR" sz="2400" spc="-5" dirty="0">
                <a:latin typeface="Arial"/>
                <a:cs typeface="Arial"/>
              </a:rPr>
              <a:t> </a:t>
            </a:r>
            <a:r>
              <a:rPr lang="es-AR" sz="2400" dirty="0">
                <a:latin typeface="Arial"/>
                <a:cs typeface="Arial"/>
              </a:rPr>
              <a:t>rieles y </a:t>
            </a:r>
            <a:r>
              <a:rPr lang="es-AR" sz="2400" spc="-5" dirty="0">
                <a:latin typeface="Arial"/>
                <a:cs typeface="Arial"/>
              </a:rPr>
              <a:t>deberá estar provista </a:t>
            </a:r>
            <a:r>
              <a:rPr lang="es-AR" sz="2400" spc="-10" dirty="0">
                <a:latin typeface="Arial"/>
                <a:cs typeface="Arial"/>
              </a:rPr>
              <a:t>de </a:t>
            </a:r>
            <a:r>
              <a:rPr lang="es-AR" sz="2400" dirty="0">
                <a:latin typeface="Arial"/>
                <a:cs typeface="Arial"/>
              </a:rPr>
              <a:t>un medio de </a:t>
            </a:r>
            <a:r>
              <a:rPr lang="es-AR" sz="2400" spc="-5" dirty="0">
                <a:latin typeface="Arial"/>
                <a:cs typeface="Arial"/>
              </a:rPr>
              <a:t>bloqueo </a:t>
            </a:r>
            <a:r>
              <a:rPr lang="es-AR" sz="2400" spc="-10" dirty="0">
                <a:latin typeface="Arial"/>
                <a:cs typeface="Arial"/>
              </a:rPr>
              <a:t>efectivo. </a:t>
            </a:r>
            <a:r>
              <a:rPr lang="es-AR" sz="2400" spc="-5" dirty="0">
                <a:latin typeface="Arial"/>
                <a:cs typeface="Arial"/>
              </a:rPr>
              <a:t> </a:t>
            </a:r>
          </a:p>
          <a:p>
            <a:pPr marL="283845" algn="just"/>
            <a:endParaRPr lang="es-AR" sz="2400" spc="-5" dirty="0">
              <a:latin typeface="Arial"/>
              <a:cs typeface="Arial"/>
            </a:endParaRPr>
          </a:p>
          <a:p>
            <a:pPr marL="283845" algn="just"/>
            <a:r>
              <a:rPr lang="es-AR" sz="2400" dirty="0">
                <a:latin typeface="Arial"/>
                <a:cs typeface="Arial"/>
              </a:rPr>
              <a:t>Deberá tener </a:t>
            </a:r>
            <a:r>
              <a:rPr lang="es-AR" sz="2400" spc="-5" dirty="0">
                <a:latin typeface="Arial"/>
                <a:cs typeface="Arial"/>
              </a:rPr>
              <a:t>índice </a:t>
            </a:r>
            <a:r>
              <a:rPr lang="es-AR" sz="2400" dirty="0">
                <a:latin typeface="Arial"/>
                <a:cs typeface="Arial"/>
              </a:rPr>
              <a:t>con un dial para </a:t>
            </a:r>
            <a:r>
              <a:rPr lang="es-AR" sz="2400" spc="-10" dirty="0">
                <a:latin typeface="Arial"/>
                <a:cs typeface="Arial"/>
              </a:rPr>
              <a:t>la </a:t>
            </a:r>
            <a:r>
              <a:rPr lang="es-AR" sz="2400" spc="-5" dirty="0">
                <a:latin typeface="Arial"/>
                <a:cs typeface="Arial"/>
              </a:rPr>
              <a:t>indicación </a:t>
            </a:r>
            <a:r>
              <a:rPr lang="es-AR" sz="2400" dirty="0">
                <a:latin typeface="Arial"/>
                <a:cs typeface="Arial"/>
              </a:rPr>
              <a:t>de </a:t>
            </a:r>
            <a:r>
              <a:rPr lang="es-AR" sz="2400" spc="-5" dirty="0">
                <a:latin typeface="Arial"/>
                <a:cs typeface="Arial"/>
              </a:rPr>
              <a:t>posición </a:t>
            </a:r>
            <a:r>
              <a:rPr lang="es-AR" sz="2400" dirty="0">
                <a:latin typeface="Arial"/>
                <a:cs typeface="Arial"/>
              </a:rPr>
              <a:t>y </a:t>
            </a:r>
            <a:r>
              <a:rPr lang="es-AR" sz="2400" spc="-10" dirty="0">
                <a:latin typeface="Arial"/>
                <a:cs typeface="Arial"/>
              </a:rPr>
              <a:t>un </a:t>
            </a:r>
            <a:r>
              <a:rPr lang="es-AR" sz="2400" spc="-5" dirty="0">
                <a:latin typeface="Arial"/>
                <a:cs typeface="Arial"/>
              </a:rPr>
              <a:t> dispositivo</a:t>
            </a:r>
            <a:r>
              <a:rPr lang="es-AR" sz="2400" dirty="0">
                <a:latin typeface="Arial"/>
                <a:cs typeface="Arial"/>
              </a:rPr>
              <a:t> de</a:t>
            </a:r>
            <a:r>
              <a:rPr lang="es-AR" sz="2400" spc="5" dirty="0">
                <a:latin typeface="Arial"/>
                <a:cs typeface="Arial"/>
              </a:rPr>
              <a:t> </a:t>
            </a:r>
            <a:r>
              <a:rPr lang="es-AR" sz="2400" dirty="0">
                <a:latin typeface="Arial"/>
                <a:cs typeface="Arial"/>
              </a:rPr>
              <a:t>cerradura</a:t>
            </a:r>
            <a:r>
              <a:rPr lang="es-AR" sz="2400" spc="5" dirty="0">
                <a:latin typeface="Arial"/>
                <a:cs typeface="Arial"/>
              </a:rPr>
              <a:t> </a:t>
            </a:r>
            <a:r>
              <a:rPr lang="es-AR" sz="2400" spc="-5" dirty="0">
                <a:latin typeface="Arial"/>
                <a:cs typeface="Arial"/>
              </a:rPr>
              <a:t>para</a:t>
            </a:r>
            <a:r>
              <a:rPr lang="es-AR" sz="2400" dirty="0">
                <a:latin typeface="Arial"/>
                <a:cs typeface="Arial"/>
              </a:rPr>
              <a:t> </a:t>
            </a:r>
            <a:r>
              <a:rPr lang="es-AR" sz="2400" spc="-5" dirty="0">
                <a:latin typeface="Arial"/>
                <a:cs typeface="Arial"/>
              </a:rPr>
              <a:t>cualquiera</a:t>
            </a:r>
            <a:r>
              <a:rPr lang="es-AR" sz="2400" dirty="0">
                <a:latin typeface="Arial"/>
                <a:cs typeface="Arial"/>
              </a:rPr>
              <a:t> de</a:t>
            </a:r>
            <a:r>
              <a:rPr lang="es-AR" sz="2400" spc="5" dirty="0">
                <a:latin typeface="Arial"/>
                <a:cs typeface="Arial"/>
              </a:rPr>
              <a:t> </a:t>
            </a:r>
            <a:r>
              <a:rPr lang="es-AR" sz="2400" spc="-5" dirty="0">
                <a:latin typeface="Arial"/>
                <a:cs typeface="Arial"/>
              </a:rPr>
              <a:t>las</a:t>
            </a:r>
            <a:r>
              <a:rPr lang="es-AR" sz="2400" dirty="0">
                <a:latin typeface="Arial"/>
                <a:cs typeface="Arial"/>
              </a:rPr>
              <a:t> </a:t>
            </a:r>
            <a:r>
              <a:rPr lang="es-AR" sz="2400" spc="-5" dirty="0">
                <a:latin typeface="Arial"/>
                <a:cs typeface="Arial"/>
              </a:rPr>
              <a:t>posiciones.</a:t>
            </a:r>
            <a:r>
              <a:rPr lang="es-AR" sz="2400" dirty="0">
                <a:latin typeface="Arial"/>
                <a:cs typeface="Arial"/>
              </a:rPr>
              <a:t> </a:t>
            </a:r>
            <a:r>
              <a:rPr lang="es-AR" sz="2400" spc="-10" dirty="0">
                <a:latin typeface="Arial"/>
                <a:cs typeface="Arial"/>
              </a:rPr>
              <a:t>Se </a:t>
            </a:r>
            <a:r>
              <a:rPr lang="es-AR" sz="2400" spc="-5" dirty="0">
                <a:latin typeface="Arial"/>
                <a:cs typeface="Arial"/>
              </a:rPr>
              <a:t> </a:t>
            </a:r>
            <a:r>
              <a:rPr lang="es-AR" sz="2400" dirty="0">
                <a:latin typeface="Arial"/>
                <a:cs typeface="Arial"/>
              </a:rPr>
              <a:t>deberán</a:t>
            </a:r>
            <a:r>
              <a:rPr lang="es-AR" sz="2400" spc="5" dirty="0">
                <a:latin typeface="Arial"/>
                <a:cs typeface="Arial"/>
              </a:rPr>
              <a:t> </a:t>
            </a:r>
            <a:r>
              <a:rPr lang="es-AR" sz="2400" spc="-5" dirty="0">
                <a:latin typeface="Arial"/>
                <a:cs typeface="Arial"/>
              </a:rPr>
              <a:t>suministrar</a:t>
            </a:r>
            <a:r>
              <a:rPr lang="es-AR" sz="2400" dirty="0">
                <a:latin typeface="Arial"/>
                <a:cs typeface="Arial"/>
              </a:rPr>
              <a:t> </a:t>
            </a:r>
            <a:r>
              <a:rPr lang="es-AR" sz="2400" spc="-5" dirty="0">
                <a:latin typeface="Arial"/>
                <a:cs typeface="Arial"/>
              </a:rPr>
              <a:t>contactos</a:t>
            </a:r>
            <a:r>
              <a:rPr lang="es-AR" sz="2400" dirty="0">
                <a:latin typeface="Arial"/>
                <a:cs typeface="Arial"/>
              </a:rPr>
              <a:t> </a:t>
            </a:r>
            <a:r>
              <a:rPr lang="es-AR" sz="2400" spc="-5" dirty="0">
                <a:latin typeface="Arial"/>
                <a:cs typeface="Arial"/>
              </a:rPr>
              <a:t>auxiliares,</a:t>
            </a:r>
            <a:r>
              <a:rPr lang="es-AR" sz="2400" dirty="0">
                <a:latin typeface="Arial"/>
                <a:cs typeface="Arial"/>
              </a:rPr>
              <a:t> </a:t>
            </a:r>
            <a:r>
              <a:rPr lang="es-AR" sz="2400" spc="-5" dirty="0">
                <a:latin typeface="Arial"/>
                <a:cs typeface="Arial"/>
              </a:rPr>
              <a:t>que</a:t>
            </a:r>
            <a:r>
              <a:rPr lang="es-AR" sz="2400" dirty="0">
                <a:latin typeface="Arial"/>
                <a:cs typeface="Arial"/>
              </a:rPr>
              <a:t> </a:t>
            </a:r>
            <a:r>
              <a:rPr lang="es-AR" sz="2400" spc="-5" dirty="0">
                <a:latin typeface="Arial"/>
                <a:cs typeface="Arial"/>
              </a:rPr>
              <a:t>impidan</a:t>
            </a:r>
            <a:r>
              <a:rPr lang="es-AR" sz="2400" dirty="0">
                <a:latin typeface="Arial"/>
                <a:cs typeface="Arial"/>
              </a:rPr>
              <a:t> </a:t>
            </a:r>
            <a:r>
              <a:rPr lang="es-AR" sz="2400" spc="-10" dirty="0">
                <a:latin typeface="Arial"/>
                <a:cs typeface="Arial"/>
              </a:rPr>
              <a:t>la </a:t>
            </a:r>
            <a:r>
              <a:rPr lang="es-AR" sz="2400" spc="-375" dirty="0">
                <a:latin typeface="Arial"/>
                <a:cs typeface="Arial"/>
              </a:rPr>
              <a:t> </a:t>
            </a:r>
            <a:r>
              <a:rPr lang="es-AR" sz="2400" dirty="0">
                <a:latin typeface="Arial"/>
                <a:cs typeface="Arial"/>
              </a:rPr>
              <a:t>energización</a:t>
            </a:r>
            <a:r>
              <a:rPr lang="es-AR" sz="2400" spc="5" dirty="0">
                <a:latin typeface="Arial"/>
                <a:cs typeface="Arial"/>
              </a:rPr>
              <a:t> </a:t>
            </a:r>
            <a:r>
              <a:rPr lang="es-AR" sz="2400" dirty="0">
                <a:latin typeface="Arial"/>
                <a:cs typeface="Arial"/>
              </a:rPr>
              <a:t>del</a:t>
            </a:r>
            <a:r>
              <a:rPr lang="es-AR" sz="2400" spc="5" dirty="0">
                <a:latin typeface="Arial"/>
                <a:cs typeface="Arial"/>
              </a:rPr>
              <a:t> </a:t>
            </a:r>
            <a:r>
              <a:rPr lang="es-AR" sz="2400" dirty="0">
                <a:latin typeface="Arial"/>
                <a:cs typeface="Arial"/>
              </a:rPr>
              <a:t>Banco</a:t>
            </a:r>
            <a:r>
              <a:rPr lang="es-AR" sz="2400" spc="5" dirty="0">
                <a:latin typeface="Arial"/>
                <a:cs typeface="Arial"/>
              </a:rPr>
              <a:t> </a:t>
            </a:r>
            <a:r>
              <a:rPr lang="es-AR" sz="2400" dirty="0">
                <a:latin typeface="Arial"/>
                <a:cs typeface="Arial"/>
              </a:rPr>
              <a:t>de</a:t>
            </a:r>
            <a:r>
              <a:rPr lang="es-AR" sz="2400" spc="5" dirty="0">
                <a:latin typeface="Arial"/>
                <a:cs typeface="Arial"/>
              </a:rPr>
              <a:t> </a:t>
            </a:r>
            <a:r>
              <a:rPr lang="es-AR" sz="2400" spc="-5" dirty="0">
                <a:latin typeface="Arial"/>
                <a:cs typeface="Arial"/>
              </a:rPr>
              <a:t>Transformación</a:t>
            </a:r>
            <a:r>
              <a:rPr lang="es-AR" sz="2400" dirty="0">
                <a:latin typeface="Arial"/>
                <a:cs typeface="Arial"/>
              </a:rPr>
              <a:t> </a:t>
            </a:r>
            <a:r>
              <a:rPr lang="es-AR" sz="2400" spc="-5" dirty="0">
                <a:latin typeface="Arial"/>
                <a:cs typeface="Arial"/>
              </a:rPr>
              <a:t>si</a:t>
            </a:r>
            <a:r>
              <a:rPr lang="es-AR" sz="2400" dirty="0">
                <a:latin typeface="Arial"/>
                <a:cs typeface="Arial"/>
              </a:rPr>
              <a:t> la</a:t>
            </a:r>
            <a:r>
              <a:rPr lang="es-AR" sz="2400" spc="5" dirty="0">
                <a:latin typeface="Arial"/>
                <a:cs typeface="Arial"/>
              </a:rPr>
              <a:t> </a:t>
            </a:r>
            <a:r>
              <a:rPr lang="es-AR" sz="2400" spc="-5" dirty="0">
                <a:latin typeface="Arial"/>
                <a:cs typeface="Arial"/>
              </a:rPr>
              <a:t>posición</a:t>
            </a:r>
            <a:r>
              <a:rPr lang="es-AR" sz="2400" dirty="0">
                <a:latin typeface="Arial"/>
                <a:cs typeface="Arial"/>
              </a:rPr>
              <a:t> </a:t>
            </a:r>
            <a:r>
              <a:rPr lang="es-AR" sz="2400" spc="-10" dirty="0">
                <a:latin typeface="Arial"/>
                <a:cs typeface="Arial"/>
              </a:rPr>
              <a:t>del </a:t>
            </a:r>
            <a:r>
              <a:rPr lang="es-AR" sz="2400" spc="-5" dirty="0">
                <a:latin typeface="Arial"/>
                <a:cs typeface="Arial"/>
              </a:rPr>
              <a:t> </a:t>
            </a:r>
            <a:r>
              <a:rPr lang="es-AR" sz="2400" dirty="0">
                <a:latin typeface="Arial"/>
                <a:cs typeface="Arial"/>
              </a:rPr>
              <a:t>cambiador de </a:t>
            </a:r>
            <a:r>
              <a:rPr lang="es-AR" sz="2400" spc="-5" dirty="0">
                <a:latin typeface="Arial"/>
                <a:cs typeface="Arial"/>
              </a:rPr>
              <a:t>tomas </a:t>
            </a:r>
            <a:r>
              <a:rPr lang="es-AR" sz="2400" dirty="0">
                <a:latin typeface="Arial"/>
                <a:cs typeface="Arial"/>
              </a:rPr>
              <a:t>no es la </a:t>
            </a:r>
            <a:r>
              <a:rPr lang="es-AR" sz="2400" spc="-5" dirty="0">
                <a:latin typeface="Arial"/>
                <a:cs typeface="Arial"/>
              </a:rPr>
              <a:t>misma </a:t>
            </a:r>
            <a:r>
              <a:rPr lang="es-AR" sz="2400" spc="-10" dirty="0">
                <a:latin typeface="Arial"/>
                <a:cs typeface="Arial"/>
              </a:rPr>
              <a:t>en </a:t>
            </a:r>
            <a:r>
              <a:rPr lang="es-AR" sz="2400" dirty="0">
                <a:latin typeface="Arial"/>
                <a:cs typeface="Arial"/>
              </a:rPr>
              <a:t>las </a:t>
            </a:r>
            <a:r>
              <a:rPr lang="es-AR" sz="2400" spc="-5" dirty="0">
                <a:latin typeface="Arial"/>
                <a:cs typeface="Arial"/>
              </a:rPr>
              <a:t>tres fases. </a:t>
            </a:r>
          </a:p>
          <a:p>
            <a:pPr marL="283845" algn="just"/>
            <a:endParaRPr lang="es-AR" sz="2400" spc="-5" dirty="0">
              <a:latin typeface="Arial"/>
              <a:cs typeface="Arial"/>
            </a:endParaRPr>
          </a:p>
          <a:p>
            <a:pPr marL="283845" algn="just"/>
            <a:r>
              <a:rPr lang="es-AR" sz="2400" dirty="0">
                <a:latin typeface="Arial"/>
                <a:cs typeface="Arial"/>
              </a:rPr>
              <a:t>El </a:t>
            </a:r>
            <a:r>
              <a:rPr lang="es-AR" sz="2400" spc="-5" dirty="0">
                <a:latin typeface="Arial"/>
                <a:cs typeface="Arial"/>
              </a:rPr>
              <a:t>cambiador </a:t>
            </a:r>
            <a:r>
              <a:rPr lang="es-AR" sz="2400" spc="-375" dirty="0">
                <a:latin typeface="Arial"/>
                <a:cs typeface="Arial"/>
              </a:rPr>
              <a:t> </a:t>
            </a:r>
            <a:r>
              <a:rPr lang="es-AR" sz="2400" dirty="0">
                <a:latin typeface="Arial"/>
                <a:cs typeface="Arial"/>
              </a:rPr>
              <a:t>de tomas </a:t>
            </a:r>
            <a:r>
              <a:rPr lang="es-AR" sz="2400" spc="-5" dirty="0">
                <a:latin typeface="Arial"/>
                <a:cs typeface="Arial"/>
              </a:rPr>
              <a:t>deberá estar </a:t>
            </a:r>
            <a:r>
              <a:rPr lang="es-AR" sz="2400" dirty="0">
                <a:latin typeface="Arial"/>
                <a:cs typeface="Arial"/>
              </a:rPr>
              <a:t>diseñado </a:t>
            </a:r>
            <a:r>
              <a:rPr lang="es-AR" sz="2400" spc="-5" dirty="0">
                <a:latin typeface="Arial"/>
                <a:cs typeface="Arial"/>
              </a:rPr>
              <a:t>con altos factores </a:t>
            </a:r>
            <a:r>
              <a:rPr lang="es-AR" sz="2400" dirty="0">
                <a:latin typeface="Arial"/>
                <a:cs typeface="Arial"/>
              </a:rPr>
              <a:t>de </a:t>
            </a:r>
            <a:r>
              <a:rPr lang="es-AR" sz="2400" spc="-5" dirty="0">
                <a:latin typeface="Arial"/>
                <a:cs typeface="Arial"/>
              </a:rPr>
              <a:t>seguridad </a:t>
            </a:r>
            <a:r>
              <a:rPr lang="es-AR" sz="2400" dirty="0">
                <a:latin typeface="Arial"/>
                <a:cs typeface="Arial"/>
              </a:rPr>
              <a:t> </a:t>
            </a:r>
            <a:r>
              <a:rPr lang="es-AR" sz="2400" spc="-5" dirty="0">
                <a:latin typeface="Arial"/>
                <a:cs typeface="Arial"/>
              </a:rPr>
              <a:t>térmica, mecánica, eléctrica, </a:t>
            </a:r>
            <a:r>
              <a:rPr lang="es-AR" sz="2400" dirty="0">
                <a:latin typeface="Arial"/>
                <a:cs typeface="Arial"/>
              </a:rPr>
              <a:t>y sus </a:t>
            </a:r>
            <a:r>
              <a:rPr lang="es-AR" sz="2400" spc="-5" dirty="0">
                <a:latin typeface="Arial"/>
                <a:cs typeface="Arial"/>
              </a:rPr>
              <a:t>contactos deberán </a:t>
            </a:r>
            <a:r>
              <a:rPr lang="es-AR" sz="2400" spc="-10" dirty="0">
                <a:latin typeface="Arial"/>
                <a:cs typeface="Arial"/>
              </a:rPr>
              <a:t>ser </a:t>
            </a:r>
            <a:r>
              <a:rPr lang="es-AR" sz="2400" spc="-5" dirty="0">
                <a:latin typeface="Arial"/>
                <a:cs typeface="Arial"/>
              </a:rPr>
              <a:t>capaces </a:t>
            </a:r>
            <a:r>
              <a:rPr lang="es-AR" sz="2400" dirty="0">
                <a:latin typeface="Arial"/>
                <a:cs typeface="Arial"/>
              </a:rPr>
              <a:t> de</a:t>
            </a:r>
            <a:r>
              <a:rPr lang="es-AR" sz="2400" spc="5" dirty="0">
                <a:latin typeface="Arial"/>
                <a:cs typeface="Arial"/>
              </a:rPr>
              <a:t> </a:t>
            </a:r>
            <a:r>
              <a:rPr lang="es-AR" sz="2400" spc="-5" dirty="0">
                <a:latin typeface="Arial"/>
                <a:cs typeface="Arial"/>
              </a:rPr>
              <a:t>resistir</a:t>
            </a:r>
            <a:r>
              <a:rPr lang="es-AR" sz="2400" dirty="0">
                <a:latin typeface="Arial"/>
                <a:cs typeface="Arial"/>
              </a:rPr>
              <a:t> las</a:t>
            </a:r>
            <a:r>
              <a:rPr lang="es-AR" sz="2400" spc="5" dirty="0">
                <a:latin typeface="Arial"/>
                <a:cs typeface="Arial"/>
              </a:rPr>
              <a:t> </a:t>
            </a:r>
            <a:r>
              <a:rPr lang="es-AR" sz="2400" spc="-5" dirty="0">
                <a:latin typeface="Arial"/>
                <a:cs typeface="Arial"/>
              </a:rPr>
              <a:t>corrientes</a:t>
            </a:r>
            <a:r>
              <a:rPr lang="es-AR" sz="2400" dirty="0">
                <a:latin typeface="Arial"/>
                <a:cs typeface="Arial"/>
              </a:rPr>
              <a:t> de</a:t>
            </a:r>
            <a:r>
              <a:rPr lang="es-AR" sz="2400" spc="5" dirty="0">
                <a:latin typeface="Arial"/>
                <a:cs typeface="Arial"/>
              </a:rPr>
              <a:t> </a:t>
            </a:r>
            <a:r>
              <a:rPr lang="es-AR" sz="2400" spc="-5" dirty="0">
                <a:latin typeface="Arial"/>
                <a:cs typeface="Arial"/>
              </a:rPr>
              <a:t>cortocircuito</a:t>
            </a:r>
            <a:r>
              <a:rPr lang="es-AR" sz="2400" dirty="0">
                <a:latin typeface="Arial"/>
                <a:cs typeface="Arial"/>
              </a:rPr>
              <a:t> del</a:t>
            </a:r>
            <a:r>
              <a:rPr lang="es-AR" sz="2400" spc="5" dirty="0">
                <a:latin typeface="Arial"/>
                <a:cs typeface="Arial"/>
              </a:rPr>
              <a:t> </a:t>
            </a:r>
            <a:r>
              <a:rPr lang="es-AR" sz="2400" spc="-5" dirty="0">
                <a:latin typeface="Arial"/>
                <a:cs typeface="Arial"/>
              </a:rPr>
              <a:t>transformador</a:t>
            </a:r>
            <a:r>
              <a:rPr lang="es-AR" sz="2400" dirty="0">
                <a:latin typeface="Arial"/>
                <a:cs typeface="Arial"/>
              </a:rPr>
              <a:t> </a:t>
            </a:r>
            <a:r>
              <a:rPr lang="es-AR" sz="2400" spc="-10" dirty="0">
                <a:latin typeface="Arial"/>
                <a:cs typeface="Arial"/>
              </a:rPr>
              <a:t>sin </a:t>
            </a:r>
            <a:r>
              <a:rPr lang="es-AR" sz="2400" spc="-5" dirty="0">
                <a:latin typeface="Arial"/>
                <a:cs typeface="Arial"/>
              </a:rPr>
              <a:t> </a:t>
            </a:r>
            <a:r>
              <a:rPr lang="es-AR" sz="2400" dirty="0">
                <a:latin typeface="Arial"/>
                <a:cs typeface="Arial"/>
              </a:rPr>
              <a:t>dañarse.</a:t>
            </a:r>
            <a:r>
              <a:rPr lang="es-AR" sz="2400" spc="5" dirty="0">
                <a:latin typeface="Arial"/>
                <a:cs typeface="Arial"/>
              </a:rPr>
              <a:t> </a:t>
            </a:r>
          </a:p>
          <a:p>
            <a:pPr marL="283845" algn="just"/>
            <a:endParaRPr lang="es-AR" sz="2400" spc="5" dirty="0">
              <a:latin typeface="Arial"/>
              <a:cs typeface="Arial"/>
            </a:endParaRPr>
          </a:p>
          <a:p>
            <a:pPr marL="283845" algn="just"/>
            <a:r>
              <a:rPr lang="es-AR" sz="2400" spc="-5" dirty="0">
                <a:latin typeface="Arial"/>
                <a:cs typeface="Arial"/>
              </a:rPr>
              <a:t>Deberá</a:t>
            </a:r>
            <a:r>
              <a:rPr lang="es-AR" sz="2400" dirty="0">
                <a:latin typeface="Arial"/>
                <a:cs typeface="Arial"/>
              </a:rPr>
              <a:t> ser</a:t>
            </a:r>
            <a:r>
              <a:rPr lang="es-AR" sz="2400" spc="5" dirty="0">
                <a:latin typeface="Arial"/>
                <a:cs typeface="Arial"/>
              </a:rPr>
              <a:t> </a:t>
            </a:r>
            <a:r>
              <a:rPr lang="es-AR" sz="2400" spc="-5" dirty="0">
                <a:latin typeface="Arial"/>
                <a:cs typeface="Arial"/>
              </a:rPr>
              <a:t>imposible</a:t>
            </a:r>
            <a:r>
              <a:rPr lang="es-AR" sz="2400" dirty="0">
                <a:latin typeface="Arial"/>
                <a:cs typeface="Arial"/>
              </a:rPr>
              <a:t> </a:t>
            </a:r>
            <a:r>
              <a:rPr lang="es-AR" sz="2400" spc="-5" dirty="0">
                <a:latin typeface="Arial"/>
                <a:cs typeface="Arial"/>
              </a:rPr>
              <a:t>dejar</a:t>
            </a:r>
            <a:r>
              <a:rPr lang="es-AR" sz="2400" dirty="0">
                <a:latin typeface="Arial"/>
                <a:cs typeface="Arial"/>
              </a:rPr>
              <a:t> un</a:t>
            </a:r>
            <a:r>
              <a:rPr lang="es-AR" sz="2400" spc="5" dirty="0">
                <a:latin typeface="Arial"/>
                <a:cs typeface="Arial"/>
              </a:rPr>
              <a:t> </a:t>
            </a:r>
            <a:r>
              <a:rPr lang="es-AR" sz="2400" dirty="0">
                <a:latin typeface="Arial"/>
                <a:cs typeface="Arial"/>
              </a:rPr>
              <a:t>arrollado</a:t>
            </a:r>
            <a:r>
              <a:rPr lang="es-AR" sz="2400" spc="5" dirty="0">
                <a:latin typeface="Arial"/>
                <a:cs typeface="Arial"/>
              </a:rPr>
              <a:t> </a:t>
            </a:r>
            <a:r>
              <a:rPr lang="es-AR" sz="2400" spc="-5" dirty="0">
                <a:latin typeface="Arial"/>
                <a:cs typeface="Arial"/>
              </a:rPr>
              <a:t>abierto</a:t>
            </a:r>
            <a:r>
              <a:rPr lang="es-AR" sz="2400" dirty="0">
                <a:latin typeface="Arial"/>
                <a:cs typeface="Arial"/>
              </a:rPr>
              <a:t> </a:t>
            </a:r>
            <a:r>
              <a:rPr lang="es-AR" sz="2400" dirty="0" err="1">
                <a:latin typeface="Arial"/>
                <a:cs typeface="Arial"/>
              </a:rPr>
              <a:t>ó</a:t>
            </a:r>
            <a:r>
              <a:rPr lang="es-AR" sz="2400" dirty="0">
                <a:latin typeface="Arial"/>
                <a:cs typeface="Arial"/>
              </a:rPr>
              <a:t> </a:t>
            </a:r>
            <a:r>
              <a:rPr lang="es-AR" sz="2400" spc="5" dirty="0">
                <a:latin typeface="Arial"/>
                <a:cs typeface="Arial"/>
              </a:rPr>
              <a:t> </a:t>
            </a:r>
            <a:r>
              <a:rPr lang="es-AR" sz="2400" spc="-5" dirty="0">
                <a:latin typeface="Arial"/>
                <a:cs typeface="Arial"/>
              </a:rPr>
              <a:t>cortocircuitado cuando </a:t>
            </a:r>
            <a:r>
              <a:rPr lang="es-AR" sz="2400" dirty="0">
                <a:latin typeface="Arial"/>
                <a:cs typeface="Arial"/>
              </a:rPr>
              <a:t>la rueda </a:t>
            </a:r>
            <a:r>
              <a:rPr lang="es-AR" sz="2400" spc="-10" dirty="0">
                <a:latin typeface="Arial"/>
                <a:cs typeface="Arial"/>
              </a:rPr>
              <a:t>de </a:t>
            </a:r>
            <a:r>
              <a:rPr lang="es-AR" sz="2400" dirty="0">
                <a:latin typeface="Arial"/>
                <a:cs typeface="Arial"/>
              </a:rPr>
              <a:t>operación </a:t>
            </a:r>
            <a:r>
              <a:rPr lang="es-AR" sz="2400" spc="-5" dirty="0">
                <a:latin typeface="Arial"/>
                <a:cs typeface="Arial"/>
              </a:rPr>
              <a:t>esté </a:t>
            </a:r>
            <a:r>
              <a:rPr lang="es-AR" sz="2400" dirty="0">
                <a:latin typeface="Arial"/>
                <a:cs typeface="Arial"/>
              </a:rPr>
              <a:t>en </a:t>
            </a:r>
            <a:r>
              <a:rPr lang="es-AR" sz="2400" spc="-5" dirty="0">
                <a:latin typeface="Arial"/>
                <a:cs typeface="Arial"/>
              </a:rPr>
              <a:t>una posición </a:t>
            </a:r>
            <a:r>
              <a:rPr lang="es-AR" sz="2400" dirty="0">
                <a:latin typeface="Arial"/>
                <a:cs typeface="Arial"/>
              </a:rPr>
              <a:t> con</a:t>
            </a:r>
            <a:r>
              <a:rPr lang="es-AR" sz="2400" spc="105" dirty="0">
                <a:latin typeface="Arial"/>
                <a:cs typeface="Arial"/>
              </a:rPr>
              <a:t> </a:t>
            </a:r>
            <a:r>
              <a:rPr lang="es-AR" sz="2400" dirty="0">
                <a:latin typeface="Arial"/>
                <a:cs typeface="Arial"/>
              </a:rPr>
              <a:t>la</a:t>
            </a:r>
            <a:r>
              <a:rPr lang="es-AR" sz="2400" spc="105" dirty="0">
                <a:latin typeface="Arial"/>
                <a:cs typeface="Arial"/>
              </a:rPr>
              <a:t> </a:t>
            </a:r>
            <a:r>
              <a:rPr lang="es-AR" sz="2400" dirty="0">
                <a:latin typeface="Arial"/>
                <a:cs typeface="Arial"/>
              </a:rPr>
              <a:t>cerradura</a:t>
            </a:r>
            <a:r>
              <a:rPr lang="es-AR" sz="2400" spc="95" dirty="0">
                <a:latin typeface="Arial"/>
                <a:cs typeface="Arial"/>
              </a:rPr>
              <a:t> </a:t>
            </a:r>
            <a:r>
              <a:rPr lang="es-AR" sz="2400" dirty="0">
                <a:latin typeface="Arial"/>
                <a:cs typeface="Arial"/>
              </a:rPr>
              <a:t>puesta.</a:t>
            </a:r>
            <a:r>
              <a:rPr lang="es-AR" sz="2400" spc="110" dirty="0">
                <a:latin typeface="Arial"/>
                <a:cs typeface="Arial"/>
              </a:rPr>
              <a:t> </a:t>
            </a:r>
          </a:p>
          <a:p>
            <a:pPr marL="283845" algn="just"/>
            <a:endParaRPr lang="es-AR" sz="2400" spc="110" dirty="0">
              <a:latin typeface="Arial"/>
              <a:cs typeface="Arial"/>
            </a:endParaRPr>
          </a:p>
          <a:p>
            <a:pPr marL="283845" algn="just"/>
            <a:r>
              <a:rPr lang="es-AR" sz="2400" dirty="0">
                <a:latin typeface="Arial"/>
                <a:cs typeface="Arial"/>
              </a:rPr>
              <a:t>El</a:t>
            </a:r>
            <a:r>
              <a:rPr lang="es-AR" sz="2400" spc="105" dirty="0">
                <a:latin typeface="Arial"/>
                <a:cs typeface="Arial"/>
              </a:rPr>
              <a:t> </a:t>
            </a:r>
            <a:r>
              <a:rPr lang="es-AR" sz="2400" spc="-5" dirty="0">
                <a:latin typeface="Arial"/>
                <a:cs typeface="Arial"/>
              </a:rPr>
              <a:t>Contratista</a:t>
            </a:r>
            <a:r>
              <a:rPr lang="es-AR" sz="2400" spc="110" dirty="0">
                <a:latin typeface="Arial"/>
                <a:cs typeface="Arial"/>
              </a:rPr>
              <a:t> </a:t>
            </a:r>
            <a:r>
              <a:rPr lang="es-AR" sz="2400" spc="-5" dirty="0">
                <a:latin typeface="Arial"/>
                <a:cs typeface="Arial"/>
              </a:rPr>
              <a:t>deberá</a:t>
            </a:r>
            <a:r>
              <a:rPr lang="es-AR" sz="2400" spc="110" dirty="0">
                <a:latin typeface="Arial"/>
                <a:cs typeface="Arial"/>
              </a:rPr>
              <a:t> </a:t>
            </a:r>
            <a:r>
              <a:rPr lang="es-AR" sz="2400" spc="-5" dirty="0">
                <a:latin typeface="Arial"/>
                <a:cs typeface="Arial"/>
              </a:rPr>
              <a:t>suministrar</a:t>
            </a:r>
            <a:r>
              <a:rPr lang="es-AR" sz="2400" spc="110" dirty="0">
                <a:latin typeface="Arial"/>
                <a:cs typeface="Arial"/>
              </a:rPr>
              <a:t> </a:t>
            </a:r>
            <a:r>
              <a:rPr lang="es-AR" sz="2400" spc="-5" dirty="0">
                <a:latin typeface="Arial"/>
                <a:cs typeface="Arial"/>
              </a:rPr>
              <a:t>los repuestos</a:t>
            </a:r>
            <a:r>
              <a:rPr lang="es-AR" sz="2400" spc="434" dirty="0">
                <a:latin typeface="Arial"/>
                <a:cs typeface="Arial"/>
              </a:rPr>
              <a:t> </a:t>
            </a:r>
            <a:r>
              <a:rPr lang="es-AR" sz="2400" spc="-5" dirty="0">
                <a:latin typeface="Arial"/>
                <a:cs typeface="Arial"/>
              </a:rPr>
              <a:t>especificados</a:t>
            </a:r>
            <a:r>
              <a:rPr lang="es-AR" sz="2400" spc="434" dirty="0">
                <a:latin typeface="Arial"/>
                <a:cs typeface="Arial"/>
              </a:rPr>
              <a:t> </a:t>
            </a:r>
            <a:r>
              <a:rPr lang="es-AR" sz="2400" spc="-5" dirty="0">
                <a:latin typeface="Arial"/>
                <a:cs typeface="Arial"/>
              </a:rPr>
              <a:t>por</a:t>
            </a:r>
            <a:r>
              <a:rPr lang="es-AR" sz="2400" spc="430" dirty="0">
                <a:latin typeface="Arial"/>
                <a:cs typeface="Arial"/>
              </a:rPr>
              <a:t> </a:t>
            </a:r>
            <a:r>
              <a:rPr lang="es-AR" sz="2400" spc="-10" dirty="0">
                <a:latin typeface="Arial"/>
                <a:cs typeface="Arial"/>
              </a:rPr>
              <a:t>el</a:t>
            </a:r>
            <a:r>
              <a:rPr lang="es-AR" sz="2400" spc="420" dirty="0">
                <a:latin typeface="Arial"/>
                <a:cs typeface="Arial"/>
              </a:rPr>
              <a:t> </a:t>
            </a:r>
            <a:r>
              <a:rPr lang="es-AR" sz="2400" spc="-5" dirty="0">
                <a:latin typeface="Arial"/>
                <a:cs typeface="Arial"/>
              </a:rPr>
              <a:t>cliente</a:t>
            </a:r>
            <a:r>
              <a:rPr lang="es-AR" sz="2400" spc="430" dirty="0">
                <a:latin typeface="Arial"/>
                <a:cs typeface="Arial"/>
              </a:rPr>
              <a:t> </a:t>
            </a:r>
            <a:r>
              <a:rPr lang="es-AR" sz="2400" dirty="0">
                <a:latin typeface="Arial"/>
                <a:cs typeface="Arial"/>
              </a:rPr>
              <a:t>y</a:t>
            </a:r>
            <a:r>
              <a:rPr lang="es-AR" sz="2400" spc="409" dirty="0">
                <a:latin typeface="Arial"/>
                <a:cs typeface="Arial"/>
              </a:rPr>
              <a:t> </a:t>
            </a:r>
            <a:r>
              <a:rPr lang="es-AR" sz="2400" spc="-5" dirty="0">
                <a:latin typeface="Arial"/>
                <a:cs typeface="Arial"/>
              </a:rPr>
              <a:t>presentar</a:t>
            </a:r>
            <a:r>
              <a:rPr lang="es-AR" sz="2400" spc="420" dirty="0">
                <a:latin typeface="Arial"/>
                <a:cs typeface="Arial"/>
              </a:rPr>
              <a:t> </a:t>
            </a:r>
            <a:r>
              <a:rPr lang="es-AR" sz="2400" spc="-5" dirty="0">
                <a:latin typeface="Arial"/>
                <a:cs typeface="Arial"/>
              </a:rPr>
              <a:t>una</a:t>
            </a:r>
            <a:r>
              <a:rPr lang="es-AR" sz="2400" spc="430" dirty="0">
                <a:latin typeface="Arial"/>
                <a:cs typeface="Arial"/>
              </a:rPr>
              <a:t> </a:t>
            </a:r>
            <a:r>
              <a:rPr lang="es-AR" sz="2400" spc="-5" dirty="0">
                <a:latin typeface="Arial"/>
                <a:cs typeface="Arial"/>
              </a:rPr>
              <a:t>lista</a:t>
            </a:r>
            <a:r>
              <a:rPr lang="es-AR" sz="2400" spc="415" dirty="0">
                <a:latin typeface="Arial"/>
                <a:cs typeface="Arial"/>
              </a:rPr>
              <a:t> </a:t>
            </a:r>
            <a:r>
              <a:rPr lang="es-AR" sz="2400" spc="-10" dirty="0">
                <a:latin typeface="Arial"/>
                <a:cs typeface="Arial"/>
              </a:rPr>
              <a:t>de </a:t>
            </a:r>
            <a:r>
              <a:rPr lang="es-AR" sz="2400" spc="-5" dirty="0">
                <a:latin typeface="Arial"/>
                <a:cs typeface="Arial"/>
              </a:rPr>
              <a:t>repuestos</a:t>
            </a:r>
            <a:r>
              <a:rPr lang="es-AR" sz="2400" spc="10" dirty="0">
                <a:latin typeface="Arial"/>
                <a:cs typeface="Arial"/>
              </a:rPr>
              <a:t> </a:t>
            </a:r>
            <a:r>
              <a:rPr lang="es-AR" sz="2400" spc="-5" dirty="0">
                <a:latin typeface="Arial"/>
                <a:cs typeface="Arial"/>
              </a:rPr>
              <a:t>adicionales</a:t>
            </a:r>
            <a:r>
              <a:rPr lang="es-AR" sz="2400" spc="5" dirty="0">
                <a:latin typeface="Arial"/>
                <a:cs typeface="Arial"/>
              </a:rPr>
              <a:t> </a:t>
            </a:r>
            <a:r>
              <a:rPr lang="es-AR" sz="2400" spc="-5" dirty="0">
                <a:latin typeface="Arial"/>
                <a:cs typeface="Arial"/>
              </a:rPr>
              <a:t>recomendados</a:t>
            </a:r>
            <a:r>
              <a:rPr lang="es-AR" sz="2400" dirty="0">
                <a:latin typeface="Arial"/>
                <a:cs typeface="Arial"/>
              </a:rPr>
              <a:t> por</a:t>
            </a:r>
            <a:r>
              <a:rPr lang="es-AR" sz="2400" spc="10" dirty="0">
                <a:latin typeface="Arial"/>
                <a:cs typeface="Arial"/>
              </a:rPr>
              <a:t> </a:t>
            </a:r>
            <a:r>
              <a:rPr lang="es-AR" sz="2400" dirty="0">
                <a:latin typeface="Arial"/>
                <a:cs typeface="Arial"/>
              </a:rPr>
              <a:t>el </a:t>
            </a:r>
            <a:r>
              <a:rPr lang="es-AR" sz="2400" spc="-5" dirty="0">
                <a:latin typeface="Arial"/>
                <a:cs typeface="Arial"/>
              </a:rPr>
              <a:t>fabricante.</a:t>
            </a:r>
            <a:endParaRPr lang="es-AR" sz="2400" dirty="0">
              <a:latin typeface="Arial"/>
              <a:cs typeface="Arial"/>
            </a:endParaRPr>
          </a:p>
          <a:p>
            <a:pPr marL="283845" marR="6350" algn="just">
              <a:spcBef>
                <a:spcPts val="815"/>
              </a:spcBef>
            </a:pPr>
            <a:endParaRPr lang="es-AR" sz="2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21</a:t>
            </a:fld>
            <a:endParaRPr lang="es-AR"/>
          </a:p>
        </p:txBody>
      </p:sp>
    </p:spTree>
    <p:extLst>
      <p:ext uri="{BB962C8B-B14F-4D97-AF65-F5344CB8AC3E}">
        <p14:creationId xmlns:p14="http://schemas.microsoft.com/office/powerpoint/2010/main" val="2794777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r>
              <a:rPr lang="es-AR" sz="1200" b="1" spc="-5" dirty="0">
                <a:latin typeface="Arial"/>
                <a:cs typeface="Arial"/>
              </a:rPr>
              <a:t>Cambiador</a:t>
            </a:r>
            <a:r>
              <a:rPr lang="es-AR" sz="1200" b="1" spc="5" dirty="0">
                <a:latin typeface="Arial"/>
                <a:cs typeface="Arial"/>
              </a:rPr>
              <a:t> </a:t>
            </a:r>
            <a:r>
              <a:rPr lang="es-AR" sz="1200" b="1" spc="-5" dirty="0">
                <a:latin typeface="Arial"/>
                <a:cs typeface="Arial"/>
              </a:rPr>
              <a:t>de</a:t>
            </a:r>
            <a:r>
              <a:rPr lang="es-AR" sz="1200" b="1" spc="-10" dirty="0">
                <a:latin typeface="Arial"/>
                <a:cs typeface="Arial"/>
              </a:rPr>
              <a:t> </a:t>
            </a:r>
            <a:r>
              <a:rPr lang="es-AR" sz="1200" b="1" dirty="0">
                <a:latin typeface="Arial"/>
                <a:cs typeface="Arial"/>
              </a:rPr>
              <a:t>tomas</a:t>
            </a:r>
            <a:r>
              <a:rPr lang="es-AR" sz="1200" b="1" spc="10" dirty="0">
                <a:latin typeface="Arial"/>
                <a:cs typeface="Arial"/>
              </a:rPr>
              <a:t> </a:t>
            </a:r>
            <a:r>
              <a:rPr lang="es-AR" sz="1200" b="1" spc="-5" dirty="0">
                <a:latin typeface="Arial"/>
                <a:cs typeface="Arial"/>
              </a:rPr>
              <a:t>bajo</a:t>
            </a:r>
            <a:r>
              <a:rPr lang="es-AR" sz="1200" b="1" spc="-15" dirty="0">
                <a:latin typeface="Arial"/>
                <a:cs typeface="Arial"/>
              </a:rPr>
              <a:t> </a:t>
            </a:r>
            <a:r>
              <a:rPr lang="es-AR" sz="1200" b="1" spc="-5" dirty="0">
                <a:latin typeface="Arial"/>
                <a:cs typeface="Arial"/>
              </a:rPr>
              <a:t>carga</a:t>
            </a:r>
            <a:endParaRPr lang="es-AR" sz="1200" dirty="0">
              <a:latin typeface="Arial"/>
              <a:cs typeface="Arial"/>
            </a:endParaRPr>
          </a:p>
          <a:p>
            <a:pPr marL="283845" marR="5715" algn="just">
              <a:lnSpc>
                <a:spcPct val="143600"/>
              </a:lnSpc>
              <a:spcBef>
                <a:spcPts val="190"/>
              </a:spcBef>
            </a:pPr>
            <a:r>
              <a:rPr lang="es-AR" sz="1200" dirty="0">
                <a:latin typeface="Arial"/>
                <a:cs typeface="Arial"/>
              </a:rPr>
              <a:t>Cuando se </a:t>
            </a:r>
            <a:r>
              <a:rPr lang="es-AR" sz="1200" spc="-5" dirty="0">
                <a:latin typeface="Arial"/>
                <a:cs typeface="Arial"/>
              </a:rPr>
              <a:t>requiera </a:t>
            </a:r>
            <a:r>
              <a:rPr lang="es-AR" sz="1200" dirty="0">
                <a:latin typeface="Arial"/>
                <a:cs typeface="Arial"/>
              </a:rPr>
              <a:t>en </a:t>
            </a:r>
            <a:r>
              <a:rPr lang="es-AR" sz="1200" spc="-5" dirty="0">
                <a:latin typeface="Arial"/>
                <a:cs typeface="Arial"/>
              </a:rPr>
              <a:t>las Especificaciones Particulares </a:t>
            </a:r>
            <a:r>
              <a:rPr lang="es-AR" sz="1200" dirty="0">
                <a:latin typeface="Arial"/>
                <a:cs typeface="Arial"/>
              </a:rPr>
              <a:t>del </a:t>
            </a:r>
            <a:r>
              <a:rPr lang="es-AR" sz="1200" spc="-5" dirty="0">
                <a:latin typeface="Arial"/>
                <a:cs typeface="Arial"/>
              </a:rPr>
              <a:t>cliente, </a:t>
            </a:r>
            <a:r>
              <a:rPr lang="es-AR" sz="1200" spc="-375" dirty="0">
                <a:latin typeface="Arial"/>
                <a:cs typeface="Arial"/>
              </a:rPr>
              <a:t> </a:t>
            </a:r>
            <a:r>
              <a:rPr lang="es-AR" sz="1200" dirty="0">
                <a:latin typeface="Arial"/>
                <a:cs typeface="Arial"/>
              </a:rPr>
              <a:t>el</a:t>
            </a:r>
            <a:r>
              <a:rPr lang="es-AR" sz="1200" spc="5" dirty="0">
                <a:latin typeface="Arial"/>
                <a:cs typeface="Arial"/>
              </a:rPr>
              <a:t> </a:t>
            </a:r>
            <a:r>
              <a:rPr lang="es-AR" sz="1200" spc="-5" dirty="0">
                <a:latin typeface="Arial"/>
                <a:cs typeface="Arial"/>
              </a:rPr>
              <a:t>Transformador</a:t>
            </a:r>
            <a:r>
              <a:rPr lang="es-AR" sz="1200" dirty="0">
                <a:latin typeface="Arial"/>
                <a:cs typeface="Arial"/>
              </a:rPr>
              <a:t> deberá</a:t>
            </a:r>
            <a:r>
              <a:rPr lang="es-AR" sz="1200" spc="5" dirty="0">
                <a:latin typeface="Arial"/>
                <a:cs typeface="Arial"/>
              </a:rPr>
              <a:t> </a:t>
            </a:r>
            <a:r>
              <a:rPr lang="es-AR" sz="1200" spc="-5" dirty="0">
                <a:latin typeface="Arial"/>
                <a:cs typeface="Arial"/>
              </a:rPr>
              <a:t>estar</a:t>
            </a:r>
            <a:r>
              <a:rPr lang="es-AR" sz="1200" dirty="0">
                <a:latin typeface="Arial"/>
                <a:cs typeface="Arial"/>
              </a:rPr>
              <a:t> </a:t>
            </a:r>
            <a:r>
              <a:rPr lang="es-AR" sz="1200" spc="-5" dirty="0">
                <a:latin typeface="Arial"/>
                <a:cs typeface="Arial"/>
              </a:rPr>
              <a:t>equipado</a:t>
            </a:r>
            <a:r>
              <a:rPr lang="es-AR" sz="1200" dirty="0">
                <a:latin typeface="Arial"/>
                <a:cs typeface="Arial"/>
              </a:rPr>
              <a:t> con</a:t>
            </a:r>
            <a:r>
              <a:rPr lang="es-AR" sz="1200" spc="5" dirty="0">
                <a:latin typeface="Arial"/>
                <a:cs typeface="Arial"/>
              </a:rPr>
              <a:t> </a:t>
            </a:r>
            <a:r>
              <a:rPr lang="es-AR" sz="1200" dirty="0">
                <a:latin typeface="Arial"/>
                <a:cs typeface="Arial"/>
              </a:rPr>
              <a:t>un</a:t>
            </a:r>
            <a:r>
              <a:rPr lang="es-AR" sz="1200" spc="5" dirty="0">
                <a:latin typeface="Arial"/>
                <a:cs typeface="Arial"/>
              </a:rPr>
              <a:t> </a:t>
            </a:r>
            <a:r>
              <a:rPr lang="es-AR" sz="1200" spc="-5" dirty="0">
                <a:latin typeface="Arial"/>
                <a:cs typeface="Arial"/>
              </a:rPr>
              <a:t>cambiador</a:t>
            </a:r>
            <a:r>
              <a:rPr lang="es-AR" sz="1200" dirty="0">
                <a:latin typeface="Arial"/>
                <a:cs typeface="Arial"/>
              </a:rPr>
              <a:t> </a:t>
            </a:r>
            <a:r>
              <a:rPr lang="es-AR" sz="1200" spc="-10" dirty="0">
                <a:latin typeface="Arial"/>
                <a:cs typeface="Arial"/>
              </a:rPr>
              <a:t>de </a:t>
            </a:r>
            <a:r>
              <a:rPr lang="es-AR" sz="1200" spc="-5" dirty="0">
                <a:latin typeface="Arial"/>
                <a:cs typeface="Arial"/>
              </a:rPr>
              <a:t> tomas, operado </a:t>
            </a:r>
            <a:r>
              <a:rPr lang="es-AR" sz="1200" dirty="0">
                <a:latin typeface="Arial"/>
                <a:cs typeface="Arial"/>
              </a:rPr>
              <a:t>manual o </a:t>
            </a:r>
            <a:r>
              <a:rPr lang="es-AR" sz="1200" spc="-5" dirty="0">
                <a:latin typeface="Arial"/>
                <a:cs typeface="Arial"/>
              </a:rPr>
              <a:t>eléctricamente para </a:t>
            </a:r>
            <a:r>
              <a:rPr lang="es-AR" sz="1200" dirty="0">
                <a:latin typeface="Arial"/>
                <a:cs typeface="Arial"/>
              </a:rPr>
              <a:t>cambiar su </a:t>
            </a:r>
            <a:r>
              <a:rPr lang="es-AR" sz="1200" spc="-5" dirty="0">
                <a:latin typeface="Arial"/>
                <a:cs typeface="Arial"/>
              </a:rPr>
              <a:t>relación </a:t>
            </a:r>
            <a:r>
              <a:rPr lang="es-AR" sz="1200" dirty="0">
                <a:latin typeface="Arial"/>
                <a:cs typeface="Arial"/>
              </a:rPr>
              <a:t> de</a:t>
            </a:r>
            <a:r>
              <a:rPr lang="es-AR" sz="1200" spc="5" dirty="0">
                <a:latin typeface="Arial"/>
                <a:cs typeface="Arial"/>
              </a:rPr>
              <a:t> </a:t>
            </a:r>
            <a:r>
              <a:rPr lang="es-AR" sz="1200" dirty="0">
                <a:latin typeface="Arial"/>
                <a:cs typeface="Arial"/>
              </a:rPr>
              <a:t>tensión</a:t>
            </a:r>
            <a:r>
              <a:rPr lang="es-AR" sz="1200" spc="5" dirty="0">
                <a:latin typeface="Arial"/>
                <a:cs typeface="Arial"/>
              </a:rPr>
              <a:t> </a:t>
            </a:r>
            <a:r>
              <a:rPr lang="es-AR" sz="1200" dirty="0">
                <a:latin typeface="Arial"/>
                <a:cs typeface="Arial"/>
              </a:rPr>
              <a:t>bajo</a:t>
            </a:r>
            <a:r>
              <a:rPr lang="es-AR" sz="1200" spc="5" dirty="0">
                <a:latin typeface="Arial"/>
                <a:cs typeface="Arial"/>
              </a:rPr>
              <a:t> </a:t>
            </a:r>
            <a:r>
              <a:rPr lang="es-AR" sz="1200" dirty="0">
                <a:latin typeface="Arial"/>
                <a:cs typeface="Arial"/>
              </a:rPr>
              <a:t>carga,</a:t>
            </a:r>
            <a:r>
              <a:rPr lang="es-AR" sz="1200" spc="5" dirty="0">
                <a:latin typeface="Arial"/>
                <a:cs typeface="Arial"/>
              </a:rPr>
              <a:t> </a:t>
            </a:r>
            <a:r>
              <a:rPr lang="es-AR" sz="1200" spc="-5" dirty="0">
                <a:latin typeface="Arial"/>
                <a:cs typeface="Arial"/>
              </a:rPr>
              <a:t>dentro</a:t>
            </a:r>
            <a:r>
              <a:rPr lang="es-AR" sz="1200" dirty="0">
                <a:latin typeface="Arial"/>
                <a:cs typeface="Arial"/>
              </a:rPr>
              <a:t> de</a:t>
            </a:r>
            <a:r>
              <a:rPr lang="es-AR" sz="1200" spc="5" dirty="0">
                <a:latin typeface="Arial"/>
                <a:cs typeface="Arial"/>
              </a:rPr>
              <a:t> </a:t>
            </a:r>
            <a:r>
              <a:rPr lang="es-AR" sz="1200" spc="-5" dirty="0">
                <a:latin typeface="Arial"/>
                <a:cs typeface="Arial"/>
              </a:rPr>
              <a:t>las</a:t>
            </a:r>
            <a:r>
              <a:rPr lang="es-AR" sz="1200" dirty="0">
                <a:latin typeface="Arial"/>
                <a:cs typeface="Arial"/>
              </a:rPr>
              <a:t> gamas</a:t>
            </a:r>
            <a:r>
              <a:rPr lang="es-AR" sz="1200" spc="5" dirty="0">
                <a:latin typeface="Arial"/>
                <a:cs typeface="Arial"/>
              </a:rPr>
              <a:t> </a:t>
            </a:r>
            <a:r>
              <a:rPr lang="es-AR" sz="1200" spc="-5" dirty="0">
                <a:latin typeface="Arial"/>
                <a:cs typeface="Arial"/>
              </a:rPr>
              <a:t>indicadas</a:t>
            </a:r>
            <a:r>
              <a:rPr lang="es-AR" sz="1200" dirty="0">
                <a:latin typeface="Arial"/>
                <a:cs typeface="Arial"/>
              </a:rPr>
              <a:t> en</a:t>
            </a:r>
            <a:r>
              <a:rPr lang="es-AR" sz="1200" spc="5" dirty="0">
                <a:latin typeface="Arial"/>
                <a:cs typeface="Arial"/>
              </a:rPr>
              <a:t> </a:t>
            </a:r>
            <a:r>
              <a:rPr lang="es-AR" sz="1200" spc="-10" dirty="0">
                <a:latin typeface="Arial"/>
                <a:cs typeface="Arial"/>
              </a:rPr>
              <a:t>las </a:t>
            </a:r>
            <a:r>
              <a:rPr lang="es-AR" sz="1200" spc="-5" dirty="0">
                <a:latin typeface="Arial"/>
                <a:cs typeface="Arial"/>
              </a:rPr>
              <a:t> Especificaciones</a:t>
            </a:r>
            <a:r>
              <a:rPr lang="es-AR" sz="1200" dirty="0">
                <a:latin typeface="Arial"/>
                <a:cs typeface="Arial"/>
              </a:rPr>
              <a:t> </a:t>
            </a:r>
            <a:r>
              <a:rPr lang="es-AR" sz="1200" spc="-5" dirty="0">
                <a:latin typeface="Arial"/>
                <a:cs typeface="Arial"/>
              </a:rPr>
              <a:t>Particulares</a:t>
            </a:r>
            <a:r>
              <a:rPr lang="es-AR" sz="1200" dirty="0">
                <a:latin typeface="Arial"/>
                <a:cs typeface="Arial"/>
              </a:rPr>
              <a:t> y </a:t>
            </a:r>
            <a:r>
              <a:rPr lang="es-AR" sz="1200" spc="-5" dirty="0">
                <a:latin typeface="Arial"/>
                <a:cs typeface="Arial"/>
              </a:rPr>
              <a:t>conforme </a:t>
            </a:r>
            <a:r>
              <a:rPr lang="es-AR" sz="1200" dirty="0">
                <a:latin typeface="Arial"/>
                <a:cs typeface="Arial"/>
              </a:rPr>
              <a:t>con </a:t>
            </a:r>
            <a:r>
              <a:rPr lang="es-AR" sz="1200" spc="-5" dirty="0">
                <a:latin typeface="Arial"/>
                <a:cs typeface="Arial"/>
              </a:rPr>
              <a:t>los</a:t>
            </a:r>
            <a:r>
              <a:rPr lang="es-AR" sz="1200" dirty="0">
                <a:latin typeface="Arial"/>
                <a:cs typeface="Arial"/>
              </a:rPr>
              <a:t> </a:t>
            </a:r>
            <a:r>
              <a:rPr lang="es-AR" sz="1200" spc="-5" dirty="0">
                <a:latin typeface="Arial"/>
                <a:cs typeface="Arial"/>
              </a:rPr>
              <a:t>requerimientos </a:t>
            </a:r>
            <a:r>
              <a:rPr lang="es-AR" sz="1200" dirty="0">
                <a:latin typeface="Arial"/>
                <a:cs typeface="Arial"/>
              </a:rPr>
              <a:t> </a:t>
            </a:r>
            <a:r>
              <a:rPr lang="es-AR" sz="1200" spc="-5" dirty="0">
                <a:latin typeface="Arial"/>
                <a:cs typeface="Arial"/>
              </a:rPr>
              <a:t>establecidos</a:t>
            </a:r>
            <a:r>
              <a:rPr lang="es-AR" sz="1200" dirty="0">
                <a:latin typeface="Arial"/>
                <a:cs typeface="Arial"/>
              </a:rPr>
              <a:t> en</a:t>
            </a:r>
            <a:r>
              <a:rPr lang="es-AR" sz="1200" spc="-5" dirty="0">
                <a:latin typeface="Arial"/>
                <a:cs typeface="Arial"/>
              </a:rPr>
              <a:t> las</a:t>
            </a:r>
            <a:r>
              <a:rPr lang="es-AR" sz="1200" dirty="0">
                <a:latin typeface="Arial"/>
                <a:cs typeface="Arial"/>
              </a:rPr>
              <a:t> </a:t>
            </a:r>
            <a:r>
              <a:rPr lang="es-AR" sz="1200" spc="-5" dirty="0">
                <a:latin typeface="Arial"/>
                <a:cs typeface="Arial"/>
              </a:rPr>
              <a:t>normas</a:t>
            </a:r>
            <a:r>
              <a:rPr lang="es-AR" sz="1200" dirty="0">
                <a:latin typeface="Arial"/>
                <a:cs typeface="Arial"/>
              </a:rPr>
              <a:t> IEC 76-4</a:t>
            </a:r>
            <a:r>
              <a:rPr lang="es-AR" sz="1200" spc="10" dirty="0">
                <a:latin typeface="Arial"/>
                <a:cs typeface="Arial"/>
              </a:rPr>
              <a:t> </a:t>
            </a:r>
            <a:r>
              <a:rPr lang="es-AR" sz="1200" dirty="0">
                <a:latin typeface="Arial"/>
                <a:cs typeface="Arial"/>
              </a:rPr>
              <a:t>e</a:t>
            </a:r>
            <a:r>
              <a:rPr lang="es-AR" sz="1200" spc="-5" dirty="0">
                <a:latin typeface="Arial"/>
                <a:cs typeface="Arial"/>
              </a:rPr>
              <a:t> </a:t>
            </a:r>
            <a:r>
              <a:rPr lang="es-AR" sz="1200" dirty="0">
                <a:latin typeface="Arial"/>
                <a:cs typeface="Arial"/>
              </a:rPr>
              <a:t>IEC</a:t>
            </a:r>
            <a:r>
              <a:rPr lang="es-AR" sz="1200" spc="-10" dirty="0">
                <a:latin typeface="Arial"/>
                <a:cs typeface="Arial"/>
              </a:rPr>
              <a:t> </a:t>
            </a:r>
            <a:r>
              <a:rPr lang="es-AR" sz="1200" spc="-5" dirty="0">
                <a:latin typeface="Arial"/>
                <a:cs typeface="Arial"/>
              </a:rPr>
              <a:t>214,</a:t>
            </a:r>
            <a:r>
              <a:rPr lang="es-AR" sz="1200" spc="10" dirty="0">
                <a:latin typeface="Arial"/>
                <a:cs typeface="Arial"/>
              </a:rPr>
              <a:t> </a:t>
            </a:r>
            <a:r>
              <a:rPr lang="es-AR" sz="1200" dirty="0">
                <a:latin typeface="Arial"/>
                <a:cs typeface="Arial"/>
              </a:rPr>
              <a:t>y</a:t>
            </a:r>
            <a:r>
              <a:rPr lang="es-AR" sz="1200" spc="-10" dirty="0">
                <a:latin typeface="Arial"/>
                <a:cs typeface="Arial"/>
              </a:rPr>
              <a:t> </a:t>
            </a:r>
            <a:r>
              <a:rPr lang="es-AR" sz="1200" dirty="0">
                <a:latin typeface="Arial"/>
                <a:cs typeface="Arial"/>
              </a:rPr>
              <a:t>con</a:t>
            </a:r>
            <a:r>
              <a:rPr lang="es-AR" sz="1200" spc="-5" dirty="0">
                <a:latin typeface="Arial"/>
                <a:cs typeface="Arial"/>
              </a:rPr>
              <a:t> </a:t>
            </a:r>
            <a:r>
              <a:rPr lang="es-AR" sz="1200" dirty="0">
                <a:latin typeface="Arial"/>
                <a:cs typeface="Arial"/>
              </a:rPr>
              <a:t>lo</a:t>
            </a:r>
            <a:r>
              <a:rPr lang="es-AR" sz="1200" spc="-5" dirty="0">
                <a:latin typeface="Arial"/>
                <a:cs typeface="Arial"/>
              </a:rPr>
              <a:t> siguiente:</a:t>
            </a:r>
            <a:endParaRPr lang="es-AR" sz="1200" dirty="0">
              <a:latin typeface="Arial"/>
              <a:cs typeface="Arial"/>
            </a:endParaRPr>
          </a:p>
          <a:p>
            <a:pPr marL="283845" marR="5715" algn="just">
              <a:lnSpc>
                <a:spcPct val="143700"/>
              </a:lnSpc>
              <a:spcBef>
                <a:spcPts val="815"/>
              </a:spcBef>
            </a:pPr>
            <a:r>
              <a:rPr lang="es-AR" sz="1200" dirty="0">
                <a:latin typeface="Arial"/>
                <a:cs typeface="Arial"/>
              </a:rPr>
              <a:t>Deberá</a:t>
            </a:r>
            <a:r>
              <a:rPr lang="es-AR" sz="1200" spc="-45" dirty="0">
                <a:latin typeface="Arial"/>
                <a:cs typeface="Arial"/>
              </a:rPr>
              <a:t> </a:t>
            </a:r>
            <a:r>
              <a:rPr lang="es-AR" sz="1200" spc="-5" dirty="0">
                <a:latin typeface="Arial"/>
                <a:cs typeface="Arial"/>
              </a:rPr>
              <a:t>estar</a:t>
            </a:r>
            <a:r>
              <a:rPr lang="es-AR" sz="1200" spc="-50" dirty="0">
                <a:latin typeface="Arial"/>
                <a:cs typeface="Arial"/>
              </a:rPr>
              <a:t> </a:t>
            </a:r>
            <a:r>
              <a:rPr lang="es-AR" sz="1200" spc="-5" dirty="0">
                <a:latin typeface="Arial"/>
                <a:cs typeface="Arial"/>
              </a:rPr>
              <a:t>diseñado</a:t>
            </a:r>
            <a:r>
              <a:rPr lang="es-AR" sz="1200" spc="-45" dirty="0">
                <a:latin typeface="Arial"/>
                <a:cs typeface="Arial"/>
              </a:rPr>
              <a:t> </a:t>
            </a:r>
            <a:r>
              <a:rPr lang="es-AR" sz="1200" spc="-5" dirty="0">
                <a:latin typeface="Arial"/>
                <a:cs typeface="Arial"/>
              </a:rPr>
              <a:t>para</a:t>
            </a:r>
            <a:r>
              <a:rPr lang="es-AR" sz="1200" spc="-50" dirty="0">
                <a:latin typeface="Arial"/>
                <a:cs typeface="Arial"/>
              </a:rPr>
              <a:t> </a:t>
            </a:r>
            <a:r>
              <a:rPr lang="es-AR" sz="1200" dirty="0">
                <a:latin typeface="Arial"/>
                <a:cs typeface="Arial"/>
              </a:rPr>
              <a:t>operación</a:t>
            </a:r>
            <a:r>
              <a:rPr lang="es-AR" sz="1200" spc="-55" dirty="0">
                <a:latin typeface="Arial"/>
                <a:cs typeface="Arial"/>
              </a:rPr>
              <a:t> </a:t>
            </a:r>
            <a:r>
              <a:rPr lang="es-AR" sz="1200" spc="-5" dirty="0">
                <a:latin typeface="Arial"/>
                <a:cs typeface="Arial"/>
              </a:rPr>
              <a:t>local</a:t>
            </a:r>
            <a:r>
              <a:rPr lang="es-AR" sz="1200" spc="-50" dirty="0">
                <a:latin typeface="Arial"/>
                <a:cs typeface="Arial"/>
              </a:rPr>
              <a:t> </a:t>
            </a:r>
            <a:r>
              <a:rPr lang="es-AR" sz="1200" dirty="0" err="1">
                <a:latin typeface="Arial"/>
                <a:cs typeface="Arial"/>
              </a:rPr>
              <a:t>ó</a:t>
            </a:r>
            <a:r>
              <a:rPr lang="es-AR" sz="1200" spc="-55" dirty="0">
                <a:latin typeface="Arial"/>
                <a:cs typeface="Arial"/>
              </a:rPr>
              <a:t> </a:t>
            </a:r>
            <a:r>
              <a:rPr lang="es-AR" sz="1200" spc="-5" dirty="0">
                <a:latin typeface="Arial"/>
                <a:cs typeface="Arial"/>
              </a:rPr>
              <a:t>remota,</a:t>
            </a:r>
            <a:r>
              <a:rPr lang="es-AR" sz="1200" spc="-45" dirty="0">
                <a:latin typeface="Arial"/>
                <a:cs typeface="Arial"/>
              </a:rPr>
              <a:t> </a:t>
            </a:r>
            <a:r>
              <a:rPr lang="es-AR" sz="1200" spc="-5" dirty="0">
                <a:latin typeface="Arial"/>
                <a:cs typeface="Arial"/>
              </a:rPr>
              <a:t>ésta</a:t>
            </a:r>
            <a:r>
              <a:rPr lang="es-AR" sz="1200" spc="-45" dirty="0">
                <a:latin typeface="Arial"/>
                <a:cs typeface="Arial"/>
              </a:rPr>
              <a:t> </a:t>
            </a:r>
            <a:r>
              <a:rPr lang="es-AR" sz="1200" spc="-5" dirty="0">
                <a:latin typeface="Arial"/>
                <a:cs typeface="Arial"/>
              </a:rPr>
              <a:t>última</a:t>
            </a:r>
            <a:r>
              <a:rPr lang="es-AR" sz="1200" spc="-50" dirty="0">
                <a:latin typeface="Arial"/>
                <a:cs typeface="Arial"/>
              </a:rPr>
              <a:t> </a:t>
            </a:r>
            <a:r>
              <a:rPr lang="es-AR" sz="1200" spc="-10" dirty="0">
                <a:latin typeface="Arial"/>
                <a:cs typeface="Arial"/>
              </a:rPr>
              <a:t>en </a:t>
            </a:r>
            <a:r>
              <a:rPr lang="es-AR" sz="1200" spc="-375" dirty="0">
                <a:latin typeface="Arial"/>
                <a:cs typeface="Arial"/>
              </a:rPr>
              <a:t> </a:t>
            </a:r>
            <a:r>
              <a:rPr lang="es-AR" sz="1200" dirty="0">
                <a:latin typeface="Arial"/>
                <a:cs typeface="Arial"/>
              </a:rPr>
              <a:t>forma manual </a:t>
            </a:r>
            <a:r>
              <a:rPr lang="es-AR" sz="1200" dirty="0" err="1">
                <a:latin typeface="Arial"/>
                <a:cs typeface="Arial"/>
              </a:rPr>
              <a:t>ó</a:t>
            </a:r>
            <a:r>
              <a:rPr lang="es-AR" sz="1200" dirty="0">
                <a:latin typeface="Arial"/>
                <a:cs typeface="Arial"/>
              </a:rPr>
              <a:t> </a:t>
            </a:r>
            <a:r>
              <a:rPr lang="es-AR" sz="1200" spc="-5" dirty="0">
                <a:latin typeface="Arial"/>
                <a:cs typeface="Arial"/>
              </a:rPr>
              <a:t>automática. </a:t>
            </a:r>
            <a:r>
              <a:rPr lang="es-AR" sz="1200" dirty="0">
                <a:latin typeface="Arial"/>
                <a:cs typeface="Arial"/>
              </a:rPr>
              <a:t>El equipo de </a:t>
            </a:r>
            <a:r>
              <a:rPr lang="es-AR" sz="1200" spc="-5" dirty="0">
                <a:latin typeface="Arial"/>
                <a:cs typeface="Arial"/>
              </a:rPr>
              <a:t>control </a:t>
            </a:r>
            <a:r>
              <a:rPr lang="es-AR" sz="1200" spc="5" dirty="0">
                <a:latin typeface="Arial"/>
                <a:cs typeface="Arial"/>
              </a:rPr>
              <a:t>del </a:t>
            </a:r>
            <a:r>
              <a:rPr lang="es-AR" sz="1200" spc="-5" dirty="0">
                <a:latin typeface="Arial"/>
                <a:cs typeface="Arial"/>
              </a:rPr>
              <a:t>cambiador </a:t>
            </a:r>
            <a:r>
              <a:rPr lang="es-AR" sz="1200" spc="-10" dirty="0">
                <a:latin typeface="Arial"/>
                <a:cs typeface="Arial"/>
              </a:rPr>
              <a:t>de </a:t>
            </a:r>
            <a:r>
              <a:rPr lang="es-AR" sz="1200" spc="-5" dirty="0">
                <a:latin typeface="Arial"/>
                <a:cs typeface="Arial"/>
              </a:rPr>
              <a:t> toma </a:t>
            </a:r>
            <a:r>
              <a:rPr lang="es-AR" sz="1200" dirty="0">
                <a:latin typeface="Arial"/>
                <a:cs typeface="Arial"/>
              </a:rPr>
              <a:t>deberá </a:t>
            </a:r>
            <a:r>
              <a:rPr lang="es-AR" sz="1200" spc="-5" dirty="0">
                <a:latin typeface="Arial"/>
                <a:cs typeface="Arial"/>
              </a:rPr>
              <a:t>venir </a:t>
            </a:r>
            <a:r>
              <a:rPr lang="es-AR" sz="1200" dirty="0">
                <a:latin typeface="Arial"/>
                <a:cs typeface="Arial"/>
              </a:rPr>
              <a:t>en un </a:t>
            </a:r>
            <a:r>
              <a:rPr lang="es-AR" sz="1200" spc="-5" dirty="0">
                <a:latin typeface="Arial"/>
                <a:cs typeface="Arial"/>
              </a:rPr>
              <a:t>gabinete terminal </a:t>
            </a:r>
            <a:r>
              <a:rPr lang="es-AR" sz="1200" dirty="0">
                <a:latin typeface="Arial"/>
                <a:cs typeface="Arial"/>
              </a:rPr>
              <a:t>de </a:t>
            </a:r>
            <a:r>
              <a:rPr lang="es-AR" sz="1200" spc="-5" dirty="0">
                <a:latin typeface="Arial"/>
                <a:cs typeface="Arial"/>
              </a:rPr>
              <a:t>acero </a:t>
            </a:r>
            <a:r>
              <a:rPr lang="es-AR" sz="1200" dirty="0">
                <a:latin typeface="Arial"/>
                <a:cs typeface="Arial"/>
              </a:rPr>
              <a:t>y a prueba </a:t>
            </a:r>
            <a:r>
              <a:rPr lang="es-AR" sz="1200" spc="-10" dirty="0">
                <a:latin typeface="Arial"/>
                <a:cs typeface="Arial"/>
              </a:rPr>
              <a:t>de </a:t>
            </a:r>
            <a:r>
              <a:rPr lang="es-AR" sz="1200" spc="-5" dirty="0">
                <a:latin typeface="Arial"/>
                <a:cs typeface="Arial"/>
              </a:rPr>
              <a:t> intemperie, </a:t>
            </a:r>
            <a:r>
              <a:rPr lang="es-AR" sz="1200" dirty="0">
                <a:latin typeface="Arial"/>
                <a:cs typeface="Arial"/>
              </a:rPr>
              <a:t>con </a:t>
            </a:r>
            <a:r>
              <a:rPr lang="es-AR" sz="1200" spc="-5" dirty="0">
                <a:latin typeface="Arial"/>
                <a:cs typeface="Arial"/>
              </a:rPr>
              <a:t>una puerta provista </a:t>
            </a:r>
            <a:r>
              <a:rPr lang="es-AR" sz="1200" dirty="0">
                <a:latin typeface="Arial"/>
                <a:cs typeface="Arial"/>
              </a:rPr>
              <a:t>de </a:t>
            </a:r>
            <a:r>
              <a:rPr lang="es-AR" sz="1200" spc="-5" dirty="0" err="1">
                <a:latin typeface="Arial"/>
                <a:cs typeface="Arial"/>
              </a:rPr>
              <a:t>empacadura</a:t>
            </a:r>
            <a:r>
              <a:rPr lang="es-AR" sz="1200" spc="-5" dirty="0">
                <a:latin typeface="Arial"/>
                <a:cs typeface="Arial"/>
              </a:rPr>
              <a:t> </a:t>
            </a:r>
            <a:r>
              <a:rPr lang="es-AR" sz="1200" dirty="0">
                <a:latin typeface="Arial"/>
                <a:cs typeface="Arial"/>
              </a:rPr>
              <a:t>y </a:t>
            </a:r>
            <a:r>
              <a:rPr lang="es-AR" sz="1200" spc="-5" dirty="0">
                <a:latin typeface="Arial"/>
                <a:cs typeface="Arial"/>
              </a:rPr>
              <a:t>apropiada </a:t>
            </a:r>
            <a:r>
              <a:rPr lang="es-AR" sz="1200" dirty="0">
                <a:latin typeface="Arial"/>
                <a:cs typeface="Arial"/>
              </a:rPr>
              <a:t> para </a:t>
            </a:r>
            <a:r>
              <a:rPr lang="es-AR" sz="1200" spc="-5" dirty="0">
                <a:latin typeface="Arial"/>
                <a:cs typeface="Arial"/>
              </a:rPr>
              <a:t>cerrarse</a:t>
            </a:r>
            <a:r>
              <a:rPr lang="es-AR" sz="1200" dirty="0">
                <a:latin typeface="Arial"/>
                <a:cs typeface="Arial"/>
              </a:rPr>
              <a:t> con </a:t>
            </a:r>
            <a:r>
              <a:rPr lang="es-AR" sz="1200" spc="-5" dirty="0">
                <a:latin typeface="Arial"/>
                <a:cs typeface="Arial"/>
              </a:rPr>
              <a:t>llave.</a:t>
            </a:r>
            <a:r>
              <a:rPr lang="es-AR" sz="1200" dirty="0">
                <a:latin typeface="Arial"/>
                <a:cs typeface="Arial"/>
              </a:rPr>
              <a:t> </a:t>
            </a:r>
            <a:r>
              <a:rPr lang="es-AR" sz="1200" spc="-5" dirty="0">
                <a:latin typeface="Arial"/>
                <a:cs typeface="Arial"/>
              </a:rPr>
              <a:t>Asimismo, </a:t>
            </a:r>
            <a:r>
              <a:rPr lang="es-AR" sz="1200" dirty="0">
                <a:latin typeface="Arial"/>
                <a:cs typeface="Arial"/>
              </a:rPr>
              <a:t>dicho </a:t>
            </a:r>
            <a:r>
              <a:rPr lang="es-AR" sz="1200" spc="-5" dirty="0">
                <a:latin typeface="Arial"/>
                <a:cs typeface="Arial"/>
              </a:rPr>
              <a:t>gabinete deberá</a:t>
            </a:r>
            <a:r>
              <a:rPr lang="es-AR" sz="1200" dirty="0">
                <a:latin typeface="Arial"/>
                <a:cs typeface="Arial"/>
              </a:rPr>
              <a:t> </a:t>
            </a:r>
            <a:r>
              <a:rPr lang="es-AR" sz="1200" spc="-5" dirty="0">
                <a:latin typeface="Arial"/>
                <a:cs typeface="Arial"/>
              </a:rPr>
              <a:t>estar </a:t>
            </a:r>
            <a:r>
              <a:rPr lang="es-AR" sz="1200" dirty="0">
                <a:latin typeface="Arial"/>
                <a:cs typeface="Arial"/>
              </a:rPr>
              <a:t> aislado</a:t>
            </a:r>
            <a:r>
              <a:rPr lang="es-AR" sz="1200" spc="-10" dirty="0">
                <a:latin typeface="Arial"/>
                <a:cs typeface="Arial"/>
              </a:rPr>
              <a:t> </a:t>
            </a:r>
            <a:r>
              <a:rPr lang="es-AR" sz="1200" spc="-5" dirty="0">
                <a:latin typeface="Arial"/>
                <a:cs typeface="Arial"/>
              </a:rPr>
              <a:t>eléctricamente</a:t>
            </a:r>
            <a:r>
              <a:rPr lang="es-AR" sz="1200" spc="5" dirty="0">
                <a:latin typeface="Arial"/>
                <a:cs typeface="Arial"/>
              </a:rPr>
              <a:t> </a:t>
            </a:r>
            <a:r>
              <a:rPr lang="es-AR" sz="1200" spc="-5" dirty="0">
                <a:latin typeface="Arial"/>
                <a:cs typeface="Arial"/>
              </a:rPr>
              <a:t>del </a:t>
            </a:r>
            <a:r>
              <a:rPr lang="es-AR" sz="1200" dirty="0">
                <a:latin typeface="Arial"/>
                <a:cs typeface="Arial"/>
              </a:rPr>
              <a:t>tanque</a:t>
            </a:r>
            <a:r>
              <a:rPr lang="es-AR" sz="1200" spc="-10" dirty="0">
                <a:latin typeface="Arial"/>
                <a:cs typeface="Arial"/>
              </a:rPr>
              <a:t> </a:t>
            </a:r>
            <a:r>
              <a:rPr lang="es-AR" sz="1200" dirty="0">
                <a:latin typeface="Arial"/>
                <a:cs typeface="Arial"/>
              </a:rPr>
              <a:t>del</a:t>
            </a:r>
            <a:r>
              <a:rPr lang="es-AR" sz="1200" spc="-10" dirty="0">
                <a:latin typeface="Arial"/>
                <a:cs typeface="Arial"/>
              </a:rPr>
              <a:t> </a:t>
            </a:r>
            <a:r>
              <a:rPr lang="es-AR" sz="1200" spc="-5" dirty="0">
                <a:latin typeface="Arial"/>
                <a:cs typeface="Arial"/>
              </a:rPr>
              <a:t>transformador.</a:t>
            </a:r>
            <a:endParaRPr lang="es-AR" sz="1200" dirty="0">
              <a:latin typeface="Arial"/>
              <a:cs typeface="Arial"/>
            </a:endParaRPr>
          </a:p>
          <a:p>
            <a:pPr>
              <a:spcBef>
                <a:spcPts val="5"/>
              </a:spcBef>
            </a:pPr>
            <a:endParaRPr lang="es-AR" sz="2000" dirty="0">
              <a:latin typeface="Arial"/>
              <a:cs typeface="Arial"/>
            </a:endParaRPr>
          </a:p>
          <a:p>
            <a:pPr marL="283845" marR="5080" algn="just">
              <a:lnSpc>
                <a:spcPct val="143800"/>
              </a:lnSpc>
            </a:pPr>
            <a:r>
              <a:rPr lang="es-AR" sz="1200" dirty="0">
                <a:latin typeface="Arial"/>
                <a:cs typeface="Arial"/>
              </a:rPr>
              <a:t>Deberá funcionar </a:t>
            </a:r>
            <a:r>
              <a:rPr lang="es-AR" sz="1200" spc="-5" dirty="0">
                <a:latin typeface="Arial"/>
                <a:cs typeface="Arial"/>
              </a:rPr>
              <a:t>con </a:t>
            </a:r>
            <a:r>
              <a:rPr lang="es-AR" sz="1200" dirty="0">
                <a:latin typeface="Arial"/>
                <a:cs typeface="Arial"/>
              </a:rPr>
              <a:t>cualquier </a:t>
            </a:r>
            <a:r>
              <a:rPr lang="es-AR" sz="1200" spc="-5" dirty="0">
                <a:latin typeface="Arial"/>
                <a:cs typeface="Arial"/>
              </a:rPr>
              <a:t>corriente </a:t>
            </a:r>
            <a:r>
              <a:rPr lang="es-AR" sz="1200" dirty="0">
                <a:latin typeface="Arial"/>
                <a:cs typeface="Arial"/>
              </a:rPr>
              <a:t>de carga </a:t>
            </a:r>
            <a:r>
              <a:rPr lang="es-AR" sz="1200" spc="-5" dirty="0">
                <a:latin typeface="Arial"/>
                <a:cs typeface="Arial"/>
              </a:rPr>
              <a:t>inferior </a:t>
            </a:r>
            <a:r>
              <a:rPr lang="es-AR" sz="1200" dirty="0">
                <a:latin typeface="Arial"/>
                <a:cs typeface="Arial"/>
              </a:rPr>
              <a:t>al </a:t>
            </a:r>
            <a:r>
              <a:rPr lang="es-AR" sz="1200" spc="-5" dirty="0">
                <a:latin typeface="Arial"/>
                <a:cs typeface="Arial"/>
              </a:rPr>
              <a:t>120% </a:t>
            </a:r>
            <a:r>
              <a:rPr lang="es-AR" sz="1200" dirty="0">
                <a:latin typeface="Arial"/>
                <a:cs typeface="Arial"/>
              </a:rPr>
              <a:t> de la </a:t>
            </a:r>
            <a:r>
              <a:rPr lang="es-AR" sz="1200" spc="-5" dirty="0">
                <a:latin typeface="Arial"/>
                <a:cs typeface="Arial"/>
              </a:rPr>
              <a:t>corriente nominal del transformador. </a:t>
            </a:r>
            <a:r>
              <a:rPr lang="es-AR" sz="1200" dirty="0">
                <a:latin typeface="Arial"/>
                <a:cs typeface="Arial"/>
              </a:rPr>
              <a:t>Se </a:t>
            </a:r>
            <a:r>
              <a:rPr lang="es-AR" sz="1200" spc="-5" dirty="0">
                <a:latin typeface="Arial"/>
                <a:cs typeface="Arial"/>
              </a:rPr>
              <a:t>deberá proveer </a:t>
            </a:r>
            <a:r>
              <a:rPr lang="es-AR" sz="1200" spc="-10" dirty="0">
                <a:latin typeface="Arial"/>
                <a:cs typeface="Arial"/>
              </a:rPr>
              <a:t>un </a:t>
            </a:r>
            <a:r>
              <a:rPr lang="es-AR" sz="1200" spc="-5" dirty="0">
                <a:latin typeface="Arial"/>
                <a:cs typeface="Arial"/>
              </a:rPr>
              <a:t> dispositivo </a:t>
            </a:r>
            <a:r>
              <a:rPr lang="es-AR" sz="1200" dirty="0">
                <a:latin typeface="Arial"/>
                <a:cs typeface="Arial"/>
              </a:rPr>
              <a:t>de </a:t>
            </a:r>
            <a:r>
              <a:rPr lang="es-AR" sz="1200" spc="-5" dirty="0">
                <a:latin typeface="Arial"/>
                <a:cs typeface="Arial"/>
              </a:rPr>
              <a:t>bloqueo </a:t>
            </a:r>
            <a:r>
              <a:rPr lang="es-AR" sz="1200" dirty="0">
                <a:latin typeface="Arial"/>
                <a:cs typeface="Arial"/>
              </a:rPr>
              <a:t>que </a:t>
            </a:r>
            <a:r>
              <a:rPr lang="es-AR" sz="1200" spc="-5" dirty="0">
                <a:latin typeface="Arial"/>
                <a:cs typeface="Arial"/>
              </a:rPr>
              <a:t>evite toda </a:t>
            </a:r>
            <a:r>
              <a:rPr lang="es-AR" sz="1200" dirty="0">
                <a:latin typeface="Arial"/>
                <a:cs typeface="Arial"/>
              </a:rPr>
              <a:t>operación de </a:t>
            </a:r>
            <a:r>
              <a:rPr lang="es-AR" sz="1200" spc="-5" dirty="0">
                <a:latin typeface="Arial"/>
                <a:cs typeface="Arial"/>
              </a:rPr>
              <a:t>cambio </a:t>
            </a:r>
            <a:r>
              <a:rPr lang="es-AR" sz="1200" dirty="0">
                <a:latin typeface="Arial"/>
                <a:cs typeface="Arial"/>
              </a:rPr>
              <a:t>si </a:t>
            </a:r>
            <a:r>
              <a:rPr lang="es-AR" sz="1200" spc="-10" dirty="0">
                <a:latin typeface="Arial"/>
                <a:cs typeface="Arial"/>
              </a:rPr>
              <a:t>la </a:t>
            </a:r>
            <a:r>
              <a:rPr lang="es-AR" sz="1200" spc="-5" dirty="0">
                <a:latin typeface="Arial"/>
                <a:cs typeface="Arial"/>
              </a:rPr>
              <a:t> </a:t>
            </a:r>
            <a:r>
              <a:rPr lang="es-AR" sz="1200" dirty="0">
                <a:latin typeface="Arial"/>
                <a:cs typeface="Arial"/>
              </a:rPr>
              <a:t>corriente</a:t>
            </a:r>
            <a:r>
              <a:rPr lang="es-AR" sz="1200" spc="-45" dirty="0">
                <a:latin typeface="Arial"/>
                <a:cs typeface="Arial"/>
              </a:rPr>
              <a:t> </a:t>
            </a:r>
            <a:r>
              <a:rPr lang="es-AR" sz="1200" dirty="0">
                <a:latin typeface="Arial"/>
                <a:cs typeface="Arial"/>
              </a:rPr>
              <a:t>de</a:t>
            </a:r>
            <a:r>
              <a:rPr lang="es-AR" sz="1200" spc="-40" dirty="0">
                <a:latin typeface="Arial"/>
                <a:cs typeface="Arial"/>
              </a:rPr>
              <a:t> </a:t>
            </a:r>
            <a:r>
              <a:rPr lang="es-AR" sz="1200" spc="-5" dirty="0">
                <a:latin typeface="Arial"/>
                <a:cs typeface="Arial"/>
              </a:rPr>
              <a:t>línea</a:t>
            </a:r>
            <a:r>
              <a:rPr lang="es-AR" sz="1200" spc="-40" dirty="0">
                <a:latin typeface="Arial"/>
                <a:cs typeface="Arial"/>
              </a:rPr>
              <a:t> </a:t>
            </a:r>
            <a:r>
              <a:rPr lang="es-AR" sz="1200" spc="-10" dirty="0">
                <a:latin typeface="Arial"/>
                <a:cs typeface="Arial"/>
              </a:rPr>
              <a:t>es</a:t>
            </a:r>
            <a:r>
              <a:rPr lang="es-AR" sz="1200" spc="-35" dirty="0">
                <a:latin typeface="Arial"/>
                <a:cs typeface="Arial"/>
              </a:rPr>
              <a:t> </a:t>
            </a:r>
            <a:r>
              <a:rPr lang="es-AR" sz="1200" spc="-5" dirty="0">
                <a:latin typeface="Arial"/>
                <a:cs typeface="Arial"/>
              </a:rPr>
              <a:t>superior</a:t>
            </a:r>
            <a:r>
              <a:rPr lang="es-AR" sz="1200" spc="-40" dirty="0">
                <a:latin typeface="Arial"/>
                <a:cs typeface="Arial"/>
              </a:rPr>
              <a:t> </a:t>
            </a:r>
            <a:r>
              <a:rPr lang="es-AR" sz="1200" dirty="0">
                <a:latin typeface="Arial"/>
                <a:cs typeface="Arial"/>
              </a:rPr>
              <a:t>a</a:t>
            </a:r>
            <a:r>
              <a:rPr lang="es-AR" sz="1200" spc="-45" dirty="0">
                <a:latin typeface="Arial"/>
                <a:cs typeface="Arial"/>
              </a:rPr>
              <a:t> </a:t>
            </a:r>
            <a:r>
              <a:rPr lang="es-AR" sz="1200" spc="-5" dirty="0">
                <a:latin typeface="Arial"/>
                <a:cs typeface="Arial"/>
              </a:rPr>
              <a:t>dicho</a:t>
            </a:r>
            <a:r>
              <a:rPr lang="es-AR" sz="1200" spc="-40" dirty="0">
                <a:latin typeface="Arial"/>
                <a:cs typeface="Arial"/>
              </a:rPr>
              <a:t> </a:t>
            </a:r>
            <a:r>
              <a:rPr lang="es-AR" sz="1200" spc="-5" dirty="0">
                <a:latin typeface="Arial"/>
                <a:cs typeface="Arial"/>
              </a:rPr>
              <a:t>valor.</a:t>
            </a:r>
            <a:r>
              <a:rPr lang="es-AR" sz="1200" spc="-35" dirty="0">
                <a:latin typeface="Arial"/>
                <a:cs typeface="Arial"/>
              </a:rPr>
              <a:t> </a:t>
            </a:r>
            <a:r>
              <a:rPr lang="es-AR" sz="1200" dirty="0">
                <a:latin typeface="Arial"/>
                <a:cs typeface="Arial"/>
              </a:rPr>
              <a:t>Cuando</a:t>
            </a:r>
            <a:r>
              <a:rPr lang="es-AR" sz="1200" spc="-40" dirty="0">
                <a:latin typeface="Arial"/>
                <a:cs typeface="Arial"/>
              </a:rPr>
              <a:t> </a:t>
            </a:r>
            <a:r>
              <a:rPr lang="es-AR" sz="1200" dirty="0">
                <a:latin typeface="Arial"/>
                <a:cs typeface="Arial"/>
              </a:rPr>
              <a:t>el</a:t>
            </a:r>
            <a:r>
              <a:rPr lang="es-AR" sz="1200" spc="-50" dirty="0">
                <a:latin typeface="Arial"/>
                <a:cs typeface="Arial"/>
              </a:rPr>
              <a:t> </a:t>
            </a:r>
            <a:r>
              <a:rPr lang="es-AR" sz="1200" dirty="0">
                <a:latin typeface="Arial"/>
                <a:cs typeface="Arial"/>
              </a:rPr>
              <a:t>cambiador</a:t>
            </a:r>
            <a:r>
              <a:rPr lang="es-AR" sz="1200" spc="-45" dirty="0">
                <a:latin typeface="Arial"/>
                <a:cs typeface="Arial"/>
              </a:rPr>
              <a:t> </a:t>
            </a:r>
            <a:r>
              <a:rPr lang="es-AR" sz="1200" spc="-10" dirty="0">
                <a:latin typeface="Arial"/>
                <a:cs typeface="Arial"/>
              </a:rPr>
              <a:t>de </a:t>
            </a:r>
            <a:r>
              <a:rPr lang="es-AR" sz="1200" spc="-375" dirty="0">
                <a:latin typeface="Arial"/>
                <a:cs typeface="Arial"/>
              </a:rPr>
              <a:t> </a:t>
            </a:r>
            <a:r>
              <a:rPr lang="es-AR" sz="1200" dirty="0">
                <a:latin typeface="Arial"/>
                <a:cs typeface="Arial"/>
              </a:rPr>
              <a:t>tomas</a:t>
            </a:r>
            <a:r>
              <a:rPr lang="es-AR" sz="1200" spc="-85" dirty="0">
                <a:latin typeface="Arial"/>
                <a:cs typeface="Arial"/>
              </a:rPr>
              <a:t> </a:t>
            </a:r>
            <a:r>
              <a:rPr lang="es-AR" sz="1200" dirty="0">
                <a:latin typeface="Arial"/>
                <a:cs typeface="Arial"/>
              </a:rPr>
              <a:t>se</a:t>
            </a:r>
            <a:r>
              <a:rPr lang="es-AR" sz="1200" spc="-80" dirty="0">
                <a:latin typeface="Arial"/>
                <a:cs typeface="Arial"/>
              </a:rPr>
              <a:t> </a:t>
            </a:r>
            <a:r>
              <a:rPr lang="es-AR" sz="1200" spc="-5" dirty="0">
                <a:latin typeface="Arial"/>
                <a:cs typeface="Arial"/>
              </a:rPr>
              <a:t>encuentre</a:t>
            </a:r>
            <a:r>
              <a:rPr lang="es-AR" sz="1200" spc="-75" dirty="0">
                <a:latin typeface="Arial"/>
                <a:cs typeface="Arial"/>
              </a:rPr>
              <a:t> </a:t>
            </a:r>
            <a:r>
              <a:rPr lang="es-AR" sz="1200" dirty="0">
                <a:latin typeface="Arial"/>
                <a:cs typeface="Arial"/>
              </a:rPr>
              <a:t>en</a:t>
            </a:r>
            <a:r>
              <a:rPr lang="es-AR" sz="1200" spc="-80" dirty="0">
                <a:latin typeface="Arial"/>
                <a:cs typeface="Arial"/>
              </a:rPr>
              <a:t> </a:t>
            </a:r>
            <a:r>
              <a:rPr lang="es-AR" sz="1200" dirty="0">
                <a:latin typeface="Arial"/>
                <a:cs typeface="Arial"/>
              </a:rPr>
              <a:t>un</a:t>
            </a:r>
            <a:r>
              <a:rPr lang="es-AR" sz="1200" spc="-75" dirty="0">
                <a:latin typeface="Arial"/>
                <a:cs typeface="Arial"/>
              </a:rPr>
              <a:t> </a:t>
            </a:r>
            <a:r>
              <a:rPr lang="es-AR" sz="1200" spc="-5" dirty="0">
                <a:latin typeface="Arial"/>
                <a:cs typeface="Arial"/>
              </a:rPr>
              <a:t>proceso</a:t>
            </a:r>
            <a:r>
              <a:rPr lang="es-AR" sz="1200" spc="-80" dirty="0">
                <a:latin typeface="Arial"/>
                <a:cs typeface="Arial"/>
              </a:rPr>
              <a:t> </a:t>
            </a:r>
            <a:r>
              <a:rPr lang="es-AR" sz="1200" dirty="0">
                <a:latin typeface="Arial"/>
                <a:cs typeface="Arial"/>
              </a:rPr>
              <a:t>de</a:t>
            </a:r>
            <a:r>
              <a:rPr lang="es-AR" sz="1200" spc="-75" dirty="0">
                <a:latin typeface="Arial"/>
                <a:cs typeface="Arial"/>
              </a:rPr>
              <a:t> </a:t>
            </a:r>
            <a:r>
              <a:rPr lang="es-AR" sz="1200" spc="-5" dirty="0">
                <a:latin typeface="Arial"/>
                <a:cs typeface="Arial"/>
              </a:rPr>
              <a:t>cambio</a:t>
            </a:r>
            <a:r>
              <a:rPr lang="es-AR" sz="1200" spc="-70" dirty="0">
                <a:latin typeface="Arial"/>
                <a:cs typeface="Arial"/>
              </a:rPr>
              <a:t> </a:t>
            </a:r>
            <a:r>
              <a:rPr lang="es-AR" sz="1200" dirty="0">
                <a:latin typeface="Arial"/>
                <a:cs typeface="Arial"/>
              </a:rPr>
              <a:t>de</a:t>
            </a:r>
            <a:r>
              <a:rPr lang="es-AR" sz="1200" spc="-85" dirty="0">
                <a:latin typeface="Arial"/>
                <a:cs typeface="Arial"/>
              </a:rPr>
              <a:t> </a:t>
            </a:r>
            <a:r>
              <a:rPr lang="es-AR" sz="1200" dirty="0">
                <a:latin typeface="Arial"/>
                <a:cs typeface="Arial"/>
              </a:rPr>
              <a:t>tomas</a:t>
            </a:r>
            <a:r>
              <a:rPr lang="es-AR" sz="1200" spc="-75" dirty="0">
                <a:latin typeface="Arial"/>
                <a:cs typeface="Arial"/>
              </a:rPr>
              <a:t> </a:t>
            </a:r>
            <a:r>
              <a:rPr lang="es-AR" sz="1200" dirty="0">
                <a:latin typeface="Arial"/>
                <a:cs typeface="Arial"/>
              </a:rPr>
              <a:t>y</a:t>
            </a:r>
            <a:r>
              <a:rPr lang="es-AR" sz="1200" spc="-85" dirty="0">
                <a:latin typeface="Arial"/>
                <a:cs typeface="Arial"/>
              </a:rPr>
              <a:t> </a:t>
            </a:r>
            <a:r>
              <a:rPr lang="es-AR" sz="1200" dirty="0">
                <a:latin typeface="Arial"/>
                <a:cs typeface="Arial"/>
              </a:rPr>
              <a:t>la</a:t>
            </a:r>
            <a:r>
              <a:rPr lang="es-AR" sz="1200" spc="-75" dirty="0">
                <a:latin typeface="Arial"/>
                <a:cs typeface="Arial"/>
              </a:rPr>
              <a:t> </a:t>
            </a:r>
            <a:r>
              <a:rPr lang="es-AR" sz="1200" spc="-5" dirty="0">
                <a:latin typeface="Arial"/>
                <a:cs typeface="Arial"/>
              </a:rPr>
              <a:t>corriente </a:t>
            </a:r>
          </a:p>
          <a:p>
            <a:pPr marL="12700" algn="just">
              <a:lnSpc>
                <a:spcPts val="1670"/>
              </a:lnSpc>
            </a:pPr>
            <a:r>
              <a:rPr lang="es-AR" sz="1200" dirty="0">
                <a:latin typeface="Arial"/>
                <a:cs typeface="Arial"/>
              </a:rPr>
              <a:t>de</a:t>
            </a:r>
            <a:r>
              <a:rPr lang="es-AR" sz="1200" spc="85" dirty="0">
                <a:latin typeface="Arial"/>
                <a:cs typeface="Arial"/>
              </a:rPr>
              <a:t> </a:t>
            </a:r>
            <a:r>
              <a:rPr lang="es-AR" sz="1200" spc="-5" dirty="0">
                <a:latin typeface="Arial"/>
                <a:cs typeface="Arial"/>
              </a:rPr>
              <a:t>carga</a:t>
            </a:r>
            <a:r>
              <a:rPr lang="es-AR" sz="1200" spc="80" dirty="0">
                <a:latin typeface="Arial"/>
                <a:cs typeface="Arial"/>
              </a:rPr>
              <a:t> </a:t>
            </a:r>
            <a:r>
              <a:rPr lang="es-AR" sz="1200" dirty="0">
                <a:latin typeface="Arial"/>
                <a:cs typeface="Arial"/>
              </a:rPr>
              <a:t>sea</a:t>
            </a:r>
            <a:r>
              <a:rPr lang="es-AR" sz="1200" spc="90" dirty="0">
                <a:latin typeface="Arial"/>
                <a:cs typeface="Arial"/>
              </a:rPr>
              <a:t> </a:t>
            </a:r>
            <a:r>
              <a:rPr lang="es-AR" sz="1200" spc="-5" dirty="0">
                <a:latin typeface="Arial"/>
                <a:cs typeface="Arial"/>
              </a:rPr>
              <a:t>mayor</a:t>
            </a:r>
            <a:r>
              <a:rPr lang="es-AR" sz="1200" spc="90" dirty="0">
                <a:latin typeface="Arial"/>
                <a:cs typeface="Arial"/>
              </a:rPr>
              <a:t> </a:t>
            </a:r>
            <a:r>
              <a:rPr lang="es-AR" sz="1200" dirty="0">
                <a:latin typeface="Arial"/>
                <a:cs typeface="Arial"/>
              </a:rPr>
              <a:t>al</a:t>
            </a:r>
            <a:r>
              <a:rPr lang="es-AR" sz="1200" spc="90" dirty="0">
                <a:latin typeface="Arial"/>
                <a:cs typeface="Arial"/>
              </a:rPr>
              <a:t> </a:t>
            </a:r>
            <a:r>
              <a:rPr lang="es-AR" sz="1200" dirty="0">
                <a:latin typeface="Arial"/>
                <a:cs typeface="Arial"/>
              </a:rPr>
              <a:t>120</a:t>
            </a:r>
            <a:r>
              <a:rPr lang="es-AR" sz="1200" spc="80" dirty="0">
                <a:latin typeface="Arial"/>
                <a:cs typeface="Arial"/>
              </a:rPr>
              <a:t> </a:t>
            </a:r>
            <a:r>
              <a:rPr lang="es-AR" sz="1200" dirty="0">
                <a:latin typeface="Arial"/>
                <a:cs typeface="Arial"/>
              </a:rPr>
              <a:t>%</a:t>
            </a:r>
            <a:r>
              <a:rPr lang="es-AR" sz="1200" spc="90" dirty="0">
                <a:latin typeface="Arial"/>
                <a:cs typeface="Arial"/>
              </a:rPr>
              <a:t> </a:t>
            </a:r>
            <a:r>
              <a:rPr lang="es-AR" sz="1200" dirty="0">
                <a:latin typeface="Arial"/>
                <a:cs typeface="Arial"/>
              </a:rPr>
              <a:t>no</a:t>
            </a:r>
            <a:r>
              <a:rPr lang="es-AR" sz="1200" spc="75" dirty="0">
                <a:latin typeface="Arial"/>
                <a:cs typeface="Arial"/>
              </a:rPr>
              <a:t> </a:t>
            </a:r>
            <a:r>
              <a:rPr lang="es-AR" sz="1200" spc="-5" dirty="0">
                <a:latin typeface="Arial"/>
                <a:cs typeface="Arial"/>
              </a:rPr>
              <a:t>se</a:t>
            </a:r>
            <a:r>
              <a:rPr lang="es-AR" sz="1200" spc="90" dirty="0">
                <a:latin typeface="Arial"/>
                <a:cs typeface="Arial"/>
              </a:rPr>
              <a:t> </a:t>
            </a:r>
            <a:r>
              <a:rPr lang="es-AR" sz="1200" spc="-5" dirty="0">
                <a:latin typeface="Arial"/>
                <a:cs typeface="Arial"/>
              </a:rPr>
              <a:t>deberá</a:t>
            </a:r>
            <a:r>
              <a:rPr lang="es-AR" sz="1200" spc="90" dirty="0">
                <a:latin typeface="Arial"/>
                <a:cs typeface="Arial"/>
              </a:rPr>
              <a:t> </a:t>
            </a:r>
            <a:r>
              <a:rPr lang="es-AR" sz="1200" spc="-5" dirty="0">
                <a:latin typeface="Arial"/>
                <a:cs typeface="Arial"/>
              </a:rPr>
              <a:t>bloquear</a:t>
            </a:r>
            <a:r>
              <a:rPr lang="es-AR" sz="1200" spc="90" dirty="0">
                <a:latin typeface="Arial"/>
                <a:cs typeface="Arial"/>
              </a:rPr>
              <a:t> </a:t>
            </a:r>
            <a:r>
              <a:rPr lang="es-AR" sz="1200" dirty="0">
                <a:latin typeface="Arial"/>
                <a:cs typeface="Arial"/>
              </a:rPr>
              <a:t>el</a:t>
            </a:r>
            <a:r>
              <a:rPr lang="es-AR" sz="1200" spc="80" dirty="0">
                <a:latin typeface="Arial"/>
                <a:cs typeface="Arial"/>
              </a:rPr>
              <a:t> </a:t>
            </a:r>
            <a:r>
              <a:rPr lang="es-AR" sz="1200" spc="-5" dirty="0">
                <a:latin typeface="Arial"/>
                <a:cs typeface="Arial"/>
              </a:rPr>
              <a:t>cambiador</a:t>
            </a:r>
            <a:endParaRPr lang="es-AR" sz="1200" dirty="0">
              <a:latin typeface="Arial"/>
              <a:cs typeface="Arial"/>
            </a:endParaRPr>
          </a:p>
          <a:p>
            <a:pPr marL="12700" algn="just">
              <a:spcBef>
                <a:spcPts val="730"/>
              </a:spcBef>
            </a:pPr>
            <a:r>
              <a:rPr lang="es-AR" sz="1200" dirty="0">
                <a:latin typeface="Arial"/>
                <a:cs typeface="Arial"/>
              </a:rPr>
              <a:t>de</a:t>
            </a:r>
            <a:r>
              <a:rPr lang="es-AR" sz="1200" spc="-25" dirty="0">
                <a:latin typeface="Arial"/>
                <a:cs typeface="Arial"/>
              </a:rPr>
              <a:t> </a:t>
            </a:r>
            <a:r>
              <a:rPr lang="es-AR" sz="1200" spc="-5" dirty="0">
                <a:latin typeface="Arial"/>
                <a:cs typeface="Arial"/>
              </a:rPr>
              <a:t>tomas</a:t>
            </a:r>
            <a:r>
              <a:rPr lang="es-AR" sz="1200" spc="-20" dirty="0">
                <a:latin typeface="Arial"/>
                <a:cs typeface="Arial"/>
              </a:rPr>
              <a:t> </a:t>
            </a:r>
            <a:r>
              <a:rPr lang="es-AR" sz="1200" spc="-5" dirty="0">
                <a:latin typeface="Arial"/>
                <a:cs typeface="Arial"/>
              </a:rPr>
              <a:t>hasta</a:t>
            </a:r>
            <a:r>
              <a:rPr lang="es-AR" sz="1200" spc="-40" dirty="0">
                <a:latin typeface="Arial"/>
                <a:cs typeface="Arial"/>
              </a:rPr>
              <a:t> </a:t>
            </a:r>
            <a:r>
              <a:rPr lang="es-AR" sz="1200" spc="-5" dirty="0">
                <a:latin typeface="Arial"/>
                <a:cs typeface="Arial"/>
              </a:rPr>
              <a:t>tanto</a:t>
            </a:r>
            <a:r>
              <a:rPr lang="es-AR" sz="1200" spc="-15" dirty="0">
                <a:latin typeface="Arial"/>
                <a:cs typeface="Arial"/>
              </a:rPr>
              <a:t> </a:t>
            </a:r>
            <a:r>
              <a:rPr lang="es-AR" sz="1200" dirty="0">
                <a:latin typeface="Arial"/>
                <a:cs typeface="Arial"/>
              </a:rPr>
              <a:t>no</a:t>
            </a:r>
            <a:r>
              <a:rPr lang="es-AR" sz="1200" spc="-40" dirty="0">
                <a:latin typeface="Arial"/>
                <a:cs typeface="Arial"/>
              </a:rPr>
              <a:t> </a:t>
            </a:r>
            <a:r>
              <a:rPr lang="es-AR" sz="1200" dirty="0">
                <a:latin typeface="Arial"/>
                <a:cs typeface="Arial"/>
              </a:rPr>
              <a:t>se</a:t>
            </a:r>
            <a:r>
              <a:rPr lang="es-AR" sz="1200" spc="-25" dirty="0">
                <a:latin typeface="Arial"/>
                <a:cs typeface="Arial"/>
              </a:rPr>
              <a:t> </a:t>
            </a:r>
            <a:r>
              <a:rPr lang="es-AR" sz="1200" spc="-5" dirty="0">
                <a:latin typeface="Arial"/>
                <a:cs typeface="Arial"/>
              </a:rPr>
              <a:t>ejecute</a:t>
            </a:r>
            <a:r>
              <a:rPr lang="es-AR" sz="1200" spc="-25" dirty="0">
                <a:latin typeface="Arial"/>
                <a:cs typeface="Arial"/>
              </a:rPr>
              <a:t> </a:t>
            </a:r>
            <a:r>
              <a:rPr lang="es-AR" sz="1200" dirty="0">
                <a:latin typeface="Arial"/>
                <a:cs typeface="Arial"/>
              </a:rPr>
              <a:t>el</a:t>
            </a:r>
            <a:r>
              <a:rPr lang="es-AR" sz="1200" spc="-40" dirty="0">
                <a:latin typeface="Arial"/>
                <a:cs typeface="Arial"/>
              </a:rPr>
              <a:t> </a:t>
            </a:r>
            <a:r>
              <a:rPr lang="es-AR" sz="1200" spc="-5" dirty="0">
                <a:latin typeface="Arial"/>
                <a:cs typeface="Arial"/>
              </a:rPr>
              <a:t>cambio</a:t>
            </a:r>
            <a:r>
              <a:rPr lang="es-AR" sz="1200" spc="-25" dirty="0">
                <a:latin typeface="Arial"/>
                <a:cs typeface="Arial"/>
              </a:rPr>
              <a:t> </a:t>
            </a:r>
            <a:r>
              <a:rPr lang="es-AR" sz="1200" spc="-5" dirty="0">
                <a:latin typeface="Arial"/>
                <a:cs typeface="Arial"/>
              </a:rPr>
              <a:t>completo</a:t>
            </a:r>
            <a:r>
              <a:rPr lang="es-AR" sz="1200" spc="-25" dirty="0">
                <a:latin typeface="Arial"/>
                <a:cs typeface="Arial"/>
              </a:rPr>
              <a:t> </a:t>
            </a:r>
            <a:r>
              <a:rPr lang="es-AR" sz="1200" dirty="0">
                <a:latin typeface="Arial"/>
                <a:cs typeface="Arial"/>
              </a:rPr>
              <a:t>de</a:t>
            </a:r>
            <a:r>
              <a:rPr lang="es-AR" sz="1200" spc="-40" dirty="0">
                <a:latin typeface="Arial"/>
                <a:cs typeface="Arial"/>
              </a:rPr>
              <a:t> </a:t>
            </a:r>
            <a:r>
              <a:rPr lang="es-AR" sz="1200" spc="-5" dirty="0">
                <a:latin typeface="Arial"/>
                <a:cs typeface="Arial"/>
              </a:rPr>
              <a:t>tomas.</a:t>
            </a:r>
            <a:r>
              <a:rPr lang="es-AR" sz="1200" spc="-20" dirty="0">
                <a:latin typeface="Arial"/>
                <a:cs typeface="Arial"/>
              </a:rPr>
              <a:t> </a:t>
            </a:r>
            <a:r>
              <a:rPr lang="es-AR" sz="1200" spc="-10" dirty="0">
                <a:latin typeface="Arial"/>
                <a:cs typeface="Arial"/>
              </a:rPr>
              <a:t>El</a:t>
            </a:r>
            <a:endParaRPr lang="es-AR" sz="1200" dirty="0">
              <a:latin typeface="Arial"/>
              <a:cs typeface="Arial"/>
            </a:endParaRPr>
          </a:p>
          <a:p>
            <a:pPr marL="12700" marR="6350" algn="just">
              <a:lnSpc>
                <a:spcPct val="143600"/>
              </a:lnSpc>
              <a:spcBef>
                <a:spcPts val="10"/>
              </a:spcBef>
            </a:pPr>
            <a:r>
              <a:rPr lang="es-AR" sz="1200" dirty="0">
                <a:latin typeface="Arial"/>
                <a:cs typeface="Arial"/>
              </a:rPr>
              <a:t>equipo</a:t>
            </a:r>
            <a:r>
              <a:rPr lang="es-AR" sz="1200" spc="-70" dirty="0">
                <a:latin typeface="Arial"/>
                <a:cs typeface="Arial"/>
              </a:rPr>
              <a:t> </a:t>
            </a:r>
            <a:r>
              <a:rPr lang="es-AR" sz="1200" dirty="0">
                <a:latin typeface="Arial"/>
                <a:cs typeface="Arial"/>
              </a:rPr>
              <a:t>deberá</a:t>
            </a:r>
            <a:r>
              <a:rPr lang="es-AR" sz="1200" spc="-70" dirty="0">
                <a:latin typeface="Arial"/>
                <a:cs typeface="Arial"/>
              </a:rPr>
              <a:t> </a:t>
            </a:r>
            <a:r>
              <a:rPr lang="es-AR" sz="1200" spc="-5" dirty="0">
                <a:latin typeface="Arial"/>
                <a:cs typeface="Arial"/>
              </a:rPr>
              <a:t>poder</a:t>
            </a:r>
            <a:r>
              <a:rPr lang="es-AR" sz="1200" spc="-50" dirty="0">
                <a:latin typeface="Arial"/>
                <a:cs typeface="Arial"/>
              </a:rPr>
              <a:t> </a:t>
            </a:r>
            <a:r>
              <a:rPr lang="es-AR" sz="1200" spc="-5" dirty="0">
                <a:latin typeface="Arial"/>
                <a:cs typeface="Arial"/>
              </a:rPr>
              <a:t>resistir</a:t>
            </a:r>
            <a:r>
              <a:rPr lang="es-AR" sz="1200" spc="-50" dirty="0">
                <a:latin typeface="Arial"/>
                <a:cs typeface="Arial"/>
              </a:rPr>
              <a:t> </a:t>
            </a:r>
            <a:r>
              <a:rPr lang="es-AR" sz="1200" spc="-5" dirty="0">
                <a:latin typeface="Arial"/>
                <a:cs typeface="Arial"/>
              </a:rPr>
              <a:t>los</a:t>
            </a:r>
            <a:r>
              <a:rPr lang="es-AR" sz="1200" spc="-65" dirty="0">
                <a:latin typeface="Arial"/>
                <a:cs typeface="Arial"/>
              </a:rPr>
              <a:t> </a:t>
            </a:r>
            <a:r>
              <a:rPr lang="es-AR" sz="1200" spc="-5" dirty="0">
                <a:latin typeface="Arial"/>
                <a:cs typeface="Arial"/>
              </a:rPr>
              <a:t>efectos</a:t>
            </a:r>
            <a:r>
              <a:rPr lang="es-AR" sz="1200" spc="-55" dirty="0">
                <a:latin typeface="Arial"/>
                <a:cs typeface="Arial"/>
              </a:rPr>
              <a:t> </a:t>
            </a:r>
            <a:r>
              <a:rPr lang="es-AR" sz="1200" spc="-5" dirty="0">
                <a:latin typeface="Arial"/>
                <a:cs typeface="Arial"/>
              </a:rPr>
              <a:t>térmicos</a:t>
            </a:r>
            <a:r>
              <a:rPr lang="es-AR" sz="1200" spc="-60" dirty="0">
                <a:latin typeface="Arial"/>
                <a:cs typeface="Arial"/>
              </a:rPr>
              <a:t> </a:t>
            </a:r>
            <a:r>
              <a:rPr lang="es-AR" sz="1200" dirty="0">
                <a:latin typeface="Arial"/>
                <a:cs typeface="Arial"/>
              </a:rPr>
              <a:t>y</a:t>
            </a:r>
            <a:r>
              <a:rPr lang="es-AR" sz="1200" spc="-70" dirty="0">
                <a:latin typeface="Arial"/>
                <a:cs typeface="Arial"/>
              </a:rPr>
              <a:t> </a:t>
            </a:r>
            <a:r>
              <a:rPr lang="es-AR" sz="1200" spc="-5" dirty="0">
                <a:latin typeface="Arial"/>
                <a:cs typeface="Arial"/>
              </a:rPr>
              <a:t>electromecánicos </a:t>
            </a:r>
            <a:r>
              <a:rPr lang="es-AR" sz="1200" spc="-380" dirty="0">
                <a:latin typeface="Arial"/>
                <a:cs typeface="Arial"/>
              </a:rPr>
              <a:t> </a:t>
            </a:r>
            <a:r>
              <a:rPr lang="es-AR" sz="1200" dirty="0">
                <a:latin typeface="Arial"/>
                <a:cs typeface="Arial"/>
              </a:rPr>
              <a:t>de la corriente de </a:t>
            </a:r>
            <a:r>
              <a:rPr lang="es-AR" sz="1200" spc="-5" dirty="0">
                <a:latin typeface="Arial"/>
                <a:cs typeface="Arial"/>
              </a:rPr>
              <a:t>cortocircuito máxima </a:t>
            </a:r>
            <a:r>
              <a:rPr lang="es-AR" sz="1200" dirty="0">
                <a:latin typeface="Arial"/>
                <a:cs typeface="Arial"/>
              </a:rPr>
              <a:t>en el </a:t>
            </a:r>
            <a:r>
              <a:rPr lang="es-AR" sz="1200" spc="-5" dirty="0">
                <a:latin typeface="Arial"/>
                <a:cs typeface="Arial"/>
              </a:rPr>
              <a:t>transformador, </a:t>
            </a:r>
            <a:r>
              <a:rPr lang="es-AR" sz="1200" dirty="0">
                <a:latin typeface="Arial"/>
                <a:cs typeface="Arial"/>
              </a:rPr>
              <a:t>aún </a:t>
            </a:r>
            <a:r>
              <a:rPr lang="es-AR" sz="1200" spc="-10" dirty="0">
                <a:latin typeface="Arial"/>
                <a:cs typeface="Arial"/>
              </a:rPr>
              <a:t>en </a:t>
            </a:r>
            <a:r>
              <a:rPr lang="es-AR" sz="1200" spc="-5" dirty="0">
                <a:latin typeface="Arial"/>
                <a:cs typeface="Arial"/>
              </a:rPr>
              <a:t> </a:t>
            </a:r>
            <a:r>
              <a:rPr lang="es-AR" sz="1200" dirty="0">
                <a:latin typeface="Arial"/>
                <a:cs typeface="Arial"/>
              </a:rPr>
              <a:t>el </a:t>
            </a:r>
            <a:r>
              <a:rPr lang="es-AR" sz="1200" spc="-5" dirty="0">
                <a:latin typeface="Arial"/>
                <a:cs typeface="Arial"/>
              </a:rPr>
              <a:t>caso </a:t>
            </a:r>
            <a:r>
              <a:rPr lang="es-AR" sz="1200" dirty="0">
                <a:latin typeface="Arial"/>
                <a:cs typeface="Arial"/>
              </a:rPr>
              <a:t>de que el </a:t>
            </a:r>
            <a:r>
              <a:rPr lang="es-AR" sz="1200" spc="-5" dirty="0">
                <a:latin typeface="Arial"/>
                <a:cs typeface="Arial"/>
              </a:rPr>
              <a:t>cortocircuito ocurra durante una </a:t>
            </a:r>
            <a:r>
              <a:rPr lang="es-AR" sz="1200" dirty="0">
                <a:latin typeface="Arial"/>
                <a:cs typeface="Arial"/>
              </a:rPr>
              <a:t>operación </a:t>
            </a:r>
            <a:r>
              <a:rPr lang="es-AR" sz="1200" spc="-10" dirty="0">
                <a:latin typeface="Arial"/>
                <a:cs typeface="Arial"/>
              </a:rPr>
              <a:t>de </a:t>
            </a:r>
            <a:r>
              <a:rPr lang="es-AR" sz="1200" spc="-5" dirty="0">
                <a:latin typeface="Arial"/>
                <a:cs typeface="Arial"/>
              </a:rPr>
              <a:t> </a:t>
            </a:r>
            <a:r>
              <a:rPr lang="es-AR" sz="1200" dirty="0">
                <a:latin typeface="Arial"/>
                <a:cs typeface="Arial"/>
              </a:rPr>
              <a:t>cambio</a:t>
            </a:r>
            <a:r>
              <a:rPr lang="es-AR" sz="1200" spc="-15" dirty="0">
                <a:latin typeface="Arial"/>
                <a:cs typeface="Arial"/>
              </a:rPr>
              <a:t> </a:t>
            </a:r>
            <a:r>
              <a:rPr lang="es-AR" sz="1200" dirty="0">
                <a:latin typeface="Arial"/>
                <a:cs typeface="Arial"/>
              </a:rPr>
              <a:t>de</a:t>
            </a:r>
            <a:r>
              <a:rPr lang="es-AR" sz="1200" spc="-10" dirty="0">
                <a:latin typeface="Arial"/>
                <a:cs typeface="Arial"/>
              </a:rPr>
              <a:t> </a:t>
            </a:r>
            <a:r>
              <a:rPr lang="es-AR" sz="1200" spc="-5" dirty="0">
                <a:latin typeface="Arial"/>
                <a:cs typeface="Arial"/>
              </a:rPr>
              <a:t>tomas.</a:t>
            </a:r>
            <a:endParaRPr lang="es-AR" sz="1200" dirty="0">
              <a:latin typeface="Arial"/>
              <a:cs typeface="Arial"/>
            </a:endParaRPr>
          </a:p>
          <a:p>
            <a:pPr>
              <a:lnSpc>
                <a:spcPct val="100000"/>
              </a:lnSpc>
            </a:pPr>
            <a:endParaRPr lang="es-AR" sz="1600" dirty="0">
              <a:latin typeface="Arial"/>
              <a:cs typeface="Arial"/>
            </a:endParaRPr>
          </a:p>
          <a:p>
            <a:pPr marL="12700" marR="6350" algn="just">
              <a:lnSpc>
                <a:spcPct val="143800"/>
              </a:lnSpc>
            </a:pPr>
            <a:r>
              <a:rPr lang="es-AR" sz="1200" dirty="0">
                <a:latin typeface="Arial"/>
                <a:cs typeface="Arial"/>
              </a:rPr>
              <a:t>Los</a:t>
            </a:r>
            <a:r>
              <a:rPr lang="es-AR" sz="1200" spc="5" dirty="0">
                <a:latin typeface="Arial"/>
                <a:cs typeface="Arial"/>
              </a:rPr>
              <a:t> </a:t>
            </a:r>
            <a:r>
              <a:rPr lang="es-AR" sz="1200" spc="-5" dirty="0">
                <a:latin typeface="Arial"/>
                <a:cs typeface="Arial"/>
              </a:rPr>
              <a:t>contactos</a:t>
            </a:r>
            <a:r>
              <a:rPr lang="es-AR" sz="1200" dirty="0">
                <a:latin typeface="Arial"/>
                <a:cs typeface="Arial"/>
              </a:rPr>
              <a:t> </a:t>
            </a:r>
            <a:r>
              <a:rPr lang="es-AR" sz="1200" spc="-5" dirty="0">
                <a:latin typeface="Arial"/>
                <a:cs typeface="Arial"/>
              </a:rPr>
              <a:t>del</a:t>
            </a:r>
            <a:r>
              <a:rPr lang="es-AR" sz="1200" dirty="0">
                <a:latin typeface="Arial"/>
                <a:cs typeface="Arial"/>
              </a:rPr>
              <a:t> cambiador</a:t>
            </a:r>
            <a:r>
              <a:rPr lang="es-AR" sz="1200" spc="5" dirty="0">
                <a:latin typeface="Arial"/>
                <a:cs typeface="Arial"/>
              </a:rPr>
              <a:t> </a:t>
            </a:r>
            <a:r>
              <a:rPr lang="es-AR" sz="1200" spc="-5" dirty="0">
                <a:latin typeface="Arial"/>
                <a:cs typeface="Arial"/>
              </a:rPr>
              <a:t>deberán</a:t>
            </a:r>
            <a:r>
              <a:rPr lang="es-AR" sz="1200" dirty="0">
                <a:latin typeface="Arial"/>
                <a:cs typeface="Arial"/>
              </a:rPr>
              <a:t> </a:t>
            </a:r>
            <a:r>
              <a:rPr lang="es-AR" sz="1200" spc="-5" dirty="0">
                <a:latin typeface="Arial"/>
                <a:cs typeface="Arial"/>
              </a:rPr>
              <a:t>estar</a:t>
            </a:r>
            <a:r>
              <a:rPr lang="es-AR" sz="1200" dirty="0">
                <a:latin typeface="Arial"/>
                <a:cs typeface="Arial"/>
              </a:rPr>
              <a:t> </a:t>
            </a:r>
            <a:r>
              <a:rPr lang="es-AR" sz="1200" spc="-5" dirty="0">
                <a:latin typeface="Arial"/>
                <a:cs typeface="Arial"/>
              </a:rPr>
              <a:t>localizados</a:t>
            </a:r>
            <a:r>
              <a:rPr lang="es-AR" sz="1200" dirty="0">
                <a:latin typeface="Arial"/>
                <a:cs typeface="Arial"/>
              </a:rPr>
              <a:t> en</a:t>
            </a:r>
            <a:r>
              <a:rPr lang="es-AR" sz="1200" spc="5" dirty="0">
                <a:latin typeface="Arial"/>
                <a:cs typeface="Arial"/>
              </a:rPr>
              <a:t> </a:t>
            </a:r>
            <a:r>
              <a:rPr lang="es-AR" sz="1200" dirty="0">
                <a:latin typeface="Arial"/>
                <a:cs typeface="Arial"/>
              </a:rPr>
              <a:t>un </a:t>
            </a:r>
            <a:r>
              <a:rPr lang="es-AR" sz="1200" spc="5" dirty="0">
                <a:latin typeface="Arial"/>
                <a:cs typeface="Arial"/>
              </a:rPr>
              <a:t> </a:t>
            </a:r>
            <a:r>
              <a:rPr lang="es-AR" sz="1200" spc="-5" dirty="0">
                <a:latin typeface="Arial"/>
                <a:cs typeface="Arial"/>
              </a:rPr>
              <a:t>compartimiento individual, </a:t>
            </a:r>
            <a:r>
              <a:rPr lang="es-AR" sz="1200" dirty="0">
                <a:latin typeface="Arial"/>
                <a:cs typeface="Arial"/>
              </a:rPr>
              <a:t>con </a:t>
            </a:r>
            <a:r>
              <a:rPr lang="es-AR" sz="1200" spc="-5" dirty="0">
                <a:latin typeface="Arial"/>
                <a:cs typeface="Arial"/>
              </a:rPr>
              <a:t>una tapa </a:t>
            </a:r>
            <a:r>
              <a:rPr lang="es-AR" sz="1200" dirty="0">
                <a:latin typeface="Arial"/>
                <a:cs typeface="Arial"/>
              </a:rPr>
              <a:t>apernada </a:t>
            </a:r>
            <a:r>
              <a:rPr lang="es-AR" sz="1200" spc="-5" dirty="0">
                <a:latin typeface="Arial"/>
                <a:cs typeface="Arial"/>
              </a:rPr>
              <a:t>removible </a:t>
            </a:r>
            <a:r>
              <a:rPr lang="es-AR" sz="1200" dirty="0">
                <a:latin typeface="Arial"/>
                <a:cs typeface="Arial"/>
              </a:rPr>
              <a:t>y con </a:t>
            </a:r>
            <a:r>
              <a:rPr lang="es-AR" sz="1200" spc="5" dirty="0">
                <a:latin typeface="Arial"/>
                <a:cs typeface="Arial"/>
              </a:rPr>
              <a:t> </a:t>
            </a:r>
            <a:r>
              <a:rPr lang="es-AR" sz="1200" spc="-5" dirty="0" err="1">
                <a:latin typeface="Arial"/>
                <a:cs typeface="Arial"/>
              </a:rPr>
              <a:t>empacadura</a:t>
            </a:r>
            <a:r>
              <a:rPr lang="es-AR" sz="1200" spc="-5" dirty="0">
                <a:latin typeface="Arial"/>
                <a:cs typeface="Arial"/>
              </a:rPr>
              <a:t>, </a:t>
            </a:r>
            <a:r>
              <a:rPr lang="es-AR" sz="1200" dirty="0">
                <a:latin typeface="Arial"/>
                <a:cs typeface="Arial"/>
              </a:rPr>
              <a:t>que permita el </a:t>
            </a:r>
            <a:r>
              <a:rPr lang="es-AR" sz="1200" spc="-5" dirty="0">
                <a:latin typeface="Arial"/>
                <a:cs typeface="Arial"/>
              </a:rPr>
              <a:t>acceso </a:t>
            </a:r>
            <a:r>
              <a:rPr lang="es-AR" sz="1200" dirty="0">
                <a:latin typeface="Arial"/>
                <a:cs typeface="Arial"/>
              </a:rPr>
              <a:t>al </a:t>
            </a:r>
            <a:r>
              <a:rPr lang="es-AR" sz="1200" spc="-5" dirty="0">
                <a:latin typeface="Arial"/>
                <a:cs typeface="Arial"/>
              </a:rPr>
              <a:t>conmutador </a:t>
            </a:r>
            <a:r>
              <a:rPr lang="es-AR" sz="1200" dirty="0">
                <a:latin typeface="Arial"/>
                <a:cs typeface="Arial"/>
              </a:rPr>
              <a:t>sin tener </a:t>
            </a:r>
            <a:r>
              <a:rPr lang="es-AR" sz="1200" spc="-10" dirty="0">
                <a:latin typeface="Arial"/>
                <a:cs typeface="Arial"/>
              </a:rPr>
              <a:t>que </a:t>
            </a:r>
            <a:r>
              <a:rPr lang="es-AR" sz="1200" spc="-5" dirty="0">
                <a:latin typeface="Arial"/>
                <a:cs typeface="Arial"/>
              </a:rPr>
              <a:t> </a:t>
            </a:r>
            <a:r>
              <a:rPr lang="es-AR" sz="1200" dirty="0">
                <a:latin typeface="Arial"/>
                <a:cs typeface="Arial"/>
              </a:rPr>
              <a:t>abrir el tanque </a:t>
            </a:r>
            <a:r>
              <a:rPr lang="es-AR" sz="1200" spc="-5" dirty="0">
                <a:latin typeface="Arial"/>
                <a:cs typeface="Arial"/>
              </a:rPr>
              <a:t>principal. Dicho compartimiento tendrá </a:t>
            </a:r>
            <a:r>
              <a:rPr lang="es-AR" sz="1200" dirty="0">
                <a:latin typeface="Arial"/>
                <a:cs typeface="Arial"/>
              </a:rPr>
              <a:t>su </a:t>
            </a:r>
            <a:r>
              <a:rPr lang="es-AR" sz="1200" spc="-5" dirty="0">
                <a:latin typeface="Arial"/>
                <a:cs typeface="Arial"/>
              </a:rPr>
              <a:t>propio </a:t>
            </a:r>
            <a:r>
              <a:rPr lang="es-AR" sz="1200" dirty="0">
                <a:latin typeface="Arial"/>
                <a:cs typeface="Arial"/>
              </a:rPr>
              <a:t> contenido</a:t>
            </a:r>
            <a:r>
              <a:rPr lang="es-AR" sz="1200" spc="5" dirty="0">
                <a:latin typeface="Arial"/>
                <a:cs typeface="Arial"/>
              </a:rPr>
              <a:t> </a:t>
            </a:r>
            <a:r>
              <a:rPr lang="es-AR" sz="1200" dirty="0">
                <a:latin typeface="Arial"/>
                <a:cs typeface="Arial"/>
              </a:rPr>
              <a:t>de</a:t>
            </a:r>
            <a:r>
              <a:rPr lang="es-AR" sz="1200" spc="5" dirty="0">
                <a:latin typeface="Arial"/>
                <a:cs typeface="Arial"/>
              </a:rPr>
              <a:t> </a:t>
            </a:r>
            <a:r>
              <a:rPr lang="es-AR" sz="1200" spc="-5" dirty="0">
                <a:latin typeface="Arial"/>
                <a:cs typeface="Arial"/>
              </a:rPr>
              <a:t>aceite,</a:t>
            </a:r>
            <a:r>
              <a:rPr lang="es-AR" sz="1200" dirty="0">
                <a:latin typeface="Arial"/>
                <a:cs typeface="Arial"/>
              </a:rPr>
              <a:t> </a:t>
            </a:r>
            <a:r>
              <a:rPr lang="es-AR" sz="1200" spc="-5" dirty="0">
                <a:latin typeface="Arial"/>
                <a:cs typeface="Arial"/>
              </a:rPr>
              <a:t>incluyendo</a:t>
            </a:r>
            <a:r>
              <a:rPr lang="es-AR" sz="1200" dirty="0">
                <a:latin typeface="Arial"/>
                <a:cs typeface="Arial"/>
              </a:rPr>
              <a:t> un</a:t>
            </a:r>
            <a:r>
              <a:rPr lang="es-AR" sz="1200" spc="5" dirty="0">
                <a:latin typeface="Arial"/>
                <a:cs typeface="Arial"/>
              </a:rPr>
              <a:t> </a:t>
            </a:r>
            <a:r>
              <a:rPr lang="es-AR" sz="1200" spc="-5" dirty="0">
                <a:latin typeface="Arial"/>
                <a:cs typeface="Arial"/>
              </a:rPr>
              <a:t>depósito</a:t>
            </a:r>
            <a:r>
              <a:rPr lang="es-AR" sz="1200" dirty="0">
                <a:latin typeface="Arial"/>
                <a:cs typeface="Arial"/>
              </a:rPr>
              <a:t> de</a:t>
            </a:r>
            <a:r>
              <a:rPr lang="es-AR" sz="1200" spc="5" dirty="0">
                <a:latin typeface="Arial"/>
                <a:cs typeface="Arial"/>
              </a:rPr>
              <a:t> </a:t>
            </a:r>
            <a:r>
              <a:rPr lang="es-AR" sz="1200" spc="-5" dirty="0">
                <a:latin typeface="Arial"/>
                <a:cs typeface="Arial"/>
              </a:rPr>
              <a:t>expansión </a:t>
            </a:r>
            <a:r>
              <a:rPr lang="es-AR" sz="1200" dirty="0">
                <a:latin typeface="Arial"/>
                <a:cs typeface="Arial"/>
              </a:rPr>
              <a:t> </a:t>
            </a:r>
            <a:r>
              <a:rPr lang="es-AR" sz="1200" spc="-5" dirty="0">
                <a:latin typeface="Arial"/>
                <a:cs typeface="Arial"/>
              </a:rPr>
              <a:t>independiente</a:t>
            </a:r>
            <a:r>
              <a:rPr lang="es-AR" sz="1200" dirty="0">
                <a:latin typeface="Arial"/>
                <a:cs typeface="Arial"/>
              </a:rPr>
              <a:t> del</a:t>
            </a:r>
            <a:r>
              <a:rPr lang="es-AR" sz="1200" spc="5" dirty="0">
                <a:latin typeface="Arial"/>
                <a:cs typeface="Arial"/>
              </a:rPr>
              <a:t> </a:t>
            </a:r>
            <a:r>
              <a:rPr lang="es-AR" sz="1200" spc="-5" dirty="0">
                <a:latin typeface="Arial"/>
                <a:cs typeface="Arial"/>
              </a:rPr>
              <a:t>conservador</a:t>
            </a:r>
            <a:r>
              <a:rPr lang="es-AR" sz="1200" dirty="0">
                <a:latin typeface="Arial"/>
                <a:cs typeface="Arial"/>
              </a:rPr>
              <a:t> </a:t>
            </a:r>
            <a:r>
              <a:rPr lang="es-AR" sz="1200" spc="-5" dirty="0">
                <a:latin typeface="Arial"/>
                <a:cs typeface="Arial"/>
              </a:rPr>
              <a:t>principal.</a:t>
            </a:r>
            <a:r>
              <a:rPr lang="es-AR" sz="1200" dirty="0">
                <a:latin typeface="Arial"/>
                <a:cs typeface="Arial"/>
              </a:rPr>
              <a:t> Estará</a:t>
            </a:r>
            <a:r>
              <a:rPr lang="es-AR" sz="1200" spc="5" dirty="0">
                <a:latin typeface="Arial"/>
                <a:cs typeface="Arial"/>
              </a:rPr>
              <a:t> </a:t>
            </a:r>
            <a:r>
              <a:rPr lang="es-AR" sz="1200" spc="-5" dirty="0">
                <a:latin typeface="Arial"/>
                <a:cs typeface="Arial"/>
              </a:rPr>
              <a:t>por</a:t>
            </a:r>
            <a:r>
              <a:rPr lang="es-AR" sz="1200" dirty="0">
                <a:latin typeface="Arial"/>
                <a:cs typeface="Arial"/>
              </a:rPr>
              <a:t> </a:t>
            </a:r>
            <a:r>
              <a:rPr lang="es-AR" sz="1200" spc="-5" dirty="0">
                <a:latin typeface="Arial"/>
                <a:cs typeface="Arial"/>
              </a:rPr>
              <a:t>completo </a:t>
            </a:r>
            <a:r>
              <a:rPr lang="es-AR" sz="1200" dirty="0">
                <a:latin typeface="Arial"/>
                <a:cs typeface="Arial"/>
              </a:rPr>
              <a:t> separado del </a:t>
            </a:r>
            <a:r>
              <a:rPr lang="es-AR" sz="1200" spc="-5" dirty="0">
                <a:latin typeface="Arial"/>
                <a:cs typeface="Arial"/>
              </a:rPr>
              <a:t>tanque </a:t>
            </a:r>
            <a:r>
              <a:rPr lang="es-AR" sz="1200" dirty="0">
                <a:latin typeface="Arial"/>
                <a:cs typeface="Arial"/>
              </a:rPr>
              <a:t>del </a:t>
            </a:r>
            <a:r>
              <a:rPr lang="es-AR" sz="1200" spc="-5" dirty="0">
                <a:latin typeface="Arial"/>
                <a:cs typeface="Arial"/>
              </a:rPr>
              <a:t>transformador </a:t>
            </a:r>
            <a:r>
              <a:rPr lang="es-AR" sz="1200" dirty="0">
                <a:latin typeface="Arial"/>
                <a:cs typeface="Arial"/>
              </a:rPr>
              <a:t>y deberá tener </a:t>
            </a:r>
            <a:r>
              <a:rPr lang="es-AR" sz="1200" spc="-5" dirty="0">
                <a:latin typeface="Arial"/>
                <a:cs typeface="Arial"/>
              </a:rPr>
              <a:t>todas </a:t>
            </a:r>
            <a:r>
              <a:rPr lang="es-AR" sz="1200" spc="-10" dirty="0">
                <a:latin typeface="Arial"/>
                <a:cs typeface="Arial"/>
              </a:rPr>
              <a:t>las </a:t>
            </a:r>
            <a:r>
              <a:rPr lang="es-AR" sz="1200" spc="-5" dirty="0">
                <a:latin typeface="Arial"/>
                <a:cs typeface="Arial"/>
              </a:rPr>
              <a:t> facilidades </a:t>
            </a:r>
            <a:r>
              <a:rPr lang="es-AR" sz="1200" dirty="0">
                <a:latin typeface="Arial"/>
                <a:cs typeface="Arial"/>
              </a:rPr>
              <a:t>para </a:t>
            </a:r>
            <a:r>
              <a:rPr lang="es-AR" sz="1200" spc="-5" dirty="0">
                <a:latin typeface="Arial"/>
                <a:cs typeface="Arial"/>
              </a:rPr>
              <a:t>drenaje, muestreo </a:t>
            </a:r>
            <a:r>
              <a:rPr lang="es-AR" sz="1200" dirty="0">
                <a:latin typeface="Arial"/>
                <a:cs typeface="Arial"/>
              </a:rPr>
              <a:t>y </a:t>
            </a:r>
            <a:r>
              <a:rPr lang="es-AR" sz="1200" spc="-5" dirty="0">
                <a:latin typeface="Arial"/>
                <a:cs typeface="Arial"/>
              </a:rPr>
              <a:t>llenado </a:t>
            </a:r>
            <a:r>
              <a:rPr lang="es-AR" sz="1200" dirty="0">
                <a:latin typeface="Arial"/>
                <a:cs typeface="Arial"/>
              </a:rPr>
              <a:t>de </a:t>
            </a:r>
            <a:r>
              <a:rPr lang="es-AR" sz="1200" spc="-5" dirty="0">
                <a:latin typeface="Arial"/>
                <a:cs typeface="Arial"/>
              </a:rPr>
              <a:t>aceite. </a:t>
            </a:r>
            <a:r>
              <a:rPr lang="es-AR" sz="1200" dirty="0">
                <a:latin typeface="Arial"/>
                <a:cs typeface="Arial"/>
              </a:rPr>
              <a:t>Deberá </a:t>
            </a:r>
            <a:r>
              <a:rPr lang="es-AR" sz="1200" spc="-5" dirty="0">
                <a:latin typeface="Arial"/>
                <a:cs typeface="Arial"/>
              </a:rPr>
              <a:t>ser </a:t>
            </a:r>
            <a:r>
              <a:rPr lang="es-AR" sz="1200" dirty="0">
                <a:latin typeface="Arial"/>
                <a:cs typeface="Arial"/>
              </a:rPr>
              <a:t> diseñado </a:t>
            </a:r>
            <a:r>
              <a:rPr lang="es-AR" sz="1200" spc="-5" dirty="0">
                <a:latin typeface="Arial"/>
                <a:cs typeface="Arial"/>
              </a:rPr>
              <a:t>para soportar </a:t>
            </a:r>
            <a:r>
              <a:rPr lang="es-AR" sz="1200" dirty="0">
                <a:latin typeface="Arial"/>
                <a:cs typeface="Arial"/>
              </a:rPr>
              <a:t>el llenado de </a:t>
            </a:r>
            <a:r>
              <a:rPr lang="es-AR" sz="1200" spc="-5" dirty="0">
                <a:latin typeface="Arial"/>
                <a:cs typeface="Arial"/>
              </a:rPr>
              <a:t>aceite bajo vacío, </a:t>
            </a:r>
            <a:r>
              <a:rPr lang="es-AR" sz="1200" dirty="0">
                <a:latin typeface="Arial"/>
                <a:cs typeface="Arial"/>
              </a:rPr>
              <a:t>sin </a:t>
            </a:r>
            <a:r>
              <a:rPr lang="es-AR" sz="1200" spc="-5" dirty="0">
                <a:latin typeface="Arial"/>
                <a:cs typeface="Arial"/>
              </a:rPr>
              <a:t>drenar </a:t>
            </a:r>
            <a:r>
              <a:rPr lang="es-AR" sz="1200" dirty="0">
                <a:latin typeface="Arial"/>
                <a:cs typeface="Arial"/>
              </a:rPr>
              <a:t> </a:t>
            </a:r>
            <a:r>
              <a:rPr lang="es-AR" sz="1200" spc="-5" dirty="0">
                <a:latin typeface="Arial"/>
                <a:cs typeface="Arial"/>
              </a:rPr>
              <a:t>aceite </a:t>
            </a:r>
            <a:r>
              <a:rPr lang="es-AR" sz="1200" dirty="0">
                <a:latin typeface="Arial"/>
                <a:cs typeface="Arial"/>
              </a:rPr>
              <a:t>o </a:t>
            </a:r>
            <a:r>
              <a:rPr lang="es-AR" sz="1200" spc="-5" dirty="0">
                <a:latin typeface="Arial"/>
                <a:cs typeface="Arial"/>
              </a:rPr>
              <a:t>aplicar vacío </a:t>
            </a:r>
            <a:r>
              <a:rPr lang="es-AR" sz="1200" dirty="0">
                <a:latin typeface="Arial"/>
                <a:cs typeface="Arial"/>
              </a:rPr>
              <a:t>al tanque </a:t>
            </a:r>
            <a:r>
              <a:rPr lang="es-AR" sz="1200" spc="-5" dirty="0">
                <a:latin typeface="Arial"/>
                <a:cs typeface="Arial"/>
              </a:rPr>
              <a:t>principal. De </a:t>
            </a:r>
            <a:r>
              <a:rPr lang="es-AR" sz="1200" dirty="0">
                <a:latin typeface="Arial"/>
                <a:cs typeface="Arial"/>
              </a:rPr>
              <a:t>la </a:t>
            </a:r>
            <a:r>
              <a:rPr lang="es-AR" sz="1200" spc="-5" dirty="0">
                <a:latin typeface="Arial"/>
                <a:cs typeface="Arial"/>
              </a:rPr>
              <a:t>misma </a:t>
            </a:r>
            <a:r>
              <a:rPr lang="es-AR" sz="1200" dirty="0">
                <a:latin typeface="Arial"/>
                <a:cs typeface="Arial"/>
              </a:rPr>
              <a:t>manera, </a:t>
            </a:r>
            <a:r>
              <a:rPr lang="es-AR" sz="1200" spc="-10" dirty="0">
                <a:latin typeface="Arial"/>
                <a:cs typeface="Arial"/>
              </a:rPr>
              <a:t>el </a:t>
            </a:r>
            <a:r>
              <a:rPr lang="es-AR" sz="1200" spc="-5" dirty="0">
                <a:latin typeface="Arial"/>
                <a:cs typeface="Arial"/>
              </a:rPr>
              <a:t> </a:t>
            </a:r>
            <a:r>
              <a:rPr lang="es-AR" sz="1200" dirty="0">
                <a:latin typeface="Arial"/>
                <a:cs typeface="Arial"/>
              </a:rPr>
              <a:t>drenaje</a:t>
            </a:r>
            <a:r>
              <a:rPr lang="es-AR" sz="1200" spc="-50" dirty="0">
                <a:latin typeface="Arial"/>
                <a:cs typeface="Arial"/>
              </a:rPr>
              <a:t> </a:t>
            </a:r>
            <a:r>
              <a:rPr lang="es-AR" sz="1200" dirty="0">
                <a:latin typeface="Arial"/>
                <a:cs typeface="Arial"/>
              </a:rPr>
              <a:t>y</a:t>
            </a:r>
            <a:r>
              <a:rPr lang="es-AR" sz="1200" spc="-70" dirty="0">
                <a:latin typeface="Arial"/>
                <a:cs typeface="Arial"/>
              </a:rPr>
              <a:t> </a:t>
            </a:r>
            <a:r>
              <a:rPr lang="es-AR" sz="1200" dirty="0">
                <a:latin typeface="Arial"/>
                <a:cs typeface="Arial"/>
              </a:rPr>
              <a:t>llenado</a:t>
            </a:r>
            <a:r>
              <a:rPr lang="es-AR" sz="1200" spc="-65" dirty="0">
                <a:latin typeface="Arial"/>
                <a:cs typeface="Arial"/>
              </a:rPr>
              <a:t> </a:t>
            </a:r>
            <a:r>
              <a:rPr lang="es-AR" sz="1200" spc="-10" dirty="0">
                <a:latin typeface="Arial"/>
                <a:cs typeface="Arial"/>
              </a:rPr>
              <a:t>de</a:t>
            </a:r>
            <a:r>
              <a:rPr lang="es-AR" sz="1200" spc="-50" dirty="0">
                <a:latin typeface="Arial"/>
                <a:cs typeface="Arial"/>
              </a:rPr>
              <a:t> </a:t>
            </a:r>
            <a:r>
              <a:rPr lang="es-AR" sz="1200" spc="-5" dirty="0">
                <a:latin typeface="Arial"/>
                <a:cs typeface="Arial"/>
              </a:rPr>
              <a:t>aceite</a:t>
            </a:r>
            <a:r>
              <a:rPr lang="es-AR" sz="1200" spc="-65" dirty="0">
                <a:latin typeface="Arial"/>
                <a:cs typeface="Arial"/>
              </a:rPr>
              <a:t> </a:t>
            </a:r>
            <a:r>
              <a:rPr lang="es-AR" sz="1200" spc="-5" dirty="0">
                <a:latin typeface="Arial"/>
                <a:cs typeface="Arial"/>
              </a:rPr>
              <a:t>bajo</a:t>
            </a:r>
            <a:r>
              <a:rPr lang="es-AR" sz="1200" spc="-50" dirty="0">
                <a:latin typeface="Arial"/>
                <a:cs typeface="Arial"/>
              </a:rPr>
              <a:t> </a:t>
            </a:r>
            <a:r>
              <a:rPr lang="es-AR" sz="1200" spc="-5" dirty="0">
                <a:latin typeface="Arial"/>
                <a:cs typeface="Arial"/>
              </a:rPr>
              <a:t>vacío</a:t>
            </a:r>
            <a:r>
              <a:rPr lang="es-AR" sz="1200" spc="-75" dirty="0">
                <a:latin typeface="Arial"/>
                <a:cs typeface="Arial"/>
              </a:rPr>
              <a:t> </a:t>
            </a:r>
            <a:r>
              <a:rPr lang="es-AR" sz="1200" dirty="0">
                <a:latin typeface="Arial"/>
                <a:cs typeface="Arial"/>
              </a:rPr>
              <a:t>del</a:t>
            </a:r>
            <a:r>
              <a:rPr lang="es-AR" sz="1200" spc="-65" dirty="0">
                <a:latin typeface="Arial"/>
                <a:cs typeface="Arial"/>
              </a:rPr>
              <a:t> </a:t>
            </a:r>
            <a:r>
              <a:rPr lang="es-AR" sz="1200" dirty="0">
                <a:latin typeface="Arial"/>
                <a:cs typeface="Arial"/>
              </a:rPr>
              <a:t>tanque</a:t>
            </a:r>
            <a:r>
              <a:rPr lang="es-AR" sz="1200" spc="-65" dirty="0">
                <a:latin typeface="Arial"/>
                <a:cs typeface="Arial"/>
              </a:rPr>
              <a:t> </a:t>
            </a:r>
            <a:r>
              <a:rPr lang="es-AR" sz="1200" spc="-5" dirty="0">
                <a:latin typeface="Arial"/>
                <a:cs typeface="Arial"/>
              </a:rPr>
              <a:t>principal</a:t>
            </a:r>
            <a:r>
              <a:rPr lang="es-AR" sz="1200" spc="-65" dirty="0">
                <a:latin typeface="Arial"/>
                <a:cs typeface="Arial"/>
              </a:rPr>
              <a:t> </a:t>
            </a:r>
            <a:r>
              <a:rPr lang="es-AR" sz="1200" dirty="0">
                <a:latin typeface="Arial"/>
                <a:cs typeface="Arial"/>
              </a:rPr>
              <a:t>no</a:t>
            </a:r>
            <a:r>
              <a:rPr lang="es-AR" sz="1200" spc="-65" dirty="0">
                <a:latin typeface="Arial"/>
                <a:cs typeface="Arial"/>
              </a:rPr>
              <a:t> </a:t>
            </a:r>
            <a:r>
              <a:rPr lang="es-AR" sz="1200" spc="-5" dirty="0">
                <a:latin typeface="Arial"/>
                <a:cs typeface="Arial"/>
              </a:rPr>
              <a:t>deberá </a:t>
            </a:r>
            <a:r>
              <a:rPr lang="es-AR" sz="1200" spc="-375" dirty="0">
                <a:latin typeface="Arial"/>
                <a:cs typeface="Arial"/>
              </a:rPr>
              <a:t> </a:t>
            </a:r>
            <a:r>
              <a:rPr lang="es-AR" sz="1200" dirty="0">
                <a:latin typeface="Arial"/>
                <a:cs typeface="Arial"/>
              </a:rPr>
              <a:t>afectar</a:t>
            </a:r>
            <a:r>
              <a:rPr lang="es-AR" sz="1200" spc="-10" dirty="0">
                <a:latin typeface="Arial"/>
                <a:cs typeface="Arial"/>
              </a:rPr>
              <a:t> </a:t>
            </a:r>
            <a:r>
              <a:rPr lang="es-AR" sz="1200" dirty="0">
                <a:latin typeface="Arial"/>
                <a:cs typeface="Arial"/>
              </a:rPr>
              <a:t>a</a:t>
            </a:r>
            <a:r>
              <a:rPr lang="es-AR" sz="1200" spc="-10" dirty="0">
                <a:latin typeface="Arial"/>
                <a:cs typeface="Arial"/>
              </a:rPr>
              <a:t> </a:t>
            </a:r>
            <a:r>
              <a:rPr lang="es-AR" sz="1200" spc="-5" dirty="0">
                <a:latin typeface="Arial"/>
                <a:cs typeface="Arial"/>
              </a:rPr>
              <a:t>este</a:t>
            </a:r>
            <a:r>
              <a:rPr lang="es-AR" sz="1200" spc="-10" dirty="0">
                <a:latin typeface="Arial"/>
                <a:cs typeface="Arial"/>
              </a:rPr>
              <a:t> </a:t>
            </a:r>
            <a:r>
              <a:rPr lang="es-AR" sz="1200" spc="-5" dirty="0">
                <a:latin typeface="Arial"/>
                <a:cs typeface="Arial"/>
              </a:rPr>
              <a:t>compartimiento</a:t>
            </a:r>
            <a:r>
              <a:rPr lang="es-AR" sz="1200" spc="-10" dirty="0">
                <a:latin typeface="Arial"/>
                <a:cs typeface="Arial"/>
              </a:rPr>
              <a:t> </a:t>
            </a:r>
            <a:r>
              <a:rPr lang="es-AR" sz="1200" dirty="0">
                <a:latin typeface="Arial"/>
                <a:cs typeface="Arial"/>
              </a:rPr>
              <a:t>en </a:t>
            </a:r>
            <a:r>
              <a:rPr lang="es-AR" sz="1200" spc="-5" dirty="0">
                <a:latin typeface="Arial"/>
                <a:cs typeface="Arial"/>
              </a:rPr>
              <a:t>ningún</a:t>
            </a:r>
            <a:r>
              <a:rPr lang="es-AR" sz="1200" dirty="0">
                <a:latin typeface="Arial"/>
                <a:cs typeface="Arial"/>
              </a:rPr>
              <a:t> </a:t>
            </a:r>
            <a:r>
              <a:rPr lang="es-AR" sz="1200" spc="-5" dirty="0">
                <a:latin typeface="Arial"/>
                <a:cs typeface="Arial"/>
              </a:rPr>
              <a:t>aspecto.</a:t>
            </a:r>
            <a:endParaRPr lang="es-AR" sz="1200" dirty="0">
              <a:latin typeface="Arial"/>
              <a:cs typeface="Arial"/>
            </a:endParaRPr>
          </a:p>
          <a:p>
            <a:pPr marL="12700" marR="6985" algn="just">
              <a:lnSpc>
                <a:spcPct val="143600"/>
              </a:lnSpc>
            </a:pPr>
            <a:r>
              <a:rPr lang="es-AR" sz="1200" dirty="0">
                <a:latin typeface="Arial"/>
                <a:cs typeface="Arial"/>
              </a:rPr>
              <a:t>Deberán </a:t>
            </a:r>
            <a:r>
              <a:rPr lang="es-AR" sz="1200" spc="-5" dirty="0">
                <a:latin typeface="Arial"/>
                <a:cs typeface="Arial"/>
              </a:rPr>
              <a:t>tomarse previsiones para permitir </a:t>
            </a:r>
            <a:r>
              <a:rPr lang="es-AR" sz="1200" dirty="0">
                <a:latin typeface="Arial"/>
                <a:cs typeface="Arial"/>
              </a:rPr>
              <a:t>el escape de </a:t>
            </a:r>
            <a:r>
              <a:rPr lang="es-AR" sz="1200" spc="-5" dirty="0">
                <a:latin typeface="Arial"/>
                <a:cs typeface="Arial"/>
              </a:rPr>
              <a:t>los </a:t>
            </a:r>
            <a:r>
              <a:rPr lang="es-AR" sz="1200" spc="-10" dirty="0">
                <a:latin typeface="Arial"/>
                <a:cs typeface="Arial"/>
              </a:rPr>
              <a:t>gases </a:t>
            </a:r>
            <a:r>
              <a:rPr lang="es-AR" sz="1200" spc="-5" dirty="0">
                <a:latin typeface="Arial"/>
                <a:cs typeface="Arial"/>
              </a:rPr>
              <a:t> </a:t>
            </a:r>
            <a:r>
              <a:rPr lang="es-AR" sz="1200" dirty="0">
                <a:latin typeface="Arial"/>
                <a:cs typeface="Arial"/>
              </a:rPr>
              <a:t>producidos</a:t>
            </a:r>
            <a:r>
              <a:rPr lang="es-AR" sz="1200" spc="40" dirty="0">
                <a:latin typeface="Arial"/>
                <a:cs typeface="Arial"/>
              </a:rPr>
              <a:t> </a:t>
            </a:r>
            <a:r>
              <a:rPr lang="es-AR" sz="1200" spc="-5" dirty="0">
                <a:latin typeface="Arial"/>
                <a:cs typeface="Arial"/>
              </a:rPr>
              <a:t>durante</a:t>
            </a:r>
            <a:r>
              <a:rPr lang="es-AR" sz="1200" spc="30" dirty="0">
                <a:latin typeface="Arial"/>
                <a:cs typeface="Arial"/>
              </a:rPr>
              <a:t> </a:t>
            </a:r>
            <a:r>
              <a:rPr lang="es-AR" sz="1200" dirty="0">
                <a:latin typeface="Arial"/>
                <a:cs typeface="Arial"/>
              </a:rPr>
              <a:t>las</a:t>
            </a:r>
            <a:r>
              <a:rPr lang="es-AR" sz="1200" spc="40" dirty="0">
                <a:latin typeface="Arial"/>
                <a:cs typeface="Arial"/>
              </a:rPr>
              <a:t> </a:t>
            </a:r>
            <a:r>
              <a:rPr lang="es-AR" sz="1200" spc="-5" dirty="0">
                <a:latin typeface="Arial"/>
                <a:cs typeface="Arial"/>
              </a:rPr>
              <a:t>operaciones</a:t>
            </a:r>
            <a:r>
              <a:rPr lang="es-AR" sz="1200" spc="70" dirty="0">
                <a:latin typeface="Arial"/>
                <a:cs typeface="Arial"/>
              </a:rPr>
              <a:t> </a:t>
            </a:r>
            <a:r>
              <a:rPr lang="es-AR" sz="1200" spc="-10" dirty="0">
                <a:latin typeface="Arial"/>
                <a:cs typeface="Arial"/>
              </a:rPr>
              <a:t>de</a:t>
            </a:r>
            <a:r>
              <a:rPr lang="es-AR" sz="1200" spc="30" dirty="0">
                <a:latin typeface="Arial"/>
                <a:cs typeface="Arial"/>
              </a:rPr>
              <a:t> </a:t>
            </a:r>
            <a:r>
              <a:rPr lang="es-AR" sz="1200" spc="-5" dirty="0">
                <a:latin typeface="Arial"/>
                <a:cs typeface="Arial"/>
              </a:rPr>
              <a:t>conmutación</a:t>
            </a:r>
            <a:r>
              <a:rPr lang="es-AR" sz="1200" spc="50" dirty="0">
                <a:latin typeface="Arial"/>
                <a:cs typeface="Arial"/>
              </a:rPr>
              <a:t> </a:t>
            </a:r>
            <a:r>
              <a:rPr lang="es-AR" sz="1200" dirty="0">
                <a:latin typeface="Arial"/>
                <a:cs typeface="Arial"/>
              </a:rPr>
              <a:t>a</a:t>
            </a:r>
            <a:r>
              <a:rPr lang="es-AR" sz="1200" spc="30" dirty="0">
                <a:latin typeface="Arial"/>
                <a:cs typeface="Arial"/>
              </a:rPr>
              <a:t> </a:t>
            </a:r>
            <a:r>
              <a:rPr lang="es-AR" sz="1200" spc="-10" dirty="0">
                <a:latin typeface="Arial"/>
                <a:cs typeface="Arial"/>
              </a:rPr>
              <a:t>través</a:t>
            </a:r>
            <a:r>
              <a:rPr lang="es-AR" sz="1200" spc="50" dirty="0">
                <a:latin typeface="Arial"/>
                <a:cs typeface="Arial"/>
              </a:rPr>
              <a:t> </a:t>
            </a:r>
            <a:r>
              <a:rPr lang="es-AR" sz="1200" dirty="0">
                <a:latin typeface="Arial"/>
                <a:cs typeface="Arial"/>
              </a:rPr>
              <a:t>de</a:t>
            </a:r>
            <a:r>
              <a:rPr lang="es-AR" sz="1200" spc="50" dirty="0">
                <a:latin typeface="Arial"/>
                <a:cs typeface="Arial"/>
              </a:rPr>
              <a:t> </a:t>
            </a:r>
            <a:r>
              <a:rPr lang="es-AR" sz="1200" dirty="0">
                <a:latin typeface="Arial"/>
                <a:cs typeface="Arial"/>
              </a:rPr>
              <a:t>un</a:t>
            </a:r>
          </a:p>
          <a:p>
            <a:pPr marL="12700" marR="8890" algn="just">
              <a:lnSpc>
                <a:spcPct val="143600"/>
              </a:lnSpc>
              <a:spcBef>
                <a:spcPts val="10"/>
              </a:spcBef>
            </a:pPr>
            <a:r>
              <a:rPr lang="es-AR" sz="1200" dirty="0">
                <a:latin typeface="Arial"/>
                <a:cs typeface="Arial"/>
              </a:rPr>
              <a:t>desecador de aire </a:t>
            </a:r>
            <a:r>
              <a:rPr lang="es-AR" sz="1200" spc="-5" dirty="0">
                <a:latin typeface="Arial"/>
                <a:cs typeface="Arial"/>
              </a:rPr>
              <a:t>(</a:t>
            </a:r>
            <a:r>
              <a:rPr lang="es-AR" sz="1200" spc="-5" dirty="0" err="1">
                <a:latin typeface="Arial"/>
                <a:cs typeface="Arial"/>
              </a:rPr>
              <a:t>silica</a:t>
            </a:r>
            <a:r>
              <a:rPr lang="es-AR" sz="1200" spc="-5" dirty="0">
                <a:latin typeface="Arial"/>
                <a:cs typeface="Arial"/>
              </a:rPr>
              <a:t> </a:t>
            </a:r>
            <a:r>
              <a:rPr lang="es-AR" sz="1200" dirty="0">
                <a:latin typeface="Arial"/>
                <a:cs typeface="Arial"/>
              </a:rPr>
              <a:t>gel) y de </a:t>
            </a:r>
            <a:r>
              <a:rPr lang="es-AR" sz="1200" spc="-5" dirty="0">
                <a:latin typeface="Arial"/>
                <a:cs typeface="Arial"/>
              </a:rPr>
              <a:t>cualquier otro componente sujeto </a:t>
            </a:r>
            <a:r>
              <a:rPr lang="es-AR" sz="1200" spc="-375" dirty="0">
                <a:latin typeface="Arial"/>
                <a:cs typeface="Arial"/>
              </a:rPr>
              <a:t> </a:t>
            </a:r>
            <a:r>
              <a:rPr lang="es-AR" sz="1200" dirty="0">
                <a:latin typeface="Arial"/>
                <a:cs typeface="Arial"/>
              </a:rPr>
              <a:t>a deterioro</a:t>
            </a:r>
            <a:r>
              <a:rPr lang="es-AR" sz="1200" spc="-10" dirty="0">
                <a:latin typeface="Arial"/>
                <a:cs typeface="Arial"/>
              </a:rPr>
              <a:t> </a:t>
            </a:r>
            <a:r>
              <a:rPr lang="es-AR" sz="1200" dirty="0">
                <a:latin typeface="Arial"/>
                <a:cs typeface="Arial"/>
              </a:rPr>
              <a:t>por</a:t>
            </a:r>
            <a:r>
              <a:rPr lang="es-AR" sz="1200" spc="-10" dirty="0">
                <a:latin typeface="Arial"/>
                <a:cs typeface="Arial"/>
              </a:rPr>
              <a:t> </a:t>
            </a:r>
            <a:r>
              <a:rPr lang="es-AR" sz="1200" spc="-5" dirty="0">
                <a:latin typeface="Arial"/>
                <a:cs typeface="Arial"/>
              </a:rPr>
              <a:t>servicio.</a:t>
            </a:r>
          </a:p>
          <a:p>
            <a:pPr marL="12700" marR="8890" algn="just">
              <a:lnSpc>
                <a:spcPct val="143600"/>
              </a:lnSpc>
              <a:spcBef>
                <a:spcPts val="10"/>
              </a:spcBef>
            </a:pPr>
            <a:endParaRPr lang="es-AR" sz="1200" spc="-5" dirty="0">
              <a:latin typeface="Arial"/>
              <a:cs typeface="Arial"/>
            </a:endParaRPr>
          </a:p>
          <a:p>
            <a:pPr marL="55244" marR="190500">
              <a:lnSpc>
                <a:spcPct val="144300"/>
              </a:lnSpc>
            </a:pPr>
            <a:r>
              <a:rPr lang="es-AR" sz="1200" dirty="0">
                <a:latin typeface="Arial"/>
                <a:cs typeface="Arial"/>
              </a:rPr>
              <a:t>El cambiador de </a:t>
            </a:r>
            <a:r>
              <a:rPr lang="es-AR" sz="1200" spc="-5" dirty="0">
                <a:latin typeface="Arial"/>
                <a:cs typeface="Arial"/>
              </a:rPr>
              <a:t>tomas deberá </a:t>
            </a:r>
            <a:r>
              <a:rPr lang="es-AR" sz="1200" dirty="0">
                <a:latin typeface="Arial"/>
                <a:cs typeface="Arial"/>
              </a:rPr>
              <a:t>ser </a:t>
            </a:r>
            <a:r>
              <a:rPr lang="es-AR" sz="1200" spc="-5" dirty="0">
                <a:latin typeface="Arial"/>
                <a:cs typeface="Arial"/>
              </a:rPr>
              <a:t>suministrado completo con los </a:t>
            </a:r>
            <a:r>
              <a:rPr lang="es-AR" sz="1200" spc="-375" dirty="0">
                <a:latin typeface="Arial"/>
                <a:cs typeface="Arial"/>
              </a:rPr>
              <a:t> </a:t>
            </a:r>
            <a:r>
              <a:rPr lang="es-AR" sz="1200" spc="-5" dirty="0">
                <a:latin typeface="Arial"/>
                <a:cs typeface="Arial"/>
              </a:rPr>
              <a:t>siguientes</a:t>
            </a:r>
            <a:r>
              <a:rPr lang="es-AR" sz="1200" dirty="0">
                <a:latin typeface="Arial"/>
                <a:cs typeface="Arial"/>
              </a:rPr>
              <a:t> </a:t>
            </a:r>
            <a:r>
              <a:rPr lang="es-AR" sz="1200" spc="-5" dirty="0">
                <a:latin typeface="Arial"/>
                <a:cs typeface="Arial"/>
              </a:rPr>
              <a:t>accesorios:</a:t>
            </a:r>
            <a:endParaRPr lang="es-AR" sz="1200" dirty="0">
              <a:latin typeface="Arial"/>
              <a:cs typeface="Arial"/>
            </a:endParaRPr>
          </a:p>
          <a:p>
            <a:pPr>
              <a:lnSpc>
                <a:spcPct val="100000"/>
              </a:lnSpc>
            </a:pPr>
            <a:endParaRPr lang="es-AR" sz="1400" dirty="0">
              <a:latin typeface="Arial"/>
              <a:cs typeface="Arial"/>
            </a:endParaRPr>
          </a:p>
          <a:p>
            <a:pPr>
              <a:lnSpc>
                <a:spcPct val="100000"/>
              </a:lnSpc>
            </a:pPr>
            <a:endParaRPr lang="es-AR" sz="1200" dirty="0">
              <a:latin typeface="Arial"/>
              <a:cs typeface="Arial"/>
            </a:endParaRPr>
          </a:p>
          <a:p>
            <a:pPr marL="55244" marR="6985" algn="just">
              <a:lnSpc>
                <a:spcPct val="143600"/>
              </a:lnSpc>
            </a:pPr>
            <a:r>
              <a:rPr lang="es-AR" sz="1200" spc="-5" dirty="0">
                <a:latin typeface="Arial"/>
                <a:cs typeface="Arial"/>
              </a:rPr>
              <a:t>-Interruptores</a:t>
            </a:r>
            <a:r>
              <a:rPr lang="es-AR" sz="1200" dirty="0">
                <a:latin typeface="Arial"/>
                <a:cs typeface="Arial"/>
              </a:rPr>
              <a:t> </a:t>
            </a:r>
            <a:r>
              <a:rPr lang="es-AR" sz="1200" spc="-5" dirty="0">
                <a:latin typeface="Arial"/>
                <a:cs typeface="Arial"/>
              </a:rPr>
              <a:t>eléctricos</a:t>
            </a:r>
            <a:r>
              <a:rPr lang="es-AR" sz="1200" dirty="0">
                <a:latin typeface="Arial"/>
                <a:cs typeface="Arial"/>
              </a:rPr>
              <a:t> </a:t>
            </a:r>
            <a:r>
              <a:rPr lang="es-AR" sz="1200" spc="-5" dirty="0">
                <a:latin typeface="Arial"/>
                <a:cs typeface="Arial"/>
              </a:rPr>
              <a:t>operados</a:t>
            </a:r>
            <a:r>
              <a:rPr lang="es-AR" sz="1200" dirty="0">
                <a:latin typeface="Arial"/>
                <a:cs typeface="Arial"/>
              </a:rPr>
              <a:t> </a:t>
            </a:r>
            <a:r>
              <a:rPr lang="es-AR" sz="1200" spc="-5" dirty="0">
                <a:latin typeface="Arial"/>
                <a:cs typeface="Arial"/>
              </a:rPr>
              <a:t>mecánicamente</a:t>
            </a:r>
            <a:r>
              <a:rPr lang="es-AR" sz="1200" dirty="0">
                <a:latin typeface="Arial"/>
                <a:cs typeface="Arial"/>
              </a:rPr>
              <a:t> y</a:t>
            </a:r>
            <a:r>
              <a:rPr lang="es-AR" sz="1200" spc="5" dirty="0">
                <a:latin typeface="Arial"/>
                <a:cs typeface="Arial"/>
              </a:rPr>
              <a:t> </a:t>
            </a:r>
            <a:r>
              <a:rPr lang="es-AR" sz="1200" spc="-5" dirty="0">
                <a:latin typeface="Arial"/>
                <a:cs typeface="Arial"/>
              </a:rPr>
              <a:t>topes </a:t>
            </a:r>
            <a:r>
              <a:rPr lang="es-AR" sz="1200" spc="-375" dirty="0">
                <a:latin typeface="Arial"/>
                <a:cs typeface="Arial"/>
              </a:rPr>
              <a:t> </a:t>
            </a:r>
            <a:r>
              <a:rPr lang="es-AR" sz="1200" spc="-5" dirty="0">
                <a:latin typeface="Arial"/>
                <a:cs typeface="Arial"/>
              </a:rPr>
              <a:t>mecánicos</a:t>
            </a:r>
            <a:r>
              <a:rPr lang="es-AR" sz="1200" dirty="0">
                <a:latin typeface="Arial"/>
                <a:cs typeface="Arial"/>
              </a:rPr>
              <a:t> en</a:t>
            </a:r>
            <a:r>
              <a:rPr lang="es-AR" sz="1200" spc="5" dirty="0">
                <a:latin typeface="Arial"/>
                <a:cs typeface="Arial"/>
              </a:rPr>
              <a:t> </a:t>
            </a:r>
            <a:r>
              <a:rPr lang="es-AR" sz="1200" dirty="0">
                <a:latin typeface="Arial"/>
                <a:cs typeface="Arial"/>
              </a:rPr>
              <a:t>el</a:t>
            </a:r>
            <a:r>
              <a:rPr lang="es-AR" sz="1200" spc="5" dirty="0">
                <a:latin typeface="Arial"/>
                <a:cs typeface="Arial"/>
              </a:rPr>
              <a:t> </a:t>
            </a:r>
            <a:r>
              <a:rPr lang="es-AR" sz="1200" spc="-5" dirty="0">
                <a:latin typeface="Arial"/>
                <a:cs typeface="Arial"/>
              </a:rPr>
              <a:t>mecanismo</a:t>
            </a:r>
            <a:r>
              <a:rPr lang="es-AR" sz="1200" dirty="0">
                <a:latin typeface="Arial"/>
                <a:cs typeface="Arial"/>
              </a:rPr>
              <a:t> de</a:t>
            </a:r>
            <a:r>
              <a:rPr lang="es-AR" sz="1200" spc="5" dirty="0">
                <a:latin typeface="Arial"/>
                <a:cs typeface="Arial"/>
              </a:rPr>
              <a:t> </a:t>
            </a:r>
            <a:r>
              <a:rPr lang="es-AR" sz="1200" spc="-5" dirty="0">
                <a:latin typeface="Arial"/>
                <a:cs typeface="Arial"/>
              </a:rPr>
              <a:t>accionamiento</a:t>
            </a:r>
            <a:r>
              <a:rPr lang="es-AR" sz="1200" dirty="0">
                <a:latin typeface="Arial"/>
                <a:cs typeface="Arial"/>
              </a:rPr>
              <a:t> </a:t>
            </a:r>
            <a:r>
              <a:rPr lang="es-AR" sz="1200" spc="-5" dirty="0">
                <a:latin typeface="Arial"/>
                <a:cs typeface="Arial"/>
              </a:rPr>
              <a:t>para</a:t>
            </a:r>
            <a:r>
              <a:rPr lang="es-AR" sz="1200" dirty="0">
                <a:latin typeface="Arial"/>
                <a:cs typeface="Arial"/>
              </a:rPr>
              <a:t> </a:t>
            </a:r>
            <a:r>
              <a:rPr lang="es-AR" sz="1200" spc="-5" dirty="0">
                <a:latin typeface="Arial"/>
                <a:cs typeface="Arial"/>
              </a:rPr>
              <a:t>prevenir </a:t>
            </a:r>
            <a:r>
              <a:rPr lang="es-AR" sz="1200" dirty="0">
                <a:latin typeface="Arial"/>
                <a:cs typeface="Arial"/>
              </a:rPr>
              <a:t> </a:t>
            </a:r>
            <a:r>
              <a:rPr lang="es-AR" sz="1200" spc="-5" dirty="0">
                <a:latin typeface="Arial"/>
                <a:cs typeface="Arial"/>
              </a:rPr>
              <a:t>sobrecargas más allá</a:t>
            </a:r>
            <a:r>
              <a:rPr lang="es-AR" sz="1200" spc="5" dirty="0">
                <a:latin typeface="Arial"/>
                <a:cs typeface="Arial"/>
              </a:rPr>
              <a:t> </a:t>
            </a:r>
            <a:r>
              <a:rPr lang="es-AR" sz="1200" dirty="0">
                <a:latin typeface="Arial"/>
                <a:cs typeface="Arial"/>
              </a:rPr>
              <a:t>de</a:t>
            </a:r>
            <a:r>
              <a:rPr lang="es-AR" sz="1200" spc="-10" dirty="0">
                <a:latin typeface="Arial"/>
                <a:cs typeface="Arial"/>
              </a:rPr>
              <a:t> </a:t>
            </a:r>
            <a:r>
              <a:rPr lang="es-AR" sz="1200" dirty="0">
                <a:latin typeface="Arial"/>
                <a:cs typeface="Arial"/>
              </a:rPr>
              <a:t>las</a:t>
            </a:r>
            <a:r>
              <a:rPr lang="es-AR" sz="1200" spc="-5" dirty="0">
                <a:latin typeface="Arial"/>
                <a:cs typeface="Arial"/>
              </a:rPr>
              <a:t> posiciones</a:t>
            </a:r>
            <a:r>
              <a:rPr lang="es-AR" sz="1200" dirty="0">
                <a:latin typeface="Arial"/>
                <a:cs typeface="Arial"/>
              </a:rPr>
              <a:t> </a:t>
            </a:r>
            <a:r>
              <a:rPr lang="es-AR" sz="1200" spc="-5" dirty="0">
                <a:latin typeface="Arial"/>
                <a:cs typeface="Arial"/>
              </a:rPr>
              <a:t>extremas.</a:t>
            </a:r>
            <a:endParaRPr lang="es-AR" sz="1200" dirty="0">
              <a:latin typeface="Arial"/>
              <a:cs typeface="Arial"/>
            </a:endParaRPr>
          </a:p>
          <a:p>
            <a:pPr>
              <a:spcBef>
                <a:spcPts val="15"/>
              </a:spcBef>
            </a:pPr>
            <a:endParaRPr lang="es-AR" sz="2000" dirty="0">
              <a:latin typeface="Arial"/>
              <a:cs typeface="Arial"/>
            </a:endParaRPr>
          </a:p>
          <a:p>
            <a:pPr marL="241300" marR="7620" indent="-228600" algn="just">
              <a:lnSpc>
                <a:spcPct val="143200"/>
              </a:lnSpc>
              <a:buChar char="-"/>
              <a:tabLst>
                <a:tab pos="241300" algn="l"/>
              </a:tabLst>
            </a:pPr>
            <a:r>
              <a:rPr lang="es-AR" sz="1200" dirty="0">
                <a:latin typeface="Arial"/>
                <a:cs typeface="Arial"/>
              </a:rPr>
              <a:t>Palanca</a:t>
            </a:r>
            <a:r>
              <a:rPr lang="es-AR" sz="1200" spc="5" dirty="0">
                <a:latin typeface="Arial"/>
                <a:cs typeface="Arial"/>
              </a:rPr>
              <a:t> </a:t>
            </a:r>
            <a:r>
              <a:rPr lang="es-AR" sz="1200" dirty="0" err="1">
                <a:latin typeface="Arial"/>
                <a:cs typeface="Arial"/>
              </a:rPr>
              <a:t>ó</a:t>
            </a:r>
            <a:r>
              <a:rPr lang="es-AR" sz="1200" spc="5" dirty="0">
                <a:latin typeface="Arial"/>
                <a:cs typeface="Arial"/>
              </a:rPr>
              <a:t> </a:t>
            </a:r>
            <a:r>
              <a:rPr lang="es-AR" sz="1200" spc="-5" dirty="0">
                <a:latin typeface="Arial"/>
                <a:cs typeface="Arial"/>
              </a:rPr>
              <a:t>rueda</a:t>
            </a:r>
            <a:r>
              <a:rPr lang="es-AR" sz="1200" dirty="0">
                <a:latin typeface="Arial"/>
                <a:cs typeface="Arial"/>
              </a:rPr>
              <a:t> manual</a:t>
            </a:r>
            <a:r>
              <a:rPr lang="es-AR" sz="1200" spc="5" dirty="0">
                <a:latin typeface="Arial"/>
                <a:cs typeface="Arial"/>
              </a:rPr>
              <a:t> </a:t>
            </a:r>
            <a:r>
              <a:rPr lang="es-AR" sz="1200" dirty="0">
                <a:latin typeface="Arial"/>
                <a:cs typeface="Arial"/>
              </a:rPr>
              <a:t>de</a:t>
            </a:r>
            <a:r>
              <a:rPr lang="es-AR" sz="1200" spc="5" dirty="0">
                <a:latin typeface="Arial"/>
                <a:cs typeface="Arial"/>
              </a:rPr>
              <a:t> </a:t>
            </a:r>
            <a:r>
              <a:rPr lang="es-AR" sz="1200" spc="-5" dirty="0">
                <a:latin typeface="Arial"/>
                <a:cs typeface="Arial"/>
              </a:rPr>
              <a:t>tomas,</a:t>
            </a:r>
            <a:r>
              <a:rPr lang="es-AR" sz="1200" dirty="0">
                <a:latin typeface="Arial"/>
                <a:cs typeface="Arial"/>
              </a:rPr>
              <a:t> en</a:t>
            </a:r>
            <a:r>
              <a:rPr lang="es-AR" sz="1200" spc="5" dirty="0">
                <a:latin typeface="Arial"/>
                <a:cs typeface="Arial"/>
              </a:rPr>
              <a:t> </a:t>
            </a:r>
            <a:r>
              <a:rPr lang="es-AR" sz="1200" spc="-5" dirty="0">
                <a:latin typeface="Arial"/>
                <a:cs typeface="Arial"/>
              </a:rPr>
              <a:t>combinación</a:t>
            </a:r>
            <a:r>
              <a:rPr lang="es-AR" sz="1200" dirty="0">
                <a:latin typeface="Arial"/>
                <a:cs typeface="Arial"/>
              </a:rPr>
              <a:t> con</a:t>
            </a:r>
            <a:r>
              <a:rPr lang="es-AR" sz="1200" spc="5" dirty="0">
                <a:latin typeface="Arial"/>
                <a:cs typeface="Arial"/>
              </a:rPr>
              <a:t> </a:t>
            </a:r>
            <a:r>
              <a:rPr lang="es-AR" sz="1200" spc="-10" dirty="0">
                <a:latin typeface="Arial"/>
                <a:cs typeface="Arial"/>
              </a:rPr>
              <a:t>un </a:t>
            </a:r>
            <a:r>
              <a:rPr lang="es-AR" sz="1200" spc="-5" dirty="0">
                <a:latin typeface="Arial"/>
                <a:cs typeface="Arial"/>
              </a:rPr>
              <a:t> </a:t>
            </a:r>
            <a:r>
              <a:rPr lang="es-AR" sz="1200" dirty="0">
                <a:latin typeface="Arial"/>
                <a:cs typeface="Arial"/>
              </a:rPr>
              <a:t>bloqueo</a:t>
            </a:r>
            <a:r>
              <a:rPr lang="es-AR" sz="1200" spc="5" dirty="0">
                <a:latin typeface="Arial"/>
                <a:cs typeface="Arial"/>
              </a:rPr>
              <a:t> </a:t>
            </a:r>
            <a:r>
              <a:rPr lang="es-AR" sz="1200" spc="-5" dirty="0">
                <a:latin typeface="Arial"/>
                <a:cs typeface="Arial"/>
              </a:rPr>
              <a:t>eléctrico</a:t>
            </a:r>
            <a:r>
              <a:rPr lang="es-AR" sz="1200" dirty="0">
                <a:latin typeface="Arial"/>
                <a:cs typeface="Arial"/>
              </a:rPr>
              <a:t> que</a:t>
            </a:r>
            <a:r>
              <a:rPr lang="es-AR" sz="1200" spc="5" dirty="0">
                <a:latin typeface="Arial"/>
                <a:cs typeface="Arial"/>
              </a:rPr>
              <a:t> </a:t>
            </a:r>
            <a:r>
              <a:rPr lang="es-AR" sz="1200" spc="-5" dirty="0">
                <a:latin typeface="Arial"/>
                <a:cs typeface="Arial"/>
              </a:rPr>
              <a:t>desconecte</a:t>
            </a:r>
            <a:r>
              <a:rPr lang="es-AR" sz="1200" dirty="0">
                <a:latin typeface="Arial"/>
                <a:cs typeface="Arial"/>
              </a:rPr>
              <a:t> el</a:t>
            </a:r>
            <a:r>
              <a:rPr lang="es-AR" sz="1200" spc="5" dirty="0">
                <a:latin typeface="Arial"/>
                <a:cs typeface="Arial"/>
              </a:rPr>
              <a:t> </a:t>
            </a:r>
            <a:r>
              <a:rPr lang="es-AR" sz="1200" spc="-5" dirty="0">
                <a:latin typeface="Arial"/>
                <a:cs typeface="Arial"/>
              </a:rPr>
              <a:t>motor</a:t>
            </a:r>
            <a:r>
              <a:rPr lang="es-AR" sz="1200" dirty="0">
                <a:latin typeface="Arial"/>
                <a:cs typeface="Arial"/>
              </a:rPr>
              <a:t> </a:t>
            </a:r>
            <a:r>
              <a:rPr lang="es-AR" sz="1200" spc="-10" dirty="0">
                <a:latin typeface="Arial"/>
                <a:cs typeface="Arial"/>
              </a:rPr>
              <a:t>de</a:t>
            </a:r>
            <a:r>
              <a:rPr lang="es-AR" sz="1200" spc="-5" dirty="0">
                <a:latin typeface="Arial"/>
                <a:cs typeface="Arial"/>
              </a:rPr>
              <a:t> accionamiento </a:t>
            </a:r>
            <a:r>
              <a:rPr lang="es-AR" sz="1200" spc="-375" dirty="0">
                <a:latin typeface="Arial"/>
                <a:cs typeface="Arial"/>
              </a:rPr>
              <a:t> </a:t>
            </a:r>
            <a:r>
              <a:rPr lang="es-AR" sz="1200" spc="-5" dirty="0">
                <a:latin typeface="Arial"/>
                <a:cs typeface="Arial"/>
              </a:rPr>
              <a:t>mientras</a:t>
            </a:r>
            <a:r>
              <a:rPr lang="es-AR" sz="1200" spc="5" dirty="0">
                <a:latin typeface="Arial"/>
                <a:cs typeface="Arial"/>
              </a:rPr>
              <a:t> </a:t>
            </a:r>
            <a:r>
              <a:rPr lang="es-AR" sz="1200" dirty="0">
                <a:latin typeface="Arial"/>
                <a:cs typeface="Arial"/>
              </a:rPr>
              <a:t>la</a:t>
            </a:r>
            <a:r>
              <a:rPr lang="es-AR" sz="1200" spc="-10" dirty="0">
                <a:latin typeface="Arial"/>
                <a:cs typeface="Arial"/>
              </a:rPr>
              <a:t> </a:t>
            </a:r>
            <a:r>
              <a:rPr lang="es-AR" sz="1200" spc="-5" dirty="0">
                <a:latin typeface="Arial"/>
                <a:cs typeface="Arial"/>
              </a:rPr>
              <a:t>palanca</a:t>
            </a:r>
            <a:r>
              <a:rPr lang="es-AR" sz="1200" spc="-10" dirty="0">
                <a:latin typeface="Arial"/>
                <a:cs typeface="Arial"/>
              </a:rPr>
              <a:t> </a:t>
            </a:r>
            <a:r>
              <a:rPr lang="es-AR" sz="1200" dirty="0" err="1">
                <a:latin typeface="Arial"/>
                <a:cs typeface="Arial"/>
              </a:rPr>
              <a:t>ó</a:t>
            </a:r>
            <a:r>
              <a:rPr lang="es-AR" sz="1200" spc="20" dirty="0">
                <a:latin typeface="Arial"/>
                <a:cs typeface="Arial"/>
              </a:rPr>
              <a:t> </a:t>
            </a:r>
            <a:r>
              <a:rPr lang="es-AR" sz="1200" spc="-5" dirty="0">
                <a:latin typeface="Arial"/>
                <a:cs typeface="Arial"/>
              </a:rPr>
              <a:t>rueda</a:t>
            </a:r>
            <a:r>
              <a:rPr lang="es-AR" sz="1200" spc="5" dirty="0">
                <a:latin typeface="Arial"/>
                <a:cs typeface="Arial"/>
              </a:rPr>
              <a:t> </a:t>
            </a:r>
            <a:r>
              <a:rPr lang="es-AR" sz="1200" spc="-5" dirty="0">
                <a:latin typeface="Arial"/>
                <a:cs typeface="Arial"/>
              </a:rPr>
              <a:t>manual</a:t>
            </a:r>
            <a:r>
              <a:rPr lang="es-AR" sz="1200" dirty="0">
                <a:latin typeface="Arial"/>
                <a:cs typeface="Arial"/>
              </a:rPr>
              <a:t> </a:t>
            </a:r>
            <a:r>
              <a:rPr lang="es-AR" sz="1200" spc="-5" dirty="0">
                <a:latin typeface="Arial"/>
                <a:cs typeface="Arial"/>
              </a:rPr>
              <a:t>esté</a:t>
            </a:r>
            <a:r>
              <a:rPr lang="es-AR" sz="1200" spc="5" dirty="0">
                <a:latin typeface="Arial"/>
                <a:cs typeface="Arial"/>
              </a:rPr>
              <a:t> </a:t>
            </a:r>
            <a:r>
              <a:rPr lang="es-AR" sz="1200" spc="-5" dirty="0">
                <a:latin typeface="Arial"/>
                <a:cs typeface="Arial"/>
              </a:rPr>
              <a:t>insertada.</a:t>
            </a:r>
            <a:endParaRPr lang="es-AR" sz="1200" dirty="0">
              <a:latin typeface="Arial"/>
              <a:cs typeface="Arial"/>
            </a:endParaRPr>
          </a:p>
          <a:p>
            <a:pPr marL="55244" marR="8255" algn="just">
              <a:lnSpc>
                <a:spcPct val="143600"/>
              </a:lnSpc>
              <a:spcBef>
                <a:spcPts val="815"/>
              </a:spcBef>
              <a:buChar char="-"/>
              <a:tabLst>
                <a:tab pos="206375" algn="l"/>
              </a:tabLst>
            </a:pPr>
            <a:r>
              <a:rPr lang="es-AR" sz="1200" spc="-5" dirty="0">
                <a:latin typeface="Arial"/>
                <a:cs typeface="Arial"/>
              </a:rPr>
              <a:t>Dispositivo </a:t>
            </a:r>
            <a:r>
              <a:rPr lang="es-AR" sz="1200" dirty="0">
                <a:latin typeface="Arial"/>
                <a:cs typeface="Arial"/>
              </a:rPr>
              <a:t>de </a:t>
            </a:r>
            <a:r>
              <a:rPr lang="es-AR" sz="1200" spc="-5" dirty="0">
                <a:latin typeface="Arial"/>
                <a:cs typeface="Arial"/>
              </a:rPr>
              <a:t>bloqueo para evitar </a:t>
            </a:r>
            <a:r>
              <a:rPr lang="es-AR" sz="1200" dirty="0">
                <a:latin typeface="Arial"/>
                <a:cs typeface="Arial"/>
              </a:rPr>
              <a:t>la operación del </a:t>
            </a:r>
            <a:r>
              <a:rPr lang="es-AR" sz="1200" spc="-5" dirty="0">
                <a:latin typeface="Arial"/>
                <a:cs typeface="Arial"/>
              </a:rPr>
              <a:t>cambiador </a:t>
            </a:r>
            <a:r>
              <a:rPr lang="es-AR" sz="1200" dirty="0">
                <a:latin typeface="Arial"/>
                <a:cs typeface="Arial"/>
              </a:rPr>
              <a:t> durante</a:t>
            </a:r>
            <a:r>
              <a:rPr lang="es-AR" sz="1200" spc="-10" dirty="0">
                <a:latin typeface="Arial"/>
                <a:cs typeface="Arial"/>
              </a:rPr>
              <a:t> </a:t>
            </a:r>
            <a:r>
              <a:rPr lang="es-AR" sz="1200" spc="-5" dirty="0">
                <a:latin typeface="Arial"/>
                <a:cs typeface="Arial"/>
              </a:rPr>
              <a:t>los cortocircuitos.</a:t>
            </a:r>
            <a:endParaRPr lang="es-AR" sz="1200" dirty="0">
              <a:latin typeface="Arial"/>
              <a:cs typeface="Arial"/>
            </a:endParaRPr>
          </a:p>
          <a:p>
            <a:pPr>
              <a:lnSpc>
                <a:spcPct val="100000"/>
              </a:lnSpc>
              <a:buFont typeface="Arial"/>
              <a:buChar char="-"/>
            </a:pPr>
            <a:endParaRPr lang="es-AR" sz="1400" dirty="0">
              <a:latin typeface="Arial"/>
              <a:cs typeface="Arial"/>
            </a:endParaRPr>
          </a:p>
          <a:p>
            <a:pPr>
              <a:spcBef>
                <a:spcPts val="55"/>
              </a:spcBef>
              <a:buFont typeface="Arial"/>
              <a:buChar char="-"/>
            </a:pPr>
            <a:endParaRPr lang="es-AR" sz="1100" dirty="0">
              <a:latin typeface="Arial"/>
              <a:cs typeface="Arial"/>
            </a:endParaRPr>
          </a:p>
          <a:p>
            <a:pPr marL="165100" indent="-109855" algn="just">
              <a:buChar char="-"/>
              <a:tabLst>
                <a:tab pos="165100" algn="l"/>
              </a:tabLst>
            </a:pPr>
            <a:r>
              <a:rPr lang="es-AR" sz="1200" spc="-10" dirty="0">
                <a:latin typeface="Arial"/>
                <a:cs typeface="Arial"/>
              </a:rPr>
              <a:t>Dos</a:t>
            </a:r>
            <a:r>
              <a:rPr lang="es-AR" sz="1200" dirty="0">
                <a:latin typeface="Arial"/>
                <a:cs typeface="Arial"/>
              </a:rPr>
              <a:t> (2) </a:t>
            </a:r>
            <a:r>
              <a:rPr lang="es-AR" sz="1200" spc="-5" dirty="0">
                <a:latin typeface="Arial"/>
                <a:cs typeface="Arial"/>
              </a:rPr>
              <a:t>botones</a:t>
            </a:r>
            <a:r>
              <a:rPr lang="es-AR" sz="1200" dirty="0">
                <a:latin typeface="Arial"/>
                <a:cs typeface="Arial"/>
              </a:rPr>
              <a:t> </a:t>
            </a:r>
            <a:r>
              <a:rPr lang="es-AR" sz="1200" spc="-5" dirty="0">
                <a:latin typeface="Arial"/>
                <a:cs typeface="Arial"/>
              </a:rPr>
              <a:t>pulsadores</a:t>
            </a:r>
            <a:r>
              <a:rPr lang="es-AR" sz="1200" spc="5" dirty="0">
                <a:latin typeface="Arial"/>
                <a:cs typeface="Arial"/>
              </a:rPr>
              <a:t> </a:t>
            </a:r>
            <a:r>
              <a:rPr lang="es-AR" sz="1200" spc="-5" dirty="0">
                <a:latin typeface="Arial"/>
                <a:cs typeface="Arial"/>
              </a:rPr>
              <a:t>para</a:t>
            </a:r>
            <a:r>
              <a:rPr lang="es-AR" sz="1200" dirty="0">
                <a:latin typeface="Arial"/>
                <a:cs typeface="Arial"/>
              </a:rPr>
              <a:t> operación</a:t>
            </a:r>
            <a:r>
              <a:rPr lang="es-AR" sz="1200" spc="-5" dirty="0">
                <a:latin typeface="Arial"/>
                <a:cs typeface="Arial"/>
              </a:rPr>
              <a:t> eléctrica</a:t>
            </a:r>
            <a:r>
              <a:rPr lang="es-AR" sz="1200" dirty="0">
                <a:latin typeface="Arial"/>
                <a:cs typeface="Arial"/>
              </a:rPr>
              <a:t> </a:t>
            </a:r>
            <a:r>
              <a:rPr lang="es-AR" sz="1200" spc="-5" dirty="0">
                <a:latin typeface="Arial"/>
                <a:cs typeface="Arial"/>
              </a:rPr>
              <a:t>local-manual.</a:t>
            </a:r>
            <a:endParaRPr lang="es-AR" sz="1200" dirty="0">
              <a:latin typeface="Arial"/>
              <a:cs typeface="Arial"/>
            </a:endParaRPr>
          </a:p>
          <a:p>
            <a:pPr>
              <a:spcBef>
                <a:spcPts val="50"/>
              </a:spcBef>
              <a:buFont typeface="Arial"/>
              <a:buChar char="-"/>
            </a:pPr>
            <a:endParaRPr lang="es-AR" sz="2000" dirty="0">
              <a:latin typeface="Arial"/>
              <a:cs typeface="Arial"/>
            </a:endParaRPr>
          </a:p>
          <a:p>
            <a:pPr marL="241300" marR="5080" indent="-228600" algn="just">
              <a:lnSpc>
                <a:spcPct val="143600"/>
              </a:lnSpc>
              <a:spcBef>
                <a:spcPts val="5"/>
              </a:spcBef>
              <a:buChar char="-"/>
              <a:tabLst>
                <a:tab pos="241300" algn="l"/>
              </a:tabLst>
            </a:pPr>
            <a:r>
              <a:rPr lang="es-AR" sz="1200" dirty="0">
                <a:latin typeface="Arial"/>
                <a:cs typeface="Arial"/>
              </a:rPr>
              <a:t>Indicador</a:t>
            </a:r>
            <a:r>
              <a:rPr lang="es-AR" sz="1200" spc="-70" dirty="0">
                <a:latin typeface="Arial"/>
                <a:cs typeface="Arial"/>
              </a:rPr>
              <a:t> </a:t>
            </a:r>
            <a:r>
              <a:rPr lang="es-AR" sz="1200" dirty="0">
                <a:latin typeface="Arial"/>
                <a:cs typeface="Arial"/>
              </a:rPr>
              <a:t>de</a:t>
            </a:r>
            <a:r>
              <a:rPr lang="es-AR" sz="1200" spc="-70" dirty="0">
                <a:latin typeface="Arial"/>
                <a:cs typeface="Arial"/>
              </a:rPr>
              <a:t> </a:t>
            </a:r>
            <a:r>
              <a:rPr lang="es-AR" sz="1200" spc="-5" dirty="0">
                <a:latin typeface="Arial"/>
                <a:cs typeface="Arial"/>
              </a:rPr>
              <a:t>posición</a:t>
            </a:r>
            <a:r>
              <a:rPr lang="es-AR" sz="1200" spc="-55" dirty="0">
                <a:latin typeface="Arial"/>
                <a:cs typeface="Arial"/>
              </a:rPr>
              <a:t> </a:t>
            </a:r>
            <a:r>
              <a:rPr lang="es-AR" sz="1200" spc="-5" dirty="0">
                <a:latin typeface="Arial"/>
                <a:cs typeface="Arial"/>
              </a:rPr>
              <a:t>local</a:t>
            </a:r>
            <a:r>
              <a:rPr lang="es-AR" sz="1200" spc="-65" dirty="0">
                <a:latin typeface="Arial"/>
                <a:cs typeface="Arial"/>
              </a:rPr>
              <a:t> </a:t>
            </a:r>
            <a:r>
              <a:rPr lang="es-AR" sz="1200" spc="-10" dirty="0">
                <a:latin typeface="Arial"/>
                <a:cs typeface="Arial"/>
              </a:rPr>
              <a:t>de</a:t>
            </a:r>
            <a:r>
              <a:rPr lang="es-AR" sz="1200" spc="-70" dirty="0">
                <a:latin typeface="Arial"/>
                <a:cs typeface="Arial"/>
              </a:rPr>
              <a:t> </a:t>
            </a:r>
            <a:r>
              <a:rPr lang="es-AR" sz="1200" spc="-5" dirty="0">
                <a:latin typeface="Arial"/>
                <a:cs typeface="Arial"/>
              </a:rPr>
              <a:t>tipo</a:t>
            </a:r>
            <a:r>
              <a:rPr lang="es-AR" sz="1200" spc="-70" dirty="0">
                <a:latin typeface="Arial"/>
                <a:cs typeface="Arial"/>
              </a:rPr>
              <a:t> </a:t>
            </a:r>
            <a:r>
              <a:rPr lang="es-AR" sz="1200" spc="-5" dirty="0">
                <a:latin typeface="Arial"/>
                <a:cs typeface="Arial"/>
              </a:rPr>
              <a:t>mecánico,</a:t>
            </a:r>
            <a:r>
              <a:rPr lang="es-AR" sz="1200" spc="-60" dirty="0">
                <a:latin typeface="Arial"/>
                <a:cs typeface="Arial"/>
              </a:rPr>
              <a:t> </a:t>
            </a:r>
            <a:r>
              <a:rPr lang="es-AR" sz="1200" spc="-5" dirty="0">
                <a:latin typeface="Arial"/>
                <a:cs typeface="Arial"/>
              </a:rPr>
              <a:t>visible</a:t>
            </a:r>
            <a:r>
              <a:rPr lang="es-AR" sz="1200" spc="-65" dirty="0">
                <a:latin typeface="Arial"/>
                <a:cs typeface="Arial"/>
              </a:rPr>
              <a:t> </a:t>
            </a:r>
            <a:r>
              <a:rPr lang="es-AR" sz="1200" dirty="0">
                <a:latin typeface="Arial"/>
                <a:cs typeface="Arial"/>
              </a:rPr>
              <a:t>desde</a:t>
            </a:r>
            <a:r>
              <a:rPr lang="es-AR" sz="1200" spc="-70" dirty="0">
                <a:latin typeface="Arial"/>
                <a:cs typeface="Arial"/>
              </a:rPr>
              <a:t> </a:t>
            </a:r>
            <a:r>
              <a:rPr lang="es-AR" sz="1200" dirty="0">
                <a:latin typeface="Arial"/>
                <a:cs typeface="Arial"/>
              </a:rPr>
              <a:t>la</a:t>
            </a:r>
            <a:r>
              <a:rPr lang="es-AR" sz="1200" spc="-70" dirty="0">
                <a:latin typeface="Arial"/>
                <a:cs typeface="Arial"/>
              </a:rPr>
              <a:t> </a:t>
            </a:r>
            <a:r>
              <a:rPr lang="es-AR" sz="1200" dirty="0">
                <a:latin typeface="Arial"/>
                <a:cs typeface="Arial"/>
              </a:rPr>
              <a:t>base </a:t>
            </a:r>
            <a:r>
              <a:rPr lang="es-AR" sz="1200" spc="-375" dirty="0">
                <a:latin typeface="Arial"/>
                <a:cs typeface="Arial"/>
              </a:rPr>
              <a:t> </a:t>
            </a:r>
            <a:r>
              <a:rPr lang="es-AR" sz="1200" dirty="0">
                <a:latin typeface="Arial"/>
                <a:cs typeface="Arial"/>
              </a:rPr>
              <a:t>del</a:t>
            </a:r>
            <a:r>
              <a:rPr lang="es-AR" sz="1200" spc="10" dirty="0">
                <a:latin typeface="Arial"/>
                <a:cs typeface="Arial"/>
              </a:rPr>
              <a:t> </a:t>
            </a:r>
            <a:r>
              <a:rPr lang="es-AR" sz="1200" spc="-5" dirty="0">
                <a:latin typeface="Arial"/>
                <a:cs typeface="Arial"/>
              </a:rPr>
              <a:t>transformador</a:t>
            </a:r>
            <a:r>
              <a:rPr lang="es-AR" sz="1200" spc="5" dirty="0">
                <a:latin typeface="Arial"/>
                <a:cs typeface="Arial"/>
              </a:rPr>
              <a:t> </a:t>
            </a:r>
            <a:r>
              <a:rPr lang="es-AR" sz="1200" spc="-5" dirty="0">
                <a:latin typeface="Arial"/>
                <a:cs typeface="Arial"/>
              </a:rPr>
              <a:t>mientras</a:t>
            </a:r>
            <a:r>
              <a:rPr lang="es-AR" sz="1200" spc="5" dirty="0">
                <a:latin typeface="Arial"/>
                <a:cs typeface="Arial"/>
              </a:rPr>
              <a:t> </a:t>
            </a:r>
            <a:r>
              <a:rPr lang="es-AR" sz="1200" dirty="0">
                <a:latin typeface="Arial"/>
                <a:cs typeface="Arial"/>
              </a:rPr>
              <a:t>se opere</a:t>
            </a:r>
            <a:r>
              <a:rPr lang="es-AR" sz="1200" spc="-10" dirty="0">
                <a:latin typeface="Arial"/>
                <a:cs typeface="Arial"/>
              </a:rPr>
              <a:t> </a:t>
            </a:r>
            <a:r>
              <a:rPr lang="es-AR" sz="1200" dirty="0">
                <a:latin typeface="Arial"/>
                <a:cs typeface="Arial"/>
              </a:rPr>
              <a:t>el</a:t>
            </a:r>
            <a:r>
              <a:rPr lang="es-AR" sz="1200" spc="15" dirty="0">
                <a:latin typeface="Arial"/>
                <a:cs typeface="Arial"/>
              </a:rPr>
              <a:t> </a:t>
            </a:r>
            <a:r>
              <a:rPr lang="es-AR" sz="1200" spc="-5" dirty="0">
                <a:latin typeface="Arial"/>
                <a:cs typeface="Arial"/>
              </a:rPr>
              <a:t>cambiador</a:t>
            </a:r>
            <a:r>
              <a:rPr lang="es-AR" sz="1200" dirty="0">
                <a:latin typeface="Arial"/>
                <a:cs typeface="Arial"/>
              </a:rPr>
              <a:t> </a:t>
            </a:r>
            <a:r>
              <a:rPr lang="es-AR" sz="1200" spc="-5" dirty="0">
                <a:latin typeface="Arial"/>
                <a:cs typeface="Arial"/>
              </a:rPr>
              <a:t>manualmente.</a:t>
            </a:r>
            <a:endParaRPr lang="es-AR" sz="1200" dirty="0">
              <a:latin typeface="Arial"/>
              <a:cs typeface="Arial"/>
            </a:endParaRPr>
          </a:p>
          <a:p>
            <a:pPr>
              <a:lnSpc>
                <a:spcPct val="100000"/>
              </a:lnSpc>
              <a:buFont typeface="Arial"/>
              <a:buChar char="-"/>
            </a:pPr>
            <a:endParaRPr lang="es-AR" sz="1400" dirty="0">
              <a:latin typeface="Arial"/>
              <a:cs typeface="Arial"/>
            </a:endParaRPr>
          </a:p>
          <a:p>
            <a:pPr>
              <a:spcBef>
                <a:spcPts val="50"/>
              </a:spcBef>
              <a:buFont typeface="Arial"/>
              <a:buChar char="-"/>
            </a:pPr>
            <a:endParaRPr lang="es-AR" sz="1100" dirty="0">
              <a:latin typeface="Arial"/>
              <a:cs typeface="Arial"/>
            </a:endParaRPr>
          </a:p>
          <a:p>
            <a:pPr marL="165100" indent="-109855" algn="just">
              <a:buChar char="-"/>
              <a:tabLst>
                <a:tab pos="165100" algn="l"/>
              </a:tabLst>
            </a:pPr>
            <a:r>
              <a:rPr lang="es-AR" sz="1200" spc="-5" dirty="0">
                <a:latin typeface="Arial"/>
                <a:cs typeface="Arial"/>
              </a:rPr>
              <a:t>Contador </a:t>
            </a:r>
            <a:r>
              <a:rPr lang="es-AR" sz="1200" spc="-10" dirty="0">
                <a:latin typeface="Arial"/>
                <a:cs typeface="Arial"/>
              </a:rPr>
              <a:t>de</a:t>
            </a:r>
            <a:r>
              <a:rPr lang="es-AR" sz="1200" spc="-5" dirty="0">
                <a:latin typeface="Arial"/>
                <a:cs typeface="Arial"/>
              </a:rPr>
              <a:t> operaciones.</a:t>
            </a:r>
            <a:endParaRPr lang="es-AR" sz="1200" dirty="0">
              <a:latin typeface="Arial"/>
              <a:cs typeface="Arial"/>
            </a:endParaRPr>
          </a:p>
          <a:p>
            <a:pPr marL="12700" marR="8890" algn="just">
              <a:lnSpc>
                <a:spcPct val="143600"/>
              </a:lnSpc>
              <a:spcBef>
                <a:spcPts val="10"/>
              </a:spcBef>
            </a:pPr>
            <a:endParaRPr lang="es-AR" sz="1200" dirty="0">
              <a:latin typeface="Arial"/>
              <a:cs typeface="Arial"/>
            </a:endParaRPr>
          </a:p>
          <a:p>
            <a:pPr marL="12700">
              <a:lnSpc>
                <a:spcPts val="1670"/>
              </a:lnSpc>
            </a:pPr>
            <a:r>
              <a:rPr lang="es-AR" sz="1400" spc="-5" dirty="0">
                <a:latin typeface="Arial"/>
                <a:cs typeface="Arial"/>
              </a:rPr>
              <a:t>Contactos</a:t>
            </a:r>
            <a:r>
              <a:rPr lang="es-AR" sz="1400" spc="355" dirty="0">
                <a:latin typeface="Arial"/>
                <a:cs typeface="Arial"/>
              </a:rPr>
              <a:t> </a:t>
            </a:r>
            <a:r>
              <a:rPr lang="es-AR" sz="1400" spc="-5" dirty="0">
                <a:latin typeface="Arial"/>
                <a:cs typeface="Arial"/>
              </a:rPr>
              <a:t>auxiliares</a:t>
            </a:r>
            <a:r>
              <a:rPr lang="es-AR" sz="1400" spc="355" dirty="0">
                <a:latin typeface="Arial"/>
                <a:cs typeface="Arial"/>
              </a:rPr>
              <a:t> </a:t>
            </a:r>
            <a:r>
              <a:rPr lang="es-AR" sz="1400" spc="-5" dirty="0">
                <a:latin typeface="Arial"/>
                <a:cs typeface="Arial"/>
              </a:rPr>
              <a:t>accionados</a:t>
            </a:r>
            <a:r>
              <a:rPr lang="es-AR" sz="1400" spc="355" dirty="0">
                <a:latin typeface="Arial"/>
                <a:cs typeface="Arial"/>
              </a:rPr>
              <a:t> </a:t>
            </a:r>
            <a:r>
              <a:rPr lang="es-AR" sz="1400" spc="-5" dirty="0">
                <a:latin typeface="Arial"/>
                <a:cs typeface="Arial"/>
              </a:rPr>
              <a:t>mecánicamente</a:t>
            </a:r>
            <a:r>
              <a:rPr lang="es-AR" sz="1400" spc="345" dirty="0">
                <a:latin typeface="Arial"/>
                <a:cs typeface="Arial"/>
              </a:rPr>
              <a:t> </a:t>
            </a:r>
            <a:r>
              <a:rPr lang="es-AR" sz="1400" spc="-5" dirty="0">
                <a:latin typeface="Arial"/>
                <a:cs typeface="Arial"/>
              </a:rPr>
              <a:t>utilizables</a:t>
            </a:r>
            <a:r>
              <a:rPr lang="es-AR" sz="1400" spc="355" dirty="0">
                <a:latin typeface="Arial"/>
                <a:cs typeface="Arial"/>
              </a:rPr>
              <a:t> </a:t>
            </a:r>
            <a:r>
              <a:rPr lang="es-AR" sz="1400" spc="-5" dirty="0">
                <a:latin typeface="Arial"/>
                <a:cs typeface="Arial"/>
              </a:rPr>
              <a:t>para</a:t>
            </a:r>
            <a:endParaRPr lang="es-AR" sz="1400" dirty="0">
              <a:latin typeface="Arial"/>
              <a:cs typeface="Arial"/>
            </a:endParaRPr>
          </a:p>
          <a:p>
            <a:pPr marL="241300">
              <a:spcBef>
                <a:spcPts val="730"/>
              </a:spcBef>
            </a:pPr>
            <a:r>
              <a:rPr lang="es-AR" sz="1400" spc="-5" dirty="0">
                <a:latin typeface="Arial"/>
                <a:cs typeface="Arial"/>
              </a:rPr>
              <a:t>transmitir</a:t>
            </a:r>
            <a:r>
              <a:rPr lang="es-AR" sz="1400" spc="-10" dirty="0">
                <a:latin typeface="Arial"/>
                <a:cs typeface="Arial"/>
              </a:rPr>
              <a:t> </a:t>
            </a:r>
            <a:r>
              <a:rPr lang="es-AR" sz="1400" spc="-5" dirty="0">
                <a:latin typeface="Arial"/>
                <a:cs typeface="Arial"/>
              </a:rPr>
              <a:t>remotamente </a:t>
            </a:r>
            <a:r>
              <a:rPr lang="es-AR" sz="1400" dirty="0">
                <a:latin typeface="Arial"/>
                <a:cs typeface="Arial"/>
              </a:rPr>
              <a:t>la</a:t>
            </a:r>
            <a:r>
              <a:rPr lang="es-AR" sz="1400" spc="10" dirty="0">
                <a:latin typeface="Arial"/>
                <a:cs typeface="Arial"/>
              </a:rPr>
              <a:t> </a:t>
            </a:r>
            <a:r>
              <a:rPr lang="es-AR" sz="1400" spc="-5" dirty="0">
                <a:latin typeface="Arial"/>
                <a:cs typeface="Arial"/>
              </a:rPr>
              <a:t>posición</a:t>
            </a:r>
            <a:r>
              <a:rPr lang="es-AR" sz="1400" spc="-10" dirty="0">
                <a:latin typeface="Arial"/>
                <a:cs typeface="Arial"/>
              </a:rPr>
              <a:t> </a:t>
            </a:r>
            <a:r>
              <a:rPr lang="es-AR" sz="1400" dirty="0">
                <a:latin typeface="Arial"/>
                <a:cs typeface="Arial"/>
              </a:rPr>
              <a:t>de</a:t>
            </a:r>
            <a:r>
              <a:rPr lang="es-AR" sz="1400" spc="-15" dirty="0">
                <a:latin typeface="Arial"/>
                <a:cs typeface="Arial"/>
              </a:rPr>
              <a:t> </a:t>
            </a:r>
            <a:r>
              <a:rPr lang="es-AR" sz="1400" dirty="0">
                <a:latin typeface="Arial"/>
                <a:cs typeface="Arial"/>
              </a:rPr>
              <a:t>las </a:t>
            </a:r>
            <a:r>
              <a:rPr lang="es-AR" sz="1400" spc="-5" dirty="0">
                <a:latin typeface="Arial"/>
                <a:cs typeface="Arial"/>
              </a:rPr>
              <a:t>tomas.</a:t>
            </a:r>
            <a:endParaRPr lang="es-AR" sz="1400" dirty="0">
              <a:latin typeface="Arial"/>
              <a:cs typeface="Arial"/>
            </a:endParaRPr>
          </a:p>
          <a:p>
            <a:pPr>
              <a:spcBef>
                <a:spcPts val="5"/>
              </a:spcBef>
            </a:pPr>
            <a:endParaRPr lang="es-AR" sz="2100" dirty="0">
              <a:latin typeface="Arial"/>
              <a:cs typeface="Arial"/>
            </a:endParaRPr>
          </a:p>
          <a:p>
            <a:pPr marL="241300" marR="5080" indent="-228600" algn="just">
              <a:lnSpc>
                <a:spcPct val="143700"/>
              </a:lnSpc>
              <a:buChar char="-"/>
              <a:tabLst>
                <a:tab pos="241300" algn="l"/>
              </a:tabLst>
            </a:pPr>
            <a:r>
              <a:rPr lang="es-AR" sz="1400" dirty="0">
                <a:latin typeface="Arial"/>
                <a:cs typeface="Arial"/>
              </a:rPr>
              <a:t>Equipo de control del </a:t>
            </a:r>
            <a:r>
              <a:rPr lang="es-AR" sz="1400" spc="-5" dirty="0">
                <a:latin typeface="Arial"/>
                <a:cs typeface="Arial"/>
              </a:rPr>
              <a:t>motor </a:t>
            </a:r>
            <a:r>
              <a:rPr lang="es-AR" sz="1400" dirty="0">
                <a:latin typeface="Arial"/>
                <a:cs typeface="Arial"/>
              </a:rPr>
              <a:t>de </a:t>
            </a:r>
            <a:r>
              <a:rPr lang="es-AR" sz="1400" spc="-5" dirty="0">
                <a:latin typeface="Arial"/>
                <a:cs typeface="Arial"/>
              </a:rPr>
              <a:t>accionamiento, </a:t>
            </a:r>
            <a:r>
              <a:rPr lang="es-AR" sz="1400" dirty="0">
                <a:latin typeface="Arial"/>
                <a:cs typeface="Arial"/>
              </a:rPr>
              <a:t>incluyendo </a:t>
            </a:r>
            <a:r>
              <a:rPr lang="es-AR" sz="1400" spc="-5" dirty="0">
                <a:latin typeface="Arial"/>
                <a:cs typeface="Arial"/>
              </a:rPr>
              <a:t>relés, </a:t>
            </a:r>
            <a:r>
              <a:rPr lang="es-AR" sz="1400" dirty="0">
                <a:latin typeface="Arial"/>
                <a:cs typeface="Arial"/>
              </a:rPr>
              <a:t> </a:t>
            </a:r>
            <a:r>
              <a:rPr lang="es-AR" sz="1400" spc="-5" dirty="0">
                <a:latin typeface="Arial"/>
                <a:cs typeface="Arial"/>
              </a:rPr>
              <a:t>contadores,</a:t>
            </a:r>
            <a:r>
              <a:rPr lang="es-AR" sz="1400" dirty="0">
                <a:latin typeface="Arial"/>
                <a:cs typeface="Arial"/>
              </a:rPr>
              <a:t> </a:t>
            </a:r>
            <a:r>
              <a:rPr lang="es-AR" sz="1400" spc="-10" dirty="0">
                <a:latin typeface="Arial"/>
                <a:cs typeface="Arial"/>
              </a:rPr>
              <a:t>etc.,</a:t>
            </a:r>
            <a:r>
              <a:rPr lang="es-AR" sz="1400" spc="-5" dirty="0">
                <a:latin typeface="Arial"/>
                <a:cs typeface="Arial"/>
              </a:rPr>
              <a:t> requeridos</a:t>
            </a:r>
            <a:r>
              <a:rPr lang="es-AR" sz="1400" dirty="0">
                <a:latin typeface="Arial"/>
                <a:cs typeface="Arial"/>
              </a:rPr>
              <a:t> para</a:t>
            </a:r>
            <a:r>
              <a:rPr lang="es-AR" sz="1400" spc="5" dirty="0">
                <a:latin typeface="Arial"/>
                <a:cs typeface="Arial"/>
              </a:rPr>
              <a:t> </a:t>
            </a:r>
            <a:r>
              <a:rPr lang="es-AR" sz="1400" dirty="0">
                <a:latin typeface="Arial"/>
                <a:cs typeface="Arial"/>
              </a:rPr>
              <a:t>su</a:t>
            </a:r>
            <a:r>
              <a:rPr lang="es-AR" sz="1400" spc="5" dirty="0">
                <a:latin typeface="Arial"/>
                <a:cs typeface="Arial"/>
              </a:rPr>
              <a:t> </a:t>
            </a:r>
            <a:r>
              <a:rPr lang="es-AR" sz="1400" spc="-5" dirty="0">
                <a:latin typeface="Arial"/>
                <a:cs typeface="Arial"/>
              </a:rPr>
              <a:t>correcta</a:t>
            </a:r>
            <a:r>
              <a:rPr lang="es-AR" sz="1400" dirty="0">
                <a:latin typeface="Arial"/>
                <a:cs typeface="Arial"/>
              </a:rPr>
              <a:t> </a:t>
            </a:r>
            <a:r>
              <a:rPr lang="es-AR" sz="1400" spc="-5" dirty="0">
                <a:latin typeface="Arial"/>
                <a:cs typeface="Arial"/>
              </a:rPr>
              <a:t>operación</a:t>
            </a:r>
            <a:r>
              <a:rPr lang="es-AR" sz="1400" dirty="0">
                <a:latin typeface="Arial"/>
                <a:cs typeface="Arial"/>
              </a:rPr>
              <a:t> </a:t>
            </a:r>
            <a:r>
              <a:rPr lang="es-AR" sz="1400" spc="-5" dirty="0">
                <a:latin typeface="Arial"/>
                <a:cs typeface="Arial"/>
              </a:rPr>
              <a:t>bajo </a:t>
            </a:r>
            <a:r>
              <a:rPr lang="es-AR" sz="1400" dirty="0">
                <a:latin typeface="Arial"/>
                <a:cs typeface="Arial"/>
              </a:rPr>
              <a:t> órdenes </a:t>
            </a:r>
            <a:r>
              <a:rPr lang="es-AR" sz="1400" spc="-5" dirty="0">
                <a:latin typeface="Arial"/>
                <a:cs typeface="Arial"/>
              </a:rPr>
              <a:t>locales</a:t>
            </a:r>
            <a:r>
              <a:rPr lang="es-AR" sz="1400" dirty="0">
                <a:latin typeface="Arial"/>
                <a:cs typeface="Arial"/>
              </a:rPr>
              <a:t> o </a:t>
            </a:r>
            <a:r>
              <a:rPr lang="es-AR" sz="1400" spc="-5" dirty="0">
                <a:latin typeface="Arial"/>
                <a:cs typeface="Arial"/>
              </a:rPr>
              <a:t>remotas,</a:t>
            </a:r>
            <a:r>
              <a:rPr lang="es-AR" sz="1400" dirty="0">
                <a:latin typeface="Arial"/>
                <a:cs typeface="Arial"/>
              </a:rPr>
              <a:t> </a:t>
            </a:r>
            <a:r>
              <a:rPr lang="es-AR" sz="1400" spc="-10" dirty="0">
                <a:latin typeface="Arial"/>
                <a:cs typeface="Arial"/>
              </a:rPr>
              <a:t>dispositivos</a:t>
            </a:r>
            <a:r>
              <a:rPr lang="es-AR" sz="1400" spc="-5" dirty="0">
                <a:latin typeface="Arial"/>
                <a:cs typeface="Arial"/>
              </a:rPr>
              <a:t> </a:t>
            </a:r>
            <a:r>
              <a:rPr lang="es-AR" sz="1400" dirty="0">
                <a:latin typeface="Arial"/>
                <a:cs typeface="Arial"/>
              </a:rPr>
              <a:t>de </a:t>
            </a:r>
            <a:r>
              <a:rPr lang="es-AR" sz="1400" spc="-5" dirty="0">
                <a:latin typeface="Arial"/>
                <a:cs typeface="Arial"/>
              </a:rPr>
              <a:t>protección </a:t>
            </a:r>
            <a:r>
              <a:rPr lang="es-AR" sz="1400" dirty="0">
                <a:latin typeface="Arial"/>
                <a:cs typeface="Arial"/>
              </a:rPr>
              <a:t>para </a:t>
            </a:r>
            <a:r>
              <a:rPr lang="es-AR" sz="1400" spc="-10" dirty="0">
                <a:latin typeface="Arial"/>
                <a:cs typeface="Arial"/>
              </a:rPr>
              <a:t>el </a:t>
            </a:r>
            <a:r>
              <a:rPr lang="es-AR" sz="1400" spc="-5" dirty="0">
                <a:latin typeface="Arial"/>
                <a:cs typeface="Arial"/>
              </a:rPr>
              <a:t> </a:t>
            </a:r>
            <a:r>
              <a:rPr lang="es-AR" sz="1400" dirty="0">
                <a:latin typeface="Arial"/>
                <a:cs typeface="Arial"/>
              </a:rPr>
              <a:t>motor, </a:t>
            </a:r>
            <a:r>
              <a:rPr lang="es-AR" sz="1400" spc="-5" dirty="0">
                <a:latin typeface="Arial"/>
                <a:cs typeface="Arial"/>
              </a:rPr>
              <a:t>interruptores </a:t>
            </a:r>
            <a:r>
              <a:rPr lang="es-AR" sz="1400" dirty="0">
                <a:latin typeface="Arial"/>
                <a:cs typeface="Arial"/>
              </a:rPr>
              <a:t>operables </a:t>
            </a:r>
            <a:r>
              <a:rPr lang="es-AR" sz="1400" spc="-5" dirty="0">
                <a:latin typeface="Arial"/>
                <a:cs typeface="Arial"/>
              </a:rPr>
              <a:t>manualmente </a:t>
            </a:r>
            <a:r>
              <a:rPr lang="es-AR" sz="1400" dirty="0">
                <a:latin typeface="Arial"/>
                <a:cs typeface="Arial"/>
              </a:rPr>
              <a:t>que </a:t>
            </a:r>
            <a:r>
              <a:rPr lang="es-AR" sz="1400" spc="-5" dirty="0">
                <a:latin typeface="Arial"/>
                <a:cs typeface="Arial"/>
              </a:rPr>
              <a:t>permitan aislar </a:t>
            </a:r>
            <a:r>
              <a:rPr lang="es-AR" sz="1400" dirty="0">
                <a:latin typeface="Arial"/>
                <a:cs typeface="Arial"/>
              </a:rPr>
              <a:t> </a:t>
            </a:r>
            <a:r>
              <a:rPr lang="es-AR" sz="1400" spc="-5" dirty="0">
                <a:latin typeface="Arial"/>
                <a:cs typeface="Arial"/>
              </a:rPr>
              <a:t>completamente</a:t>
            </a:r>
            <a:r>
              <a:rPr lang="es-AR" sz="1400" spc="-45" dirty="0">
                <a:latin typeface="Arial"/>
                <a:cs typeface="Arial"/>
              </a:rPr>
              <a:t> </a:t>
            </a:r>
            <a:r>
              <a:rPr lang="es-AR" sz="1400" dirty="0">
                <a:latin typeface="Arial"/>
                <a:cs typeface="Arial"/>
              </a:rPr>
              <a:t>al</a:t>
            </a:r>
            <a:r>
              <a:rPr lang="es-AR" sz="1400" spc="-50" dirty="0">
                <a:latin typeface="Arial"/>
                <a:cs typeface="Arial"/>
              </a:rPr>
              <a:t> </a:t>
            </a:r>
            <a:r>
              <a:rPr lang="es-AR" sz="1400" dirty="0">
                <a:latin typeface="Arial"/>
                <a:cs typeface="Arial"/>
              </a:rPr>
              <a:t>motor,</a:t>
            </a:r>
            <a:r>
              <a:rPr lang="es-AR" sz="1400" spc="-45" dirty="0">
                <a:latin typeface="Arial"/>
                <a:cs typeface="Arial"/>
              </a:rPr>
              <a:t> </a:t>
            </a:r>
            <a:r>
              <a:rPr lang="es-AR" sz="1400" spc="-5" dirty="0">
                <a:latin typeface="Arial"/>
                <a:cs typeface="Arial"/>
              </a:rPr>
              <a:t>contactos</a:t>
            </a:r>
            <a:r>
              <a:rPr lang="es-AR" sz="1400" spc="-35" dirty="0">
                <a:latin typeface="Arial"/>
                <a:cs typeface="Arial"/>
              </a:rPr>
              <a:t> </a:t>
            </a:r>
            <a:r>
              <a:rPr lang="es-AR" sz="1400" spc="-5" dirty="0">
                <a:latin typeface="Arial"/>
                <a:cs typeface="Arial"/>
              </a:rPr>
              <a:t>auxiliares</a:t>
            </a:r>
            <a:r>
              <a:rPr lang="es-AR" sz="1400" spc="-25" dirty="0">
                <a:latin typeface="Arial"/>
                <a:cs typeface="Arial"/>
              </a:rPr>
              <a:t> </a:t>
            </a:r>
            <a:r>
              <a:rPr lang="es-AR" sz="1400" dirty="0">
                <a:latin typeface="Arial"/>
                <a:cs typeface="Arial"/>
              </a:rPr>
              <a:t>para</a:t>
            </a:r>
            <a:r>
              <a:rPr lang="es-AR" sz="1400" spc="-40" dirty="0">
                <a:latin typeface="Arial"/>
                <a:cs typeface="Arial"/>
              </a:rPr>
              <a:t> </a:t>
            </a:r>
            <a:r>
              <a:rPr lang="es-AR" sz="1400" dirty="0">
                <a:latin typeface="Arial"/>
                <a:cs typeface="Arial"/>
              </a:rPr>
              <a:t>la</a:t>
            </a:r>
            <a:r>
              <a:rPr lang="es-AR" sz="1400" spc="-40" dirty="0">
                <a:latin typeface="Arial"/>
                <a:cs typeface="Arial"/>
              </a:rPr>
              <a:t> </a:t>
            </a:r>
            <a:r>
              <a:rPr lang="es-AR" sz="1400" dirty="0">
                <a:latin typeface="Arial"/>
                <a:cs typeface="Arial"/>
              </a:rPr>
              <a:t>señalización </a:t>
            </a:r>
            <a:r>
              <a:rPr lang="es-AR" sz="1400" spc="-380" dirty="0">
                <a:latin typeface="Arial"/>
                <a:cs typeface="Arial"/>
              </a:rPr>
              <a:t> </a:t>
            </a:r>
            <a:r>
              <a:rPr lang="es-AR" sz="1400" dirty="0">
                <a:latin typeface="Arial"/>
                <a:cs typeface="Arial"/>
              </a:rPr>
              <a:t>de</a:t>
            </a:r>
            <a:r>
              <a:rPr lang="es-AR" sz="1400" spc="5" dirty="0">
                <a:latin typeface="Arial"/>
                <a:cs typeface="Arial"/>
              </a:rPr>
              <a:t> </a:t>
            </a:r>
            <a:r>
              <a:rPr lang="es-AR" sz="1400" spc="-5" dirty="0">
                <a:latin typeface="Arial"/>
                <a:cs typeface="Arial"/>
              </a:rPr>
              <a:t>posición</a:t>
            </a:r>
            <a:r>
              <a:rPr lang="es-AR" sz="1400" dirty="0">
                <a:latin typeface="Arial"/>
                <a:cs typeface="Arial"/>
              </a:rPr>
              <a:t> </a:t>
            </a:r>
            <a:r>
              <a:rPr lang="es-AR" sz="1400" spc="-5" dirty="0">
                <a:latin typeface="Arial"/>
                <a:cs typeface="Arial"/>
              </a:rPr>
              <a:t>local/remoto</a:t>
            </a:r>
            <a:r>
              <a:rPr lang="es-AR" sz="1400" dirty="0">
                <a:latin typeface="Arial"/>
                <a:cs typeface="Arial"/>
              </a:rPr>
              <a:t> del</a:t>
            </a:r>
            <a:r>
              <a:rPr lang="es-AR" sz="1400" spc="5" dirty="0">
                <a:latin typeface="Arial"/>
                <a:cs typeface="Arial"/>
              </a:rPr>
              <a:t> </a:t>
            </a:r>
            <a:r>
              <a:rPr lang="es-AR" sz="1400" spc="-5" dirty="0">
                <a:latin typeface="Arial"/>
                <a:cs typeface="Arial"/>
              </a:rPr>
              <a:t>cambiador,</a:t>
            </a:r>
            <a:r>
              <a:rPr lang="es-AR" sz="1400" dirty="0">
                <a:latin typeface="Arial"/>
                <a:cs typeface="Arial"/>
              </a:rPr>
              <a:t> </a:t>
            </a:r>
            <a:r>
              <a:rPr lang="es-AR" sz="1400" spc="-5" dirty="0">
                <a:latin typeface="Arial"/>
                <a:cs typeface="Arial"/>
              </a:rPr>
              <a:t>cambiador </a:t>
            </a:r>
            <a:r>
              <a:rPr lang="es-AR" sz="1400" dirty="0">
                <a:latin typeface="Arial"/>
                <a:cs typeface="Arial"/>
              </a:rPr>
              <a:t> </a:t>
            </a:r>
            <a:r>
              <a:rPr lang="es-AR" sz="1400" spc="-5" dirty="0">
                <a:latin typeface="Arial"/>
                <a:cs typeface="Arial"/>
              </a:rPr>
              <a:t>subiendo/bajando tomas, </a:t>
            </a:r>
            <a:r>
              <a:rPr lang="es-AR" sz="1400" dirty="0">
                <a:latin typeface="Arial"/>
                <a:cs typeface="Arial"/>
              </a:rPr>
              <a:t>cambiador </a:t>
            </a:r>
            <a:r>
              <a:rPr lang="es-AR" sz="1400" spc="-10" dirty="0">
                <a:latin typeface="Arial"/>
                <a:cs typeface="Arial"/>
              </a:rPr>
              <a:t>en </a:t>
            </a:r>
            <a:r>
              <a:rPr lang="es-AR" sz="1400" spc="-5" dirty="0">
                <a:latin typeface="Arial"/>
                <a:cs typeface="Arial"/>
              </a:rPr>
              <a:t>límite superior/inferior </a:t>
            </a:r>
            <a:r>
              <a:rPr lang="es-AR" sz="1400" spc="-10" dirty="0">
                <a:latin typeface="Arial"/>
                <a:cs typeface="Arial"/>
              </a:rPr>
              <a:t>de </a:t>
            </a:r>
            <a:r>
              <a:rPr lang="es-AR" sz="1400" spc="-5" dirty="0">
                <a:latin typeface="Arial"/>
                <a:cs typeface="Arial"/>
              </a:rPr>
              <a:t> tomas, cambiador</a:t>
            </a:r>
            <a:r>
              <a:rPr lang="es-AR" sz="1400" spc="-10" dirty="0">
                <a:latin typeface="Arial"/>
                <a:cs typeface="Arial"/>
              </a:rPr>
              <a:t> </a:t>
            </a:r>
            <a:r>
              <a:rPr lang="es-AR" sz="1400" dirty="0">
                <a:latin typeface="Arial"/>
                <a:cs typeface="Arial"/>
              </a:rPr>
              <a:t>en </a:t>
            </a:r>
            <a:r>
              <a:rPr lang="es-AR" sz="1400" spc="-5" dirty="0">
                <a:latin typeface="Arial"/>
                <a:cs typeface="Arial"/>
              </a:rPr>
              <a:t>marcha</a:t>
            </a:r>
            <a:r>
              <a:rPr lang="es-AR" sz="1400" dirty="0">
                <a:latin typeface="Arial"/>
                <a:cs typeface="Arial"/>
              </a:rPr>
              <a:t> </a:t>
            </a:r>
            <a:r>
              <a:rPr lang="es-AR" sz="1400" spc="-5" dirty="0">
                <a:latin typeface="Arial"/>
                <a:cs typeface="Arial"/>
              </a:rPr>
              <a:t>paso-paso, etc.</a:t>
            </a:r>
            <a:endParaRPr lang="es-AR" sz="1400" dirty="0">
              <a:latin typeface="Arial"/>
              <a:cs typeface="Arial"/>
            </a:endParaRPr>
          </a:p>
          <a:p>
            <a:pPr>
              <a:spcBef>
                <a:spcPts val="55"/>
              </a:spcBef>
              <a:buFont typeface="Arial"/>
              <a:buChar char="-"/>
            </a:pPr>
            <a:endParaRPr lang="es-AR" sz="2050" dirty="0">
              <a:latin typeface="Arial"/>
              <a:cs typeface="Arial"/>
            </a:endParaRPr>
          </a:p>
          <a:p>
            <a:pPr marL="241300" marR="6350" indent="-228600" algn="just">
              <a:lnSpc>
                <a:spcPct val="143800"/>
              </a:lnSpc>
              <a:buChar char="-"/>
              <a:tabLst>
                <a:tab pos="241300" algn="l"/>
              </a:tabLst>
            </a:pPr>
            <a:r>
              <a:rPr lang="es-AR" sz="1400" spc="-5" dirty="0">
                <a:latin typeface="Arial"/>
                <a:cs typeface="Arial"/>
              </a:rPr>
              <a:t>Contactos </a:t>
            </a:r>
            <a:r>
              <a:rPr lang="es-AR" sz="1400" dirty="0">
                <a:latin typeface="Arial"/>
                <a:cs typeface="Arial"/>
              </a:rPr>
              <a:t>de </a:t>
            </a:r>
            <a:r>
              <a:rPr lang="es-AR" sz="1400" spc="-5" dirty="0">
                <a:latin typeface="Arial"/>
                <a:cs typeface="Arial"/>
              </a:rPr>
              <a:t>alarmas </a:t>
            </a:r>
            <a:r>
              <a:rPr lang="es-AR" sz="1400" dirty="0">
                <a:latin typeface="Arial"/>
                <a:cs typeface="Arial"/>
              </a:rPr>
              <a:t>y disparo con bloqueo del </a:t>
            </a:r>
            <a:r>
              <a:rPr lang="es-AR" sz="1400" spc="-5" dirty="0">
                <a:latin typeface="Arial"/>
                <a:cs typeface="Arial"/>
              </a:rPr>
              <a:t>cambiador </a:t>
            </a:r>
            <a:r>
              <a:rPr lang="es-AR" sz="1400" spc="-10" dirty="0">
                <a:latin typeface="Arial"/>
                <a:cs typeface="Arial"/>
              </a:rPr>
              <a:t>de </a:t>
            </a:r>
            <a:r>
              <a:rPr lang="es-AR" sz="1400" spc="-5" dirty="0">
                <a:latin typeface="Arial"/>
                <a:cs typeface="Arial"/>
              </a:rPr>
              <a:t> </a:t>
            </a:r>
            <a:r>
              <a:rPr lang="es-AR" sz="1400" dirty="0">
                <a:latin typeface="Arial"/>
                <a:cs typeface="Arial"/>
              </a:rPr>
              <a:t>tomas para </a:t>
            </a:r>
            <a:r>
              <a:rPr lang="es-AR" sz="1400" spc="-5" dirty="0">
                <a:latin typeface="Arial"/>
                <a:cs typeface="Arial"/>
              </a:rPr>
              <a:t>señalizar condiciones anormales como mecanismo </a:t>
            </a:r>
            <a:r>
              <a:rPr lang="es-AR" sz="1400" dirty="0">
                <a:latin typeface="Arial"/>
                <a:cs typeface="Arial"/>
              </a:rPr>
              <a:t> </a:t>
            </a:r>
            <a:r>
              <a:rPr lang="es-AR" sz="1400" spc="-5" dirty="0">
                <a:latin typeface="Arial"/>
                <a:cs typeface="Arial"/>
              </a:rPr>
              <a:t>atascado, </a:t>
            </a:r>
            <a:r>
              <a:rPr lang="es-AR" sz="1400" dirty="0">
                <a:latin typeface="Arial"/>
                <a:cs typeface="Arial"/>
              </a:rPr>
              <a:t>cambio de </a:t>
            </a:r>
            <a:r>
              <a:rPr lang="es-AR" sz="1400" spc="-5" dirty="0">
                <a:latin typeface="Arial"/>
                <a:cs typeface="Arial"/>
              </a:rPr>
              <a:t>toma </a:t>
            </a:r>
            <a:r>
              <a:rPr lang="es-AR" sz="1400" dirty="0">
                <a:latin typeface="Arial"/>
                <a:cs typeface="Arial"/>
              </a:rPr>
              <a:t>no </a:t>
            </a:r>
            <a:r>
              <a:rPr lang="es-AR" sz="1400" spc="-5" dirty="0">
                <a:latin typeface="Arial"/>
                <a:cs typeface="Arial"/>
              </a:rPr>
              <a:t>completado, </a:t>
            </a:r>
            <a:r>
              <a:rPr lang="es-AR" sz="1400" dirty="0">
                <a:latin typeface="Arial"/>
                <a:cs typeface="Arial"/>
              </a:rPr>
              <a:t>cambiador </a:t>
            </a:r>
            <a:r>
              <a:rPr lang="es-AR" sz="1400" spc="-5" dirty="0">
                <a:latin typeface="Arial"/>
                <a:cs typeface="Arial"/>
              </a:rPr>
              <a:t>fuera </a:t>
            </a:r>
            <a:r>
              <a:rPr lang="es-AR" sz="1400" dirty="0">
                <a:latin typeface="Arial"/>
                <a:cs typeface="Arial"/>
              </a:rPr>
              <a:t>de </a:t>
            </a:r>
            <a:r>
              <a:rPr lang="es-AR" sz="1400" spc="5" dirty="0">
                <a:latin typeface="Arial"/>
                <a:cs typeface="Arial"/>
              </a:rPr>
              <a:t> </a:t>
            </a:r>
            <a:r>
              <a:rPr lang="es-AR" sz="1400" spc="-5" dirty="0">
                <a:latin typeface="Arial"/>
                <a:cs typeface="Arial"/>
              </a:rPr>
              <a:t>paso,</a:t>
            </a:r>
            <a:r>
              <a:rPr lang="es-AR" sz="1400" spc="-20" dirty="0">
                <a:latin typeface="Arial"/>
                <a:cs typeface="Arial"/>
              </a:rPr>
              <a:t> </a:t>
            </a:r>
            <a:r>
              <a:rPr lang="es-AR" sz="1400" spc="-5" dirty="0">
                <a:latin typeface="Arial"/>
                <a:cs typeface="Arial"/>
              </a:rPr>
              <a:t>falla</a:t>
            </a:r>
            <a:r>
              <a:rPr lang="es-AR" sz="1400" spc="-20" dirty="0">
                <a:latin typeface="Arial"/>
                <a:cs typeface="Arial"/>
              </a:rPr>
              <a:t> </a:t>
            </a:r>
            <a:r>
              <a:rPr lang="es-AR" sz="1400" spc="-5" dirty="0">
                <a:latin typeface="Arial"/>
                <a:cs typeface="Arial"/>
              </a:rPr>
              <a:t>cambiador</a:t>
            </a:r>
            <a:r>
              <a:rPr lang="es-AR" sz="1400" spc="-15" dirty="0">
                <a:latin typeface="Arial"/>
                <a:cs typeface="Arial"/>
              </a:rPr>
              <a:t> </a:t>
            </a:r>
            <a:r>
              <a:rPr lang="es-AR" sz="1400" spc="-10" dirty="0">
                <a:latin typeface="Arial"/>
                <a:cs typeface="Arial"/>
              </a:rPr>
              <a:t>de</a:t>
            </a:r>
            <a:r>
              <a:rPr lang="es-AR" sz="1400" spc="-20" dirty="0">
                <a:latin typeface="Arial"/>
                <a:cs typeface="Arial"/>
              </a:rPr>
              <a:t> </a:t>
            </a:r>
            <a:r>
              <a:rPr lang="es-AR" sz="1400" spc="-5" dirty="0">
                <a:latin typeface="Arial"/>
                <a:cs typeface="Arial"/>
              </a:rPr>
              <a:t>tomas,</a:t>
            </a:r>
            <a:r>
              <a:rPr lang="es-AR" sz="1400" spc="-35" dirty="0">
                <a:latin typeface="Arial"/>
                <a:cs typeface="Arial"/>
              </a:rPr>
              <a:t> </a:t>
            </a:r>
            <a:r>
              <a:rPr lang="es-AR" sz="1400" spc="-5" dirty="0">
                <a:latin typeface="Arial"/>
                <a:cs typeface="Arial"/>
              </a:rPr>
              <a:t>actuación</a:t>
            </a:r>
            <a:r>
              <a:rPr lang="es-AR" sz="1400" spc="-10" dirty="0">
                <a:latin typeface="Arial"/>
                <a:cs typeface="Arial"/>
              </a:rPr>
              <a:t> </a:t>
            </a:r>
            <a:r>
              <a:rPr lang="es-AR" sz="1400" spc="-5" dirty="0">
                <a:latin typeface="Arial"/>
                <a:cs typeface="Arial"/>
              </a:rPr>
              <a:t>relé</a:t>
            </a:r>
            <a:r>
              <a:rPr lang="es-AR" sz="1400" spc="-25" dirty="0">
                <a:latin typeface="Arial"/>
                <a:cs typeface="Arial"/>
              </a:rPr>
              <a:t> </a:t>
            </a:r>
            <a:r>
              <a:rPr lang="es-AR" sz="1400" dirty="0">
                <a:latin typeface="Arial"/>
                <a:cs typeface="Arial"/>
              </a:rPr>
              <a:t>de</a:t>
            </a:r>
            <a:r>
              <a:rPr lang="es-AR" sz="1400" spc="-35" dirty="0">
                <a:latin typeface="Arial"/>
                <a:cs typeface="Arial"/>
              </a:rPr>
              <a:t> </a:t>
            </a:r>
            <a:r>
              <a:rPr lang="es-AR" sz="1400" spc="-5" dirty="0">
                <a:latin typeface="Arial"/>
                <a:cs typeface="Arial"/>
              </a:rPr>
              <a:t>cambiador,</a:t>
            </a:r>
            <a:r>
              <a:rPr lang="es-AR" sz="1400" spc="-20" dirty="0">
                <a:latin typeface="Arial"/>
                <a:cs typeface="Arial"/>
              </a:rPr>
              <a:t> </a:t>
            </a:r>
            <a:r>
              <a:rPr lang="es-AR" sz="1400" spc="-5" dirty="0">
                <a:latin typeface="Arial"/>
                <a:cs typeface="Arial"/>
              </a:rPr>
              <a:t>etc.</a:t>
            </a:r>
            <a:endParaRPr lang="es-AR" sz="1400" dirty="0">
              <a:latin typeface="Arial"/>
              <a:cs typeface="Arial"/>
            </a:endParaRPr>
          </a:p>
          <a:p>
            <a:pPr>
              <a:spcBef>
                <a:spcPts val="5"/>
              </a:spcBef>
              <a:buFont typeface="Arial"/>
              <a:buChar char="-"/>
            </a:pPr>
            <a:endParaRPr lang="es-AR" sz="2100" dirty="0">
              <a:latin typeface="Arial"/>
              <a:cs typeface="Arial"/>
            </a:endParaRPr>
          </a:p>
          <a:p>
            <a:pPr marL="55244" marR="367665" lvl="1" indent="48260">
              <a:lnSpc>
                <a:spcPct val="143700"/>
              </a:lnSpc>
              <a:buChar char="-"/>
              <a:tabLst>
                <a:tab pos="213995" algn="l"/>
              </a:tabLst>
            </a:pPr>
            <a:r>
              <a:rPr lang="es-AR" sz="1400" spc="-5" dirty="0">
                <a:latin typeface="Arial"/>
                <a:cs typeface="Arial"/>
              </a:rPr>
              <a:t>Un</a:t>
            </a:r>
            <a:r>
              <a:rPr lang="es-AR" sz="1400" spc="5" dirty="0">
                <a:latin typeface="Arial"/>
                <a:cs typeface="Arial"/>
              </a:rPr>
              <a:t> </a:t>
            </a:r>
            <a:r>
              <a:rPr lang="es-AR" sz="1400" spc="-5" dirty="0">
                <a:latin typeface="Arial"/>
                <a:cs typeface="Arial"/>
              </a:rPr>
              <a:t>indicador</a:t>
            </a:r>
            <a:r>
              <a:rPr lang="es-AR" sz="1400" spc="10" dirty="0">
                <a:latin typeface="Arial"/>
                <a:cs typeface="Arial"/>
              </a:rPr>
              <a:t> </a:t>
            </a:r>
            <a:r>
              <a:rPr lang="es-AR" sz="1400" dirty="0">
                <a:latin typeface="Arial"/>
                <a:cs typeface="Arial"/>
              </a:rPr>
              <a:t>de</a:t>
            </a:r>
            <a:r>
              <a:rPr lang="es-AR" sz="1400" spc="-5" dirty="0">
                <a:latin typeface="Arial"/>
                <a:cs typeface="Arial"/>
              </a:rPr>
              <a:t> </a:t>
            </a:r>
            <a:r>
              <a:rPr lang="es-AR" sz="1400" spc="-10" dirty="0">
                <a:latin typeface="Arial"/>
                <a:cs typeface="Arial"/>
              </a:rPr>
              <a:t>nivel</a:t>
            </a:r>
            <a:r>
              <a:rPr lang="es-AR" sz="1400" spc="10" dirty="0">
                <a:latin typeface="Arial"/>
                <a:cs typeface="Arial"/>
              </a:rPr>
              <a:t> </a:t>
            </a:r>
            <a:r>
              <a:rPr lang="es-AR" sz="1400" dirty="0">
                <a:latin typeface="Arial"/>
                <a:cs typeface="Arial"/>
              </a:rPr>
              <a:t>de</a:t>
            </a:r>
            <a:r>
              <a:rPr lang="es-AR" sz="1400" spc="5" dirty="0">
                <a:latin typeface="Arial"/>
                <a:cs typeface="Arial"/>
              </a:rPr>
              <a:t> </a:t>
            </a:r>
            <a:r>
              <a:rPr lang="es-AR" sz="1400" spc="-5" dirty="0">
                <a:latin typeface="Arial"/>
                <a:cs typeface="Arial"/>
              </a:rPr>
              <a:t>aceite </a:t>
            </a:r>
            <a:r>
              <a:rPr lang="es-AR" sz="1400" dirty="0">
                <a:latin typeface="Arial"/>
                <a:cs typeface="Arial"/>
              </a:rPr>
              <a:t>con</a:t>
            </a:r>
            <a:r>
              <a:rPr lang="es-AR" sz="1400" spc="-15" dirty="0">
                <a:latin typeface="Arial"/>
                <a:cs typeface="Arial"/>
              </a:rPr>
              <a:t> </a:t>
            </a:r>
            <a:r>
              <a:rPr lang="es-AR" sz="1400" spc="-5" dirty="0">
                <a:latin typeface="Arial"/>
                <a:cs typeface="Arial"/>
              </a:rPr>
              <a:t>contactos</a:t>
            </a:r>
            <a:r>
              <a:rPr lang="es-AR" sz="1400" dirty="0">
                <a:latin typeface="Arial"/>
                <a:cs typeface="Arial"/>
              </a:rPr>
              <a:t> para</a:t>
            </a:r>
            <a:r>
              <a:rPr lang="es-AR" sz="1400" spc="-10" dirty="0">
                <a:latin typeface="Arial"/>
                <a:cs typeface="Arial"/>
              </a:rPr>
              <a:t> </a:t>
            </a:r>
            <a:r>
              <a:rPr lang="es-AR" sz="1400" spc="-5" dirty="0">
                <a:latin typeface="Arial"/>
                <a:cs typeface="Arial"/>
              </a:rPr>
              <a:t>alarma</a:t>
            </a:r>
            <a:r>
              <a:rPr lang="es-AR" sz="1400" spc="10" dirty="0">
                <a:latin typeface="Arial"/>
                <a:cs typeface="Arial"/>
              </a:rPr>
              <a:t> </a:t>
            </a:r>
            <a:r>
              <a:rPr lang="es-AR" sz="1400" dirty="0">
                <a:latin typeface="Arial"/>
                <a:cs typeface="Arial"/>
              </a:rPr>
              <a:t>de </a:t>
            </a:r>
            <a:r>
              <a:rPr lang="es-AR" sz="1400" spc="-370" dirty="0">
                <a:latin typeface="Arial"/>
                <a:cs typeface="Arial"/>
              </a:rPr>
              <a:t> </a:t>
            </a:r>
            <a:r>
              <a:rPr lang="es-AR" sz="1400" dirty="0">
                <a:latin typeface="Arial"/>
                <a:cs typeface="Arial"/>
              </a:rPr>
              <a:t>bajo</a:t>
            </a:r>
            <a:r>
              <a:rPr lang="es-AR" sz="1400" spc="-5" dirty="0">
                <a:latin typeface="Arial"/>
                <a:cs typeface="Arial"/>
              </a:rPr>
              <a:t> nivel</a:t>
            </a:r>
            <a:r>
              <a:rPr lang="es-AR" sz="1400" spc="5" dirty="0">
                <a:latin typeface="Arial"/>
                <a:cs typeface="Arial"/>
              </a:rPr>
              <a:t> </a:t>
            </a:r>
            <a:r>
              <a:rPr lang="es-AR" sz="1400" dirty="0">
                <a:latin typeface="Arial"/>
                <a:cs typeface="Arial"/>
              </a:rPr>
              <a:t>de</a:t>
            </a:r>
            <a:r>
              <a:rPr lang="es-AR" sz="1400" spc="-10" dirty="0">
                <a:latin typeface="Arial"/>
                <a:cs typeface="Arial"/>
              </a:rPr>
              <a:t> </a:t>
            </a:r>
            <a:r>
              <a:rPr lang="es-AR" sz="1400" spc="-5" dirty="0">
                <a:latin typeface="Arial"/>
                <a:cs typeface="Arial"/>
              </a:rPr>
              <a:t>aceite.</a:t>
            </a:r>
            <a:endParaRPr lang="es-AR" sz="1400" dirty="0">
              <a:latin typeface="Arial"/>
              <a:cs typeface="Arial"/>
            </a:endParaRPr>
          </a:p>
          <a:p>
            <a:pPr lvl="1">
              <a:lnSpc>
                <a:spcPct val="100000"/>
              </a:lnSpc>
              <a:buFont typeface="Arial"/>
              <a:buChar char="-"/>
            </a:pPr>
            <a:endParaRPr lang="es-AR" sz="1500" dirty="0">
              <a:latin typeface="Arial"/>
              <a:cs typeface="Arial"/>
            </a:endParaRPr>
          </a:p>
          <a:p>
            <a:pPr lvl="1">
              <a:spcBef>
                <a:spcPts val="40"/>
              </a:spcBef>
              <a:buFont typeface="Arial"/>
              <a:buChar char="-"/>
            </a:pPr>
            <a:endParaRPr lang="es-AR" sz="1900" dirty="0">
              <a:latin typeface="Arial"/>
              <a:cs typeface="Arial"/>
            </a:endParaRPr>
          </a:p>
          <a:p>
            <a:pPr marL="213360" lvl="1" indent="-109855">
              <a:buChar char="-"/>
              <a:tabLst>
                <a:tab pos="213995" algn="l"/>
              </a:tabLst>
            </a:pPr>
            <a:r>
              <a:rPr lang="es-AR" sz="1400" spc="-5" dirty="0">
                <a:latin typeface="Arial"/>
                <a:cs typeface="Arial"/>
              </a:rPr>
              <a:t>Un</a:t>
            </a:r>
            <a:r>
              <a:rPr lang="es-AR" sz="1400" spc="10" dirty="0">
                <a:latin typeface="Arial"/>
                <a:cs typeface="Arial"/>
              </a:rPr>
              <a:t> </a:t>
            </a:r>
            <a:r>
              <a:rPr lang="es-AR" sz="1400" spc="-5" dirty="0">
                <a:latin typeface="Arial"/>
                <a:cs typeface="Arial"/>
              </a:rPr>
              <a:t>relé </a:t>
            </a:r>
            <a:r>
              <a:rPr lang="es-AR" sz="1400" dirty="0">
                <a:latin typeface="Arial"/>
                <a:cs typeface="Arial"/>
              </a:rPr>
              <a:t>tipo</a:t>
            </a:r>
            <a:r>
              <a:rPr lang="es-AR" sz="1400" spc="-5" dirty="0">
                <a:latin typeface="Arial"/>
                <a:cs typeface="Arial"/>
              </a:rPr>
              <a:t> </a:t>
            </a:r>
            <a:r>
              <a:rPr lang="es-AR" sz="1400" spc="-5" dirty="0" err="1">
                <a:latin typeface="Arial"/>
                <a:cs typeface="Arial"/>
              </a:rPr>
              <a:t>Buchholz</a:t>
            </a:r>
            <a:r>
              <a:rPr lang="es-AR" sz="1400" dirty="0">
                <a:latin typeface="Arial"/>
                <a:cs typeface="Arial"/>
              </a:rPr>
              <a:t> o</a:t>
            </a:r>
            <a:r>
              <a:rPr lang="es-AR" sz="1400" spc="15" dirty="0">
                <a:latin typeface="Arial"/>
                <a:cs typeface="Arial"/>
              </a:rPr>
              <a:t> </a:t>
            </a:r>
            <a:r>
              <a:rPr lang="es-AR" sz="1400" spc="-5" dirty="0">
                <a:latin typeface="Arial"/>
                <a:cs typeface="Arial"/>
              </a:rPr>
              <a:t>dispositivo</a:t>
            </a:r>
            <a:r>
              <a:rPr lang="es-AR" sz="1400" spc="10" dirty="0">
                <a:latin typeface="Arial"/>
                <a:cs typeface="Arial"/>
              </a:rPr>
              <a:t> </a:t>
            </a:r>
            <a:r>
              <a:rPr lang="es-AR" sz="1400" dirty="0">
                <a:latin typeface="Arial"/>
                <a:cs typeface="Arial"/>
              </a:rPr>
              <a:t>de</a:t>
            </a:r>
            <a:r>
              <a:rPr lang="es-AR" sz="1400" spc="5" dirty="0">
                <a:latin typeface="Arial"/>
                <a:cs typeface="Arial"/>
              </a:rPr>
              <a:t> </a:t>
            </a:r>
            <a:r>
              <a:rPr lang="es-AR" sz="1400" spc="-5" dirty="0">
                <a:latin typeface="Arial"/>
                <a:cs typeface="Arial"/>
              </a:rPr>
              <a:t>protección</a:t>
            </a:r>
            <a:r>
              <a:rPr lang="es-AR" sz="1400" dirty="0">
                <a:latin typeface="Arial"/>
                <a:cs typeface="Arial"/>
              </a:rPr>
              <a:t> </a:t>
            </a:r>
            <a:r>
              <a:rPr lang="es-AR" sz="1400" spc="-5" dirty="0">
                <a:latin typeface="Arial"/>
                <a:cs typeface="Arial"/>
              </a:rPr>
              <a:t>equivalente</a:t>
            </a:r>
          </a:p>
          <a:p>
            <a:pPr marL="213360" lvl="1" indent="-109855">
              <a:buChar char="-"/>
              <a:tabLst>
                <a:tab pos="213995" algn="l"/>
              </a:tabLst>
            </a:pPr>
            <a:endParaRPr lang="es-AR" sz="1400" spc="-5" dirty="0">
              <a:latin typeface="Arial"/>
              <a:cs typeface="Arial"/>
            </a:endParaRPr>
          </a:p>
          <a:p>
            <a:pPr marL="241300" indent="-228600">
              <a:lnSpc>
                <a:spcPts val="1670"/>
              </a:lnSpc>
              <a:buChar char="-"/>
              <a:tabLst>
                <a:tab pos="240665" algn="l"/>
                <a:tab pos="241300" algn="l"/>
              </a:tabLst>
            </a:pPr>
            <a:r>
              <a:rPr lang="es-AR" sz="1400" spc="-5" dirty="0">
                <a:latin typeface="Arial"/>
                <a:cs typeface="Arial"/>
              </a:rPr>
              <a:t>Una</a:t>
            </a:r>
            <a:r>
              <a:rPr lang="es-AR" sz="1400" spc="5" dirty="0">
                <a:latin typeface="Arial"/>
                <a:cs typeface="Arial"/>
              </a:rPr>
              <a:t> </a:t>
            </a:r>
            <a:r>
              <a:rPr lang="es-AR" sz="1400" spc="-5" dirty="0">
                <a:latin typeface="Arial"/>
                <a:cs typeface="Arial"/>
              </a:rPr>
              <a:t>válvula</a:t>
            </a:r>
            <a:r>
              <a:rPr lang="es-AR" sz="1400" dirty="0">
                <a:latin typeface="Arial"/>
                <a:cs typeface="Arial"/>
              </a:rPr>
              <a:t> para</a:t>
            </a:r>
            <a:r>
              <a:rPr lang="es-AR" sz="1400" spc="5" dirty="0">
                <a:latin typeface="Arial"/>
                <a:cs typeface="Arial"/>
              </a:rPr>
              <a:t> </a:t>
            </a:r>
            <a:r>
              <a:rPr lang="es-AR" sz="1400" spc="-5" dirty="0">
                <a:latin typeface="Arial"/>
                <a:cs typeface="Arial"/>
              </a:rPr>
              <a:t>drenaje</a:t>
            </a:r>
            <a:r>
              <a:rPr lang="es-AR" sz="1400" spc="5" dirty="0">
                <a:latin typeface="Arial"/>
                <a:cs typeface="Arial"/>
              </a:rPr>
              <a:t> </a:t>
            </a:r>
            <a:r>
              <a:rPr lang="es-AR" sz="1400" dirty="0">
                <a:latin typeface="Arial"/>
                <a:cs typeface="Arial"/>
              </a:rPr>
              <a:t>de </a:t>
            </a:r>
            <a:r>
              <a:rPr lang="es-AR" sz="1400" spc="-5" dirty="0">
                <a:latin typeface="Arial"/>
                <a:cs typeface="Arial"/>
              </a:rPr>
              <a:t>aceite situada</a:t>
            </a:r>
            <a:r>
              <a:rPr lang="es-AR" sz="1400" spc="5" dirty="0">
                <a:latin typeface="Arial"/>
                <a:cs typeface="Arial"/>
              </a:rPr>
              <a:t> </a:t>
            </a:r>
            <a:r>
              <a:rPr lang="es-AR" sz="1400" dirty="0">
                <a:latin typeface="Arial"/>
                <a:cs typeface="Arial"/>
              </a:rPr>
              <a:t>en la</a:t>
            </a:r>
            <a:r>
              <a:rPr lang="es-AR" sz="1400" spc="-5" dirty="0">
                <a:latin typeface="Arial"/>
                <a:cs typeface="Arial"/>
              </a:rPr>
              <a:t> parte</a:t>
            </a:r>
            <a:r>
              <a:rPr lang="es-AR" sz="1400" spc="10" dirty="0">
                <a:latin typeface="Arial"/>
                <a:cs typeface="Arial"/>
              </a:rPr>
              <a:t> </a:t>
            </a:r>
            <a:r>
              <a:rPr lang="es-AR" sz="1400" spc="-5" dirty="0">
                <a:latin typeface="Arial"/>
                <a:cs typeface="Arial"/>
              </a:rPr>
              <a:t>inferior</a:t>
            </a:r>
            <a:endParaRPr lang="es-AR" sz="1400" dirty="0">
              <a:latin typeface="Arial"/>
              <a:cs typeface="Arial"/>
            </a:endParaRPr>
          </a:p>
          <a:p>
            <a:pPr marL="241300">
              <a:spcBef>
                <a:spcPts val="730"/>
              </a:spcBef>
            </a:pPr>
            <a:r>
              <a:rPr lang="es-AR" sz="1400" dirty="0">
                <a:latin typeface="Arial"/>
                <a:cs typeface="Arial"/>
              </a:rPr>
              <a:t>para </a:t>
            </a:r>
            <a:r>
              <a:rPr lang="es-AR" sz="1400" spc="-5" dirty="0">
                <a:latin typeface="Arial"/>
                <a:cs typeface="Arial"/>
              </a:rPr>
              <a:t>asegurar</a:t>
            </a:r>
            <a:r>
              <a:rPr lang="es-AR" sz="1400" spc="5" dirty="0">
                <a:latin typeface="Arial"/>
                <a:cs typeface="Arial"/>
              </a:rPr>
              <a:t> </a:t>
            </a:r>
            <a:r>
              <a:rPr lang="es-AR" sz="1400" dirty="0">
                <a:latin typeface="Arial"/>
                <a:cs typeface="Arial"/>
              </a:rPr>
              <a:t>un</a:t>
            </a:r>
            <a:r>
              <a:rPr lang="es-AR" sz="1400" spc="-10" dirty="0">
                <a:latin typeface="Arial"/>
                <a:cs typeface="Arial"/>
              </a:rPr>
              <a:t> </a:t>
            </a:r>
            <a:r>
              <a:rPr lang="es-AR" sz="1400" spc="-5" dirty="0">
                <a:latin typeface="Arial"/>
                <a:cs typeface="Arial"/>
              </a:rPr>
              <a:t>drenaje</a:t>
            </a:r>
            <a:r>
              <a:rPr lang="es-AR" sz="1400" spc="-10" dirty="0">
                <a:latin typeface="Arial"/>
                <a:cs typeface="Arial"/>
              </a:rPr>
              <a:t> </a:t>
            </a:r>
            <a:r>
              <a:rPr lang="es-AR" sz="1400" spc="-5" dirty="0">
                <a:latin typeface="Arial"/>
                <a:cs typeface="Arial"/>
              </a:rPr>
              <a:t>completo.</a:t>
            </a:r>
            <a:endParaRPr lang="es-AR" sz="1400" dirty="0">
              <a:latin typeface="Arial"/>
              <a:cs typeface="Arial"/>
            </a:endParaRPr>
          </a:p>
          <a:p>
            <a:pPr>
              <a:spcBef>
                <a:spcPts val="40"/>
              </a:spcBef>
            </a:pPr>
            <a:endParaRPr lang="es-AR" sz="2050" dirty="0">
              <a:latin typeface="Arial"/>
              <a:cs typeface="Arial"/>
            </a:endParaRPr>
          </a:p>
          <a:p>
            <a:pPr marL="241300" marR="130175" indent="-228600">
              <a:lnSpc>
                <a:spcPct val="144500"/>
              </a:lnSpc>
              <a:buChar char="-"/>
              <a:tabLst>
                <a:tab pos="240665" algn="l"/>
                <a:tab pos="241300" algn="l"/>
              </a:tabLst>
            </a:pPr>
            <a:r>
              <a:rPr lang="es-AR" sz="1400" spc="-5" dirty="0">
                <a:latin typeface="Arial"/>
                <a:cs typeface="Arial"/>
              </a:rPr>
              <a:t>Una</a:t>
            </a:r>
            <a:r>
              <a:rPr lang="es-AR" sz="1400" spc="5" dirty="0">
                <a:latin typeface="Arial"/>
                <a:cs typeface="Arial"/>
              </a:rPr>
              <a:t> </a:t>
            </a:r>
            <a:r>
              <a:rPr lang="es-AR" sz="1400" spc="-5" dirty="0">
                <a:latin typeface="Arial"/>
                <a:cs typeface="Arial"/>
              </a:rPr>
              <a:t>válvula</a:t>
            </a:r>
            <a:r>
              <a:rPr lang="es-AR" sz="1400" spc="10" dirty="0">
                <a:latin typeface="Arial"/>
                <a:cs typeface="Arial"/>
              </a:rPr>
              <a:t> </a:t>
            </a:r>
            <a:r>
              <a:rPr lang="es-AR" sz="1400" dirty="0">
                <a:latin typeface="Arial"/>
                <a:cs typeface="Arial"/>
              </a:rPr>
              <a:t>de</a:t>
            </a:r>
            <a:r>
              <a:rPr lang="es-AR" sz="1400" spc="10" dirty="0">
                <a:latin typeface="Arial"/>
                <a:cs typeface="Arial"/>
              </a:rPr>
              <a:t> </a:t>
            </a:r>
            <a:r>
              <a:rPr lang="es-AR" sz="1400" spc="-5" dirty="0">
                <a:latin typeface="Arial"/>
                <a:cs typeface="Arial"/>
              </a:rPr>
              <a:t>cierre-apertura </a:t>
            </a:r>
            <a:r>
              <a:rPr lang="es-AR" sz="1400" dirty="0">
                <a:latin typeface="Arial"/>
                <a:cs typeface="Arial"/>
              </a:rPr>
              <a:t>entre el </a:t>
            </a:r>
            <a:r>
              <a:rPr lang="es-AR" sz="1400" spc="-5" dirty="0">
                <a:latin typeface="Arial"/>
                <a:cs typeface="Arial"/>
              </a:rPr>
              <a:t>dispositivo</a:t>
            </a:r>
            <a:r>
              <a:rPr lang="es-AR" sz="1400" spc="15" dirty="0">
                <a:latin typeface="Arial"/>
                <a:cs typeface="Arial"/>
              </a:rPr>
              <a:t> </a:t>
            </a:r>
            <a:r>
              <a:rPr lang="es-AR" sz="1400" dirty="0">
                <a:latin typeface="Arial"/>
                <a:cs typeface="Arial"/>
              </a:rPr>
              <a:t>de</a:t>
            </a:r>
            <a:r>
              <a:rPr lang="es-AR" sz="1400" spc="5" dirty="0">
                <a:latin typeface="Arial"/>
                <a:cs typeface="Arial"/>
              </a:rPr>
              <a:t> </a:t>
            </a:r>
            <a:r>
              <a:rPr lang="es-AR" sz="1400" spc="-5" dirty="0">
                <a:latin typeface="Arial"/>
                <a:cs typeface="Arial"/>
              </a:rPr>
              <a:t>protección </a:t>
            </a:r>
            <a:r>
              <a:rPr lang="es-AR" sz="1400" spc="-370" dirty="0">
                <a:latin typeface="Arial"/>
                <a:cs typeface="Arial"/>
              </a:rPr>
              <a:t> </a:t>
            </a:r>
            <a:r>
              <a:rPr lang="es-AR" sz="1400" dirty="0">
                <a:latin typeface="Arial"/>
                <a:cs typeface="Arial"/>
              </a:rPr>
              <a:t>y</a:t>
            </a:r>
            <a:r>
              <a:rPr lang="es-AR" sz="1400" spc="-20" dirty="0">
                <a:latin typeface="Arial"/>
                <a:cs typeface="Arial"/>
              </a:rPr>
              <a:t> </a:t>
            </a:r>
            <a:r>
              <a:rPr lang="es-AR" sz="1400" dirty="0">
                <a:latin typeface="Arial"/>
                <a:cs typeface="Arial"/>
              </a:rPr>
              <a:t>el</a:t>
            </a:r>
            <a:r>
              <a:rPr lang="es-AR" sz="1400" spc="5" dirty="0">
                <a:latin typeface="Arial"/>
                <a:cs typeface="Arial"/>
              </a:rPr>
              <a:t> </a:t>
            </a:r>
            <a:r>
              <a:rPr lang="es-AR" sz="1400" spc="-5" dirty="0">
                <a:latin typeface="Arial"/>
                <a:cs typeface="Arial"/>
              </a:rPr>
              <a:t>conservador.</a:t>
            </a:r>
            <a:endParaRPr lang="es-AR" sz="1400" dirty="0">
              <a:latin typeface="Arial"/>
              <a:cs typeface="Arial"/>
            </a:endParaRPr>
          </a:p>
          <a:p>
            <a:pPr>
              <a:lnSpc>
                <a:spcPct val="100000"/>
              </a:lnSpc>
              <a:buFont typeface="Arial"/>
              <a:buChar char="-"/>
            </a:pPr>
            <a:endParaRPr lang="es-AR" sz="1500" dirty="0">
              <a:latin typeface="Arial"/>
              <a:cs typeface="Arial"/>
            </a:endParaRPr>
          </a:p>
          <a:p>
            <a:pPr>
              <a:spcBef>
                <a:spcPts val="50"/>
              </a:spcBef>
              <a:buFont typeface="Arial"/>
              <a:buChar char="-"/>
            </a:pPr>
            <a:endParaRPr lang="es-AR" sz="1250" dirty="0">
              <a:latin typeface="Arial"/>
              <a:cs typeface="Arial"/>
            </a:endParaRPr>
          </a:p>
          <a:p>
            <a:pPr marL="241300" marR="6350" indent="-228600" algn="just">
              <a:lnSpc>
                <a:spcPct val="143600"/>
              </a:lnSpc>
              <a:buChar char="-"/>
              <a:tabLst>
                <a:tab pos="241300" algn="l"/>
              </a:tabLst>
            </a:pPr>
            <a:r>
              <a:rPr lang="es-AR" sz="1400" dirty="0">
                <a:latin typeface="Arial"/>
                <a:cs typeface="Arial"/>
              </a:rPr>
              <a:t>Calentadores</a:t>
            </a:r>
            <a:r>
              <a:rPr lang="es-AR" sz="1400" spc="5" dirty="0">
                <a:latin typeface="Arial"/>
                <a:cs typeface="Arial"/>
              </a:rPr>
              <a:t> </a:t>
            </a:r>
            <a:r>
              <a:rPr lang="es-AR" sz="1400" dirty="0">
                <a:latin typeface="Arial"/>
                <a:cs typeface="Arial"/>
              </a:rPr>
              <a:t>con</a:t>
            </a:r>
            <a:r>
              <a:rPr lang="es-AR" sz="1400" spc="5" dirty="0">
                <a:latin typeface="Arial"/>
                <a:cs typeface="Arial"/>
              </a:rPr>
              <a:t> </a:t>
            </a:r>
            <a:r>
              <a:rPr lang="es-AR" sz="1400" spc="-5" dirty="0">
                <a:latin typeface="Arial"/>
                <a:cs typeface="Arial"/>
              </a:rPr>
              <a:t>termostato</a:t>
            </a:r>
            <a:r>
              <a:rPr lang="es-AR" sz="1400" dirty="0">
                <a:latin typeface="Arial"/>
                <a:cs typeface="Arial"/>
              </a:rPr>
              <a:t> </a:t>
            </a:r>
            <a:r>
              <a:rPr lang="es-AR" sz="1400" spc="-5" dirty="0">
                <a:latin typeface="Arial"/>
                <a:cs typeface="Arial"/>
              </a:rPr>
              <a:t>ajustable</a:t>
            </a:r>
            <a:r>
              <a:rPr lang="es-AR" sz="1400" dirty="0">
                <a:latin typeface="Arial"/>
                <a:cs typeface="Arial"/>
              </a:rPr>
              <a:t> para</a:t>
            </a:r>
            <a:r>
              <a:rPr lang="es-AR" sz="1400" spc="5" dirty="0">
                <a:latin typeface="Arial"/>
                <a:cs typeface="Arial"/>
              </a:rPr>
              <a:t> </a:t>
            </a:r>
            <a:r>
              <a:rPr lang="es-AR" sz="1400" spc="-5" dirty="0">
                <a:latin typeface="Arial"/>
                <a:cs typeface="Arial"/>
              </a:rPr>
              <a:t>mantener</a:t>
            </a:r>
            <a:r>
              <a:rPr lang="es-AR" sz="1400" dirty="0">
                <a:latin typeface="Arial"/>
                <a:cs typeface="Arial"/>
              </a:rPr>
              <a:t> la </a:t>
            </a:r>
            <a:r>
              <a:rPr lang="es-AR" sz="1400" spc="5" dirty="0">
                <a:latin typeface="Arial"/>
                <a:cs typeface="Arial"/>
              </a:rPr>
              <a:t> </a:t>
            </a:r>
            <a:r>
              <a:rPr lang="es-AR" sz="1400" spc="-5" dirty="0">
                <a:latin typeface="Arial"/>
                <a:cs typeface="Arial"/>
              </a:rPr>
              <a:t>temperatura</a:t>
            </a:r>
            <a:r>
              <a:rPr lang="es-AR" sz="1400" spc="-20" dirty="0">
                <a:latin typeface="Arial"/>
                <a:cs typeface="Arial"/>
              </a:rPr>
              <a:t> </a:t>
            </a:r>
            <a:r>
              <a:rPr lang="es-AR" sz="1400" dirty="0">
                <a:latin typeface="Arial"/>
                <a:cs typeface="Arial"/>
              </a:rPr>
              <a:t>en</a:t>
            </a:r>
            <a:r>
              <a:rPr lang="es-AR" sz="1400" spc="-20" dirty="0">
                <a:latin typeface="Arial"/>
                <a:cs typeface="Arial"/>
              </a:rPr>
              <a:t> </a:t>
            </a:r>
            <a:r>
              <a:rPr lang="es-AR" sz="1400" dirty="0">
                <a:latin typeface="Arial"/>
                <a:cs typeface="Arial"/>
              </a:rPr>
              <a:t>el</a:t>
            </a:r>
            <a:r>
              <a:rPr lang="es-AR" sz="1400" spc="-20" dirty="0">
                <a:latin typeface="Arial"/>
                <a:cs typeface="Arial"/>
              </a:rPr>
              <a:t> </a:t>
            </a:r>
            <a:r>
              <a:rPr lang="es-AR" sz="1400" spc="-5" dirty="0">
                <a:latin typeface="Arial"/>
                <a:cs typeface="Arial"/>
              </a:rPr>
              <a:t>compartimiento</a:t>
            </a:r>
            <a:r>
              <a:rPr lang="es-AR" sz="1400" spc="-15" dirty="0">
                <a:latin typeface="Arial"/>
                <a:cs typeface="Arial"/>
              </a:rPr>
              <a:t> </a:t>
            </a:r>
            <a:r>
              <a:rPr lang="es-AR" sz="1400" dirty="0">
                <a:latin typeface="Arial"/>
                <a:cs typeface="Arial"/>
              </a:rPr>
              <a:t>del</a:t>
            </a:r>
            <a:r>
              <a:rPr lang="es-AR" sz="1400" spc="-35" dirty="0">
                <a:latin typeface="Arial"/>
                <a:cs typeface="Arial"/>
              </a:rPr>
              <a:t> </a:t>
            </a:r>
            <a:r>
              <a:rPr lang="es-AR" sz="1400" spc="-5" dirty="0">
                <a:latin typeface="Arial"/>
                <a:cs typeface="Arial"/>
              </a:rPr>
              <a:t>mecanismo</a:t>
            </a:r>
            <a:r>
              <a:rPr lang="es-AR" sz="1400" spc="-10" dirty="0">
                <a:latin typeface="Arial"/>
                <a:cs typeface="Arial"/>
              </a:rPr>
              <a:t> </a:t>
            </a:r>
            <a:r>
              <a:rPr lang="es-AR" sz="1400" spc="-5" dirty="0" err="1">
                <a:latin typeface="Arial"/>
                <a:cs typeface="Arial"/>
              </a:rPr>
              <a:t>accionador</a:t>
            </a:r>
            <a:r>
              <a:rPr lang="es-AR" sz="1400" spc="-5" dirty="0">
                <a:latin typeface="Arial"/>
                <a:cs typeface="Arial"/>
              </a:rPr>
              <a:t>,</a:t>
            </a:r>
            <a:r>
              <a:rPr lang="es-AR" sz="1400" spc="-15" dirty="0">
                <a:latin typeface="Arial"/>
                <a:cs typeface="Arial"/>
              </a:rPr>
              <a:t> </a:t>
            </a:r>
            <a:r>
              <a:rPr lang="es-AR" sz="1400" spc="-5" dirty="0">
                <a:latin typeface="Arial"/>
                <a:cs typeface="Arial"/>
              </a:rPr>
              <a:t>por </a:t>
            </a:r>
            <a:r>
              <a:rPr lang="es-AR" sz="1400" spc="-375" dirty="0">
                <a:latin typeface="Arial"/>
                <a:cs typeface="Arial"/>
              </a:rPr>
              <a:t> </a:t>
            </a:r>
            <a:r>
              <a:rPr lang="es-AR" sz="1400" dirty="0">
                <a:latin typeface="Arial"/>
                <a:cs typeface="Arial"/>
              </a:rPr>
              <a:t>encima</a:t>
            </a:r>
            <a:r>
              <a:rPr lang="es-AR" sz="1400" spc="-75" dirty="0">
                <a:latin typeface="Arial"/>
                <a:cs typeface="Arial"/>
              </a:rPr>
              <a:t> </a:t>
            </a:r>
            <a:r>
              <a:rPr lang="es-AR" sz="1400" dirty="0">
                <a:latin typeface="Arial"/>
                <a:cs typeface="Arial"/>
              </a:rPr>
              <a:t>de</a:t>
            </a:r>
            <a:r>
              <a:rPr lang="es-AR" sz="1400" spc="-60" dirty="0">
                <a:latin typeface="Arial"/>
                <a:cs typeface="Arial"/>
              </a:rPr>
              <a:t> </a:t>
            </a:r>
            <a:r>
              <a:rPr lang="es-AR" sz="1400" spc="-10" dirty="0">
                <a:latin typeface="Arial"/>
                <a:cs typeface="Arial"/>
              </a:rPr>
              <a:t>la</a:t>
            </a:r>
            <a:r>
              <a:rPr lang="es-AR" sz="1400" spc="-70" dirty="0">
                <a:latin typeface="Arial"/>
                <a:cs typeface="Arial"/>
              </a:rPr>
              <a:t> </a:t>
            </a:r>
            <a:r>
              <a:rPr lang="es-AR" sz="1400" spc="-5" dirty="0">
                <a:latin typeface="Arial"/>
                <a:cs typeface="Arial"/>
              </a:rPr>
              <a:t>temperatura</a:t>
            </a:r>
            <a:r>
              <a:rPr lang="es-AR" sz="1400" spc="-70" dirty="0">
                <a:latin typeface="Arial"/>
                <a:cs typeface="Arial"/>
              </a:rPr>
              <a:t> </a:t>
            </a:r>
            <a:r>
              <a:rPr lang="es-AR" sz="1400" spc="-5" dirty="0">
                <a:latin typeface="Arial"/>
                <a:cs typeface="Arial"/>
              </a:rPr>
              <a:t>ambiente</a:t>
            </a:r>
            <a:r>
              <a:rPr lang="es-AR" sz="1400" spc="-70" dirty="0">
                <a:latin typeface="Arial"/>
                <a:cs typeface="Arial"/>
              </a:rPr>
              <a:t> </a:t>
            </a:r>
            <a:r>
              <a:rPr lang="es-AR" sz="1400" spc="-5" dirty="0">
                <a:latin typeface="Arial"/>
                <a:cs typeface="Arial"/>
              </a:rPr>
              <a:t>para</a:t>
            </a:r>
            <a:r>
              <a:rPr lang="es-AR" sz="1400" spc="-60" dirty="0">
                <a:latin typeface="Arial"/>
                <a:cs typeface="Arial"/>
              </a:rPr>
              <a:t> </a:t>
            </a:r>
            <a:r>
              <a:rPr lang="es-AR" sz="1400" spc="-5" dirty="0">
                <a:latin typeface="Arial"/>
                <a:cs typeface="Arial"/>
              </a:rPr>
              <a:t>prevenir</a:t>
            </a:r>
            <a:r>
              <a:rPr lang="es-AR" sz="1400" spc="-60" dirty="0">
                <a:latin typeface="Arial"/>
                <a:cs typeface="Arial"/>
              </a:rPr>
              <a:t> </a:t>
            </a:r>
            <a:r>
              <a:rPr lang="es-AR" sz="1400" dirty="0">
                <a:latin typeface="Arial"/>
                <a:cs typeface="Arial"/>
              </a:rPr>
              <a:t>la</a:t>
            </a:r>
            <a:r>
              <a:rPr lang="es-AR" sz="1400" spc="-70" dirty="0">
                <a:latin typeface="Arial"/>
                <a:cs typeface="Arial"/>
              </a:rPr>
              <a:t> </a:t>
            </a:r>
            <a:r>
              <a:rPr lang="es-AR" sz="1400" spc="-5" dirty="0">
                <a:latin typeface="Arial"/>
                <a:cs typeface="Arial"/>
              </a:rPr>
              <a:t>condensación </a:t>
            </a:r>
            <a:r>
              <a:rPr lang="es-AR" sz="1400" spc="-375" dirty="0">
                <a:latin typeface="Arial"/>
                <a:cs typeface="Arial"/>
              </a:rPr>
              <a:t> </a:t>
            </a:r>
            <a:r>
              <a:rPr lang="es-AR" sz="1400" dirty="0">
                <a:latin typeface="Arial"/>
                <a:cs typeface="Arial"/>
              </a:rPr>
              <a:t>de</a:t>
            </a:r>
            <a:r>
              <a:rPr lang="es-AR" sz="1400" spc="-5" dirty="0">
                <a:latin typeface="Arial"/>
                <a:cs typeface="Arial"/>
              </a:rPr>
              <a:t> </a:t>
            </a:r>
            <a:r>
              <a:rPr lang="es-AR" sz="1400" dirty="0">
                <a:latin typeface="Arial"/>
                <a:cs typeface="Arial"/>
              </a:rPr>
              <a:t>la</a:t>
            </a:r>
            <a:r>
              <a:rPr lang="es-AR" sz="1400" spc="-10" dirty="0">
                <a:latin typeface="Arial"/>
                <a:cs typeface="Arial"/>
              </a:rPr>
              <a:t> </a:t>
            </a:r>
            <a:r>
              <a:rPr lang="es-AR" sz="1400" spc="-5" dirty="0">
                <a:latin typeface="Arial"/>
                <a:cs typeface="Arial"/>
              </a:rPr>
              <a:t>humedad.</a:t>
            </a:r>
            <a:endParaRPr lang="es-AR" sz="1400" dirty="0">
              <a:latin typeface="Arial"/>
              <a:cs typeface="Arial"/>
            </a:endParaRPr>
          </a:p>
          <a:p>
            <a:pPr>
              <a:lnSpc>
                <a:spcPct val="100000"/>
              </a:lnSpc>
              <a:buFont typeface="Arial"/>
              <a:buChar char="-"/>
            </a:pPr>
            <a:endParaRPr lang="es-AR" sz="1500" dirty="0">
              <a:latin typeface="Arial"/>
              <a:cs typeface="Arial"/>
            </a:endParaRPr>
          </a:p>
          <a:p>
            <a:pPr>
              <a:spcBef>
                <a:spcPts val="10"/>
              </a:spcBef>
              <a:buFont typeface="Arial"/>
              <a:buChar char="-"/>
            </a:pPr>
            <a:endParaRPr lang="es-AR" sz="1300" dirty="0">
              <a:latin typeface="Arial"/>
              <a:cs typeface="Arial"/>
            </a:endParaRPr>
          </a:p>
          <a:p>
            <a:pPr marL="241300" marR="605790" indent="-228600">
              <a:lnSpc>
                <a:spcPct val="143600"/>
              </a:lnSpc>
              <a:buChar char="-"/>
              <a:tabLst>
                <a:tab pos="240665" algn="l"/>
                <a:tab pos="241300" algn="l"/>
              </a:tabLst>
            </a:pPr>
            <a:r>
              <a:rPr lang="es-AR" sz="1400" dirty="0">
                <a:latin typeface="Arial"/>
                <a:cs typeface="Arial"/>
              </a:rPr>
              <a:t>Aberturas de </a:t>
            </a:r>
            <a:r>
              <a:rPr lang="es-AR" sz="1400" spc="-5" dirty="0">
                <a:latin typeface="Arial"/>
                <a:cs typeface="Arial"/>
              </a:rPr>
              <a:t>acceso </a:t>
            </a:r>
            <a:r>
              <a:rPr lang="es-AR" sz="1400" dirty="0">
                <a:latin typeface="Arial"/>
                <a:cs typeface="Arial"/>
              </a:rPr>
              <a:t>al </a:t>
            </a:r>
            <a:r>
              <a:rPr lang="es-AR" sz="1400" spc="-5" dirty="0">
                <a:latin typeface="Arial"/>
                <a:cs typeface="Arial"/>
              </a:rPr>
              <a:t>selector </a:t>
            </a:r>
            <a:r>
              <a:rPr lang="es-AR" sz="1400" dirty="0">
                <a:latin typeface="Arial"/>
                <a:cs typeface="Arial"/>
              </a:rPr>
              <a:t>y otras </a:t>
            </a:r>
            <a:r>
              <a:rPr lang="es-AR" sz="1400" spc="-5" dirty="0">
                <a:latin typeface="Arial"/>
                <a:cs typeface="Arial"/>
              </a:rPr>
              <a:t>partes móviles </a:t>
            </a:r>
            <a:r>
              <a:rPr lang="es-AR" sz="1400" dirty="0">
                <a:latin typeface="Arial"/>
                <a:cs typeface="Arial"/>
              </a:rPr>
              <a:t>del </a:t>
            </a:r>
            <a:r>
              <a:rPr lang="es-AR" sz="1400" spc="-375" dirty="0">
                <a:latin typeface="Arial"/>
                <a:cs typeface="Arial"/>
              </a:rPr>
              <a:t> </a:t>
            </a:r>
            <a:r>
              <a:rPr lang="es-AR" sz="1400" spc="-5" dirty="0">
                <a:latin typeface="Arial"/>
                <a:cs typeface="Arial"/>
              </a:rPr>
              <a:t>cambiador.</a:t>
            </a:r>
            <a:endParaRPr lang="es-AR" sz="1400" dirty="0">
              <a:latin typeface="Arial"/>
              <a:cs typeface="Arial"/>
            </a:endParaRPr>
          </a:p>
          <a:p>
            <a:pPr>
              <a:lnSpc>
                <a:spcPct val="100000"/>
              </a:lnSpc>
              <a:buFont typeface="Arial"/>
              <a:buChar char="-"/>
            </a:pPr>
            <a:endParaRPr lang="es-AR" sz="1500" dirty="0">
              <a:latin typeface="Arial"/>
              <a:cs typeface="Arial"/>
            </a:endParaRPr>
          </a:p>
          <a:p>
            <a:pPr>
              <a:spcBef>
                <a:spcPts val="55"/>
              </a:spcBef>
              <a:buFont typeface="Arial"/>
              <a:buChar char="-"/>
            </a:pPr>
            <a:endParaRPr lang="es-AR" sz="1250" dirty="0">
              <a:latin typeface="Arial"/>
              <a:cs typeface="Arial"/>
            </a:endParaRPr>
          </a:p>
          <a:p>
            <a:pPr marL="241300" marR="941705" indent="-228600">
              <a:lnSpc>
                <a:spcPct val="143600"/>
              </a:lnSpc>
              <a:buChar char="-"/>
              <a:tabLst>
                <a:tab pos="240665" algn="l"/>
                <a:tab pos="241300" algn="l"/>
              </a:tabLst>
            </a:pPr>
            <a:r>
              <a:rPr lang="es-AR" sz="1400" spc="-5" dirty="0">
                <a:latin typeface="Arial"/>
                <a:cs typeface="Arial"/>
              </a:rPr>
              <a:t>Medios</a:t>
            </a:r>
            <a:r>
              <a:rPr lang="es-AR" sz="1400" dirty="0">
                <a:latin typeface="Arial"/>
                <a:cs typeface="Arial"/>
              </a:rPr>
              <a:t> para </a:t>
            </a:r>
            <a:r>
              <a:rPr lang="es-AR" sz="1400" spc="-5" dirty="0">
                <a:latin typeface="Arial"/>
                <a:cs typeface="Arial"/>
              </a:rPr>
              <a:t>elevar</a:t>
            </a:r>
            <a:r>
              <a:rPr lang="es-AR" sz="1400" spc="10" dirty="0">
                <a:latin typeface="Arial"/>
                <a:cs typeface="Arial"/>
              </a:rPr>
              <a:t> </a:t>
            </a:r>
            <a:r>
              <a:rPr lang="es-AR" sz="1400" dirty="0">
                <a:latin typeface="Arial"/>
                <a:cs typeface="Arial"/>
              </a:rPr>
              <a:t>y</a:t>
            </a:r>
            <a:r>
              <a:rPr lang="es-AR" sz="1400" spc="-5" dirty="0">
                <a:latin typeface="Arial"/>
                <a:cs typeface="Arial"/>
              </a:rPr>
              <a:t> </a:t>
            </a:r>
            <a:r>
              <a:rPr lang="es-AR" sz="1400" dirty="0">
                <a:latin typeface="Arial"/>
                <a:cs typeface="Arial"/>
              </a:rPr>
              <a:t>darle</a:t>
            </a:r>
            <a:r>
              <a:rPr lang="es-AR" sz="1400" spc="-5" dirty="0">
                <a:latin typeface="Arial"/>
                <a:cs typeface="Arial"/>
              </a:rPr>
              <a:t> servicio</a:t>
            </a:r>
            <a:r>
              <a:rPr lang="es-AR" sz="1400" spc="15" dirty="0">
                <a:latin typeface="Arial"/>
                <a:cs typeface="Arial"/>
              </a:rPr>
              <a:t> </a:t>
            </a:r>
            <a:r>
              <a:rPr lang="es-AR" sz="1400" spc="-5" dirty="0">
                <a:latin typeface="Arial"/>
                <a:cs typeface="Arial"/>
              </a:rPr>
              <a:t>individualmente</a:t>
            </a:r>
            <a:r>
              <a:rPr lang="es-AR" sz="1400" spc="10" dirty="0">
                <a:latin typeface="Arial"/>
                <a:cs typeface="Arial"/>
              </a:rPr>
              <a:t> </a:t>
            </a:r>
            <a:r>
              <a:rPr lang="es-AR" sz="1400" dirty="0">
                <a:latin typeface="Arial"/>
                <a:cs typeface="Arial"/>
              </a:rPr>
              <a:t>al </a:t>
            </a:r>
            <a:r>
              <a:rPr lang="es-AR" sz="1400" spc="-375" dirty="0">
                <a:latin typeface="Arial"/>
                <a:cs typeface="Arial"/>
              </a:rPr>
              <a:t> </a:t>
            </a:r>
            <a:r>
              <a:rPr lang="es-AR" sz="1400" spc="-5" dirty="0">
                <a:latin typeface="Arial"/>
                <a:cs typeface="Arial"/>
              </a:rPr>
              <a:t>compartimiento</a:t>
            </a:r>
            <a:r>
              <a:rPr lang="es-AR" sz="1400" spc="-10" dirty="0">
                <a:latin typeface="Arial"/>
                <a:cs typeface="Arial"/>
              </a:rPr>
              <a:t> </a:t>
            </a:r>
            <a:r>
              <a:rPr lang="es-AR" sz="1400" dirty="0">
                <a:latin typeface="Arial"/>
                <a:cs typeface="Arial"/>
              </a:rPr>
              <a:t>del</a:t>
            </a:r>
            <a:r>
              <a:rPr lang="es-AR" sz="1400" spc="-20" dirty="0">
                <a:latin typeface="Arial"/>
                <a:cs typeface="Arial"/>
              </a:rPr>
              <a:t> </a:t>
            </a:r>
            <a:r>
              <a:rPr lang="es-AR" sz="1400" spc="-5" dirty="0">
                <a:latin typeface="Arial"/>
                <a:cs typeface="Arial"/>
              </a:rPr>
              <a:t>conmutador.</a:t>
            </a:r>
            <a:endParaRPr lang="es-AR" sz="1400" dirty="0">
              <a:latin typeface="Arial"/>
              <a:cs typeface="Arial"/>
            </a:endParaRPr>
          </a:p>
          <a:p>
            <a:pPr>
              <a:lnSpc>
                <a:spcPct val="100000"/>
              </a:lnSpc>
              <a:buFont typeface="Arial"/>
              <a:buChar char="-"/>
            </a:pPr>
            <a:endParaRPr lang="es-AR" sz="1500" dirty="0">
              <a:latin typeface="Arial"/>
              <a:cs typeface="Arial"/>
            </a:endParaRPr>
          </a:p>
          <a:p>
            <a:pPr>
              <a:spcBef>
                <a:spcPts val="40"/>
              </a:spcBef>
              <a:buFont typeface="Arial"/>
              <a:buChar char="-"/>
            </a:pPr>
            <a:endParaRPr lang="es-AR" sz="1200" dirty="0">
              <a:latin typeface="Arial"/>
              <a:cs typeface="Arial"/>
            </a:endParaRPr>
          </a:p>
          <a:p>
            <a:pPr marL="291465" indent="-279400">
              <a:buChar char="-"/>
              <a:tabLst>
                <a:tab pos="291465" algn="l"/>
                <a:tab pos="292100" algn="l"/>
              </a:tabLst>
            </a:pPr>
            <a:r>
              <a:rPr lang="es-AR" sz="1400" spc="-5" dirty="0">
                <a:latin typeface="Arial"/>
                <a:cs typeface="Arial"/>
              </a:rPr>
              <a:t>Indicador</a:t>
            </a:r>
            <a:r>
              <a:rPr lang="es-AR" sz="1400" spc="5" dirty="0">
                <a:latin typeface="Arial"/>
                <a:cs typeface="Arial"/>
              </a:rPr>
              <a:t> </a:t>
            </a:r>
            <a:r>
              <a:rPr lang="es-AR" sz="1400" dirty="0">
                <a:latin typeface="Arial"/>
                <a:cs typeface="Arial"/>
              </a:rPr>
              <a:t>de</a:t>
            </a:r>
            <a:r>
              <a:rPr lang="es-AR" sz="1400" spc="-5" dirty="0">
                <a:latin typeface="Arial"/>
                <a:cs typeface="Arial"/>
              </a:rPr>
              <a:t> posición</a:t>
            </a:r>
            <a:r>
              <a:rPr lang="es-AR" sz="1400" dirty="0">
                <a:latin typeface="Arial"/>
                <a:cs typeface="Arial"/>
              </a:rPr>
              <a:t> del</a:t>
            </a:r>
            <a:r>
              <a:rPr lang="es-AR" sz="1400" spc="-5" dirty="0">
                <a:latin typeface="Arial"/>
                <a:cs typeface="Arial"/>
              </a:rPr>
              <a:t> cambiador </a:t>
            </a:r>
            <a:r>
              <a:rPr lang="es-AR" sz="1400" spc="-10" dirty="0">
                <a:latin typeface="Arial"/>
                <a:cs typeface="Arial"/>
              </a:rPr>
              <a:t>en</a:t>
            </a:r>
            <a:r>
              <a:rPr lang="es-AR" sz="1400" spc="5" dirty="0">
                <a:latin typeface="Arial"/>
                <a:cs typeface="Arial"/>
              </a:rPr>
              <a:t> </a:t>
            </a:r>
            <a:r>
              <a:rPr lang="es-AR" sz="1400" dirty="0">
                <a:latin typeface="Arial"/>
                <a:cs typeface="Arial"/>
              </a:rPr>
              <a:t>la</a:t>
            </a:r>
            <a:r>
              <a:rPr lang="es-AR" sz="1400" spc="-5" dirty="0">
                <a:latin typeface="Arial"/>
                <a:cs typeface="Arial"/>
              </a:rPr>
              <a:t> </a:t>
            </a:r>
            <a:r>
              <a:rPr lang="es-AR" sz="1400" dirty="0">
                <a:latin typeface="Arial"/>
                <a:cs typeface="Arial"/>
              </a:rPr>
              <a:t>tapa</a:t>
            </a:r>
            <a:r>
              <a:rPr lang="es-AR" sz="1400" spc="-10" dirty="0">
                <a:latin typeface="Arial"/>
                <a:cs typeface="Arial"/>
              </a:rPr>
              <a:t> </a:t>
            </a:r>
            <a:r>
              <a:rPr lang="es-AR" sz="1400" dirty="0">
                <a:latin typeface="Arial"/>
                <a:cs typeface="Arial"/>
              </a:rPr>
              <a:t>del</a:t>
            </a:r>
            <a:r>
              <a:rPr lang="es-AR" sz="1400" spc="-5" dirty="0">
                <a:latin typeface="Arial"/>
                <a:cs typeface="Arial"/>
              </a:rPr>
              <a:t> tanque.</a:t>
            </a:r>
            <a:endParaRPr lang="es-AR" sz="1400" dirty="0">
              <a:latin typeface="Arial"/>
              <a:cs typeface="Arial"/>
            </a:endParaRPr>
          </a:p>
          <a:p>
            <a:pPr>
              <a:spcBef>
                <a:spcPts val="40"/>
              </a:spcBef>
              <a:buFont typeface="Arial"/>
              <a:buChar char="-"/>
            </a:pPr>
            <a:endParaRPr lang="es-AR" sz="2100" dirty="0">
              <a:latin typeface="Arial"/>
              <a:cs typeface="Arial"/>
            </a:endParaRPr>
          </a:p>
          <a:p>
            <a:pPr marL="241300" marR="278765" indent="-228600">
              <a:lnSpc>
                <a:spcPts val="1610"/>
              </a:lnSpc>
              <a:buChar char="-"/>
              <a:tabLst>
                <a:tab pos="240665" algn="l"/>
                <a:tab pos="241300" algn="l"/>
              </a:tabLst>
            </a:pPr>
            <a:r>
              <a:rPr lang="es-AR" sz="1400" dirty="0">
                <a:latin typeface="Arial"/>
                <a:cs typeface="Arial"/>
              </a:rPr>
              <a:t>Guía</a:t>
            </a:r>
            <a:r>
              <a:rPr lang="es-AR" sz="1400" spc="-15" dirty="0">
                <a:latin typeface="Arial"/>
                <a:cs typeface="Arial"/>
              </a:rPr>
              <a:t> </a:t>
            </a:r>
            <a:r>
              <a:rPr lang="es-AR" sz="1400" dirty="0">
                <a:latin typeface="Arial"/>
                <a:cs typeface="Arial"/>
              </a:rPr>
              <a:t>de</a:t>
            </a:r>
            <a:r>
              <a:rPr lang="es-AR" sz="1400" spc="-10" dirty="0">
                <a:latin typeface="Arial"/>
                <a:cs typeface="Arial"/>
              </a:rPr>
              <a:t> </a:t>
            </a:r>
            <a:r>
              <a:rPr lang="es-AR" sz="1400" dirty="0">
                <a:latin typeface="Arial"/>
                <a:cs typeface="Arial"/>
              </a:rPr>
              <a:t>alineación</a:t>
            </a:r>
            <a:r>
              <a:rPr lang="es-AR" sz="1400" spc="-20" dirty="0">
                <a:latin typeface="Arial"/>
                <a:cs typeface="Arial"/>
              </a:rPr>
              <a:t> </a:t>
            </a:r>
            <a:r>
              <a:rPr lang="es-AR" sz="1400" dirty="0">
                <a:latin typeface="Arial"/>
                <a:cs typeface="Arial"/>
              </a:rPr>
              <a:t>en el</a:t>
            </a:r>
            <a:r>
              <a:rPr lang="es-AR" sz="1400" spc="-10" dirty="0">
                <a:latin typeface="Arial"/>
                <a:cs typeface="Arial"/>
              </a:rPr>
              <a:t> </a:t>
            </a:r>
            <a:r>
              <a:rPr lang="es-AR" sz="1400" dirty="0">
                <a:latin typeface="Arial"/>
                <a:cs typeface="Arial"/>
              </a:rPr>
              <a:t>borde</a:t>
            </a:r>
            <a:r>
              <a:rPr lang="es-AR" sz="1400" spc="-15" dirty="0">
                <a:latin typeface="Arial"/>
                <a:cs typeface="Arial"/>
              </a:rPr>
              <a:t> </a:t>
            </a:r>
            <a:r>
              <a:rPr lang="es-AR" sz="1400" dirty="0">
                <a:latin typeface="Arial"/>
                <a:cs typeface="Arial"/>
              </a:rPr>
              <a:t>del</a:t>
            </a:r>
            <a:r>
              <a:rPr lang="es-AR" sz="1400" spc="-10" dirty="0">
                <a:latin typeface="Arial"/>
                <a:cs typeface="Arial"/>
              </a:rPr>
              <a:t> </a:t>
            </a:r>
            <a:r>
              <a:rPr lang="es-AR" sz="1400" spc="-5" dirty="0">
                <a:latin typeface="Arial"/>
                <a:cs typeface="Arial"/>
              </a:rPr>
              <a:t>tanque</a:t>
            </a:r>
            <a:r>
              <a:rPr lang="es-AR" sz="1400" dirty="0">
                <a:latin typeface="Arial"/>
                <a:cs typeface="Arial"/>
              </a:rPr>
              <a:t> para</a:t>
            </a:r>
            <a:r>
              <a:rPr lang="es-AR" sz="1400" spc="-5" dirty="0">
                <a:latin typeface="Arial"/>
                <a:cs typeface="Arial"/>
              </a:rPr>
              <a:t> instalación</a:t>
            </a:r>
            <a:r>
              <a:rPr lang="es-AR" sz="1400" spc="5" dirty="0">
                <a:latin typeface="Arial"/>
                <a:cs typeface="Arial"/>
              </a:rPr>
              <a:t> </a:t>
            </a:r>
            <a:r>
              <a:rPr lang="es-AR" sz="1400" dirty="0">
                <a:latin typeface="Arial"/>
                <a:cs typeface="Arial"/>
              </a:rPr>
              <a:t>del </a:t>
            </a:r>
            <a:r>
              <a:rPr lang="es-AR" sz="1400" spc="-375" dirty="0">
                <a:latin typeface="Arial"/>
                <a:cs typeface="Arial"/>
              </a:rPr>
              <a:t> </a:t>
            </a:r>
            <a:r>
              <a:rPr lang="es-AR" sz="1400" spc="-5" dirty="0">
                <a:latin typeface="Arial"/>
                <a:cs typeface="Arial"/>
              </a:rPr>
              <a:t>conmutador.</a:t>
            </a:r>
            <a:endParaRPr lang="es-AR" sz="1400" dirty="0">
              <a:latin typeface="Arial"/>
              <a:cs typeface="Arial"/>
            </a:endParaRPr>
          </a:p>
          <a:p>
            <a:pPr marL="213360" lvl="1" indent="-109855">
              <a:buChar char="-"/>
              <a:tabLst>
                <a:tab pos="213995" algn="l"/>
              </a:tabLst>
            </a:pPr>
            <a:endParaRPr lang="es-AR" sz="1200" dirty="0">
              <a:latin typeface="Arial"/>
              <a:cs typeface="Arial"/>
            </a:endParaRPr>
          </a:p>
          <a:p>
            <a:pPr marL="213360" lvl="1" indent="-109855">
              <a:buChar char="-"/>
              <a:tabLst>
                <a:tab pos="213995" algn="l"/>
              </a:tabLst>
            </a:pPr>
            <a:endParaRPr lang="es-AR" sz="12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22</a:t>
            </a:fld>
            <a:endParaRPr lang="es-AR"/>
          </a:p>
        </p:txBody>
      </p:sp>
    </p:spTree>
    <p:extLst>
      <p:ext uri="{BB962C8B-B14F-4D97-AF65-F5344CB8AC3E}">
        <p14:creationId xmlns:p14="http://schemas.microsoft.com/office/powerpoint/2010/main" val="37115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90245" lvl="2" indent="-678180" algn="just">
              <a:spcBef>
                <a:spcPts val="100"/>
              </a:spcBef>
              <a:buAutoNum type="arabicPeriod" startAt="13"/>
              <a:tabLst>
                <a:tab pos="690245" algn="l"/>
                <a:tab pos="690880" algn="l"/>
              </a:tabLst>
            </a:pPr>
            <a:r>
              <a:rPr lang="es-AR" sz="2400" b="1" u="sng" spc="-5" dirty="0">
                <a:uFill>
                  <a:solidFill>
                    <a:srgbClr val="000000"/>
                  </a:solidFill>
                </a:uFill>
                <a:latin typeface="Arial"/>
                <a:cs typeface="Arial"/>
              </a:rPr>
              <a:t>Regulador</a:t>
            </a:r>
            <a:r>
              <a:rPr lang="es-AR" sz="2400" b="1" u="sng" spc="-15" dirty="0">
                <a:uFill>
                  <a:solidFill>
                    <a:srgbClr val="000000"/>
                  </a:solidFill>
                </a:uFill>
                <a:latin typeface="Arial"/>
                <a:cs typeface="Arial"/>
              </a:rPr>
              <a:t> </a:t>
            </a:r>
            <a:r>
              <a:rPr lang="es-AR" sz="2400" b="1" u="sng" spc="-5" dirty="0">
                <a:uFill>
                  <a:solidFill>
                    <a:srgbClr val="000000"/>
                  </a:solidFill>
                </a:uFill>
                <a:latin typeface="Arial"/>
                <a:cs typeface="Arial"/>
              </a:rPr>
              <a:t>de</a:t>
            </a:r>
            <a:r>
              <a:rPr lang="es-AR" sz="2400" b="1" u="sng" spc="-25" dirty="0">
                <a:uFill>
                  <a:solidFill>
                    <a:srgbClr val="000000"/>
                  </a:solidFill>
                </a:uFill>
                <a:latin typeface="Arial"/>
                <a:cs typeface="Arial"/>
              </a:rPr>
              <a:t> </a:t>
            </a:r>
            <a:r>
              <a:rPr lang="es-AR" sz="2400" b="1" u="sng" spc="-5" dirty="0">
                <a:uFill>
                  <a:solidFill>
                    <a:srgbClr val="000000"/>
                  </a:solidFill>
                </a:uFill>
                <a:latin typeface="Arial"/>
                <a:cs typeface="Arial"/>
              </a:rPr>
              <a:t>Voltaje</a:t>
            </a:r>
            <a:r>
              <a:rPr lang="es-AR" sz="2400" b="1" spc="-5" dirty="0">
                <a:latin typeface="Arial"/>
                <a:cs typeface="Arial"/>
              </a:rPr>
              <a:t>.</a:t>
            </a:r>
            <a:endParaRPr lang="es-AR" sz="2400" dirty="0">
              <a:latin typeface="Arial"/>
              <a:cs typeface="Arial"/>
            </a:endParaRPr>
          </a:p>
          <a:p>
            <a:pPr lvl="2" algn="just">
              <a:lnSpc>
                <a:spcPct val="100000"/>
              </a:lnSpc>
              <a:buFont typeface="Arial"/>
              <a:buAutoNum type="arabicPeriod" startAt="13"/>
            </a:pPr>
            <a:endParaRPr lang="es-AR" sz="2400" dirty="0">
              <a:latin typeface="Arial"/>
              <a:cs typeface="Arial"/>
            </a:endParaRPr>
          </a:p>
          <a:p>
            <a:pPr marL="12700" marR="5715" algn="just">
              <a:lnSpc>
                <a:spcPct val="97000"/>
              </a:lnSpc>
            </a:pPr>
            <a:r>
              <a:rPr lang="es-AR" sz="2400" dirty="0">
                <a:latin typeface="Arial"/>
                <a:cs typeface="Arial"/>
              </a:rPr>
              <a:t>Cuando</a:t>
            </a:r>
            <a:r>
              <a:rPr lang="es-AR" sz="2400" spc="5" dirty="0">
                <a:latin typeface="Arial"/>
                <a:cs typeface="Arial"/>
              </a:rPr>
              <a:t> </a:t>
            </a:r>
            <a:r>
              <a:rPr lang="es-AR" sz="2400" dirty="0">
                <a:latin typeface="Arial"/>
                <a:cs typeface="Arial"/>
              </a:rPr>
              <a:t>sea</a:t>
            </a:r>
            <a:r>
              <a:rPr lang="es-AR" sz="2400" spc="5" dirty="0">
                <a:latin typeface="Arial"/>
                <a:cs typeface="Arial"/>
              </a:rPr>
              <a:t> </a:t>
            </a:r>
            <a:r>
              <a:rPr lang="es-AR" sz="2400" spc="-5" dirty="0">
                <a:latin typeface="Arial"/>
                <a:cs typeface="Arial"/>
              </a:rPr>
              <a:t>requerido</a:t>
            </a:r>
            <a:r>
              <a:rPr lang="es-AR" sz="2400" dirty="0">
                <a:latin typeface="Arial"/>
                <a:cs typeface="Arial"/>
              </a:rPr>
              <a:t> en</a:t>
            </a:r>
            <a:r>
              <a:rPr lang="es-AR" sz="2400" spc="5" dirty="0">
                <a:latin typeface="Arial"/>
                <a:cs typeface="Arial"/>
              </a:rPr>
              <a:t> </a:t>
            </a:r>
            <a:r>
              <a:rPr lang="es-AR" sz="2400" spc="-5" dirty="0">
                <a:latin typeface="Arial"/>
                <a:cs typeface="Arial"/>
              </a:rPr>
              <a:t>las</a:t>
            </a:r>
            <a:r>
              <a:rPr lang="es-AR" sz="2400" dirty="0">
                <a:latin typeface="Arial"/>
                <a:cs typeface="Arial"/>
              </a:rPr>
              <a:t> </a:t>
            </a:r>
            <a:r>
              <a:rPr lang="es-AR" sz="2400" spc="-5" dirty="0">
                <a:latin typeface="Arial"/>
                <a:cs typeface="Arial"/>
              </a:rPr>
              <a:t>Especificaciones</a:t>
            </a:r>
            <a:r>
              <a:rPr lang="es-AR" sz="2400" dirty="0">
                <a:latin typeface="Arial"/>
                <a:cs typeface="Arial"/>
              </a:rPr>
              <a:t> </a:t>
            </a:r>
            <a:r>
              <a:rPr lang="es-AR" sz="2400" spc="-5" dirty="0">
                <a:latin typeface="Arial"/>
                <a:cs typeface="Arial"/>
              </a:rPr>
              <a:t>Particulares,</a:t>
            </a:r>
            <a:r>
              <a:rPr lang="es-AR" sz="2400" dirty="0">
                <a:latin typeface="Arial"/>
                <a:cs typeface="Arial"/>
              </a:rPr>
              <a:t> </a:t>
            </a:r>
            <a:r>
              <a:rPr lang="es-AR" sz="2400" spc="-10" dirty="0">
                <a:latin typeface="Arial"/>
                <a:cs typeface="Arial"/>
              </a:rPr>
              <a:t>EL </a:t>
            </a:r>
            <a:r>
              <a:rPr lang="es-AR" sz="2400" spc="-5" dirty="0">
                <a:latin typeface="Arial"/>
                <a:cs typeface="Arial"/>
              </a:rPr>
              <a:t> CONTRATISTA deberá suministrar </a:t>
            </a:r>
            <a:r>
              <a:rPr lang="es-AR" sz="2400" dirty="0">
                <a:latin typeface="Arial"/>
                <a:cs typeface="Arial"/>
              </a:rPr>
              <a:t>e instalar con cada </a:t>
            </a:r>
            <a:r>
              <a:rPr lang="es-AR" sz="2400" spc="-5" dirty="0">
                <a:latin typeface="Arial"/>
                <a:cs typeface="Arial"/>
              </a:rPr>
              <a:t>transformador </a:t>
            </a:r>
            <a:r>
              <a:rPr lang="es-AR" sz="2400" dirty="0">
                <a:latin typeface="Arial"/>
                <a:cs typeface="Arial"/>
              </a:rPr>
              <a:t> que</a:t>
            </a:r>
            <a:r>
              <a:rPr lang="es-AR" sz="2400" spc="5" dirty="0">
                <a:latin typeface="Arial"/>
                <a:cs typeface="Arial"/>
              </a:rPr>
              <a:t> </a:t>
            </a:r>
            <a:r>
              <a:rPr lang="es-AR" sz="2400" spc="-5" dirty="0">
                <a:latin typeface="Arial"/>
                <a:cs typeface="Arial"/>
              </a:rPr>
              <a:t>esté</a:t>
            </a:r>
            <a:r>
              <a:rPr lang="es-AR" sz="2400" dirty="0">
                <a:latin typeface="Arial"/>
                <a:cs typeface="Arial"/>
              </a:rPr>
              <a:t> </a:t>
            </a:r>
            <a:r>
              <a:rPr lang="es-AR" sz="2400" spc="-5" dirty="0">
                <a:latin typeface="Arial"/>
                <a:cs typeface="Arial"/>
              </a:rPr>
              <a:t>provisto</a:t>
            </a:r>
            <a:r>
              <a:rPr lang="es-AR" sz="2400" dirty="0">
                <a:latin typeface="Arial"/>
                <a:cs typeface="Arial"/>
              </a:rPr>
              <a:t> de</a:t>
            </a:r>
            <a:r>
              <a:rPr lang="es-AR" sz="2400" spc="5" dirty="0">
                <a:latin typeface="Arial"/>
                <a:cs typeface="Arial"/>
              </a:rPr>
              <a:t> </a:t>
            </a:r>
            <a:r>
              <a:rPr lang="es-AR" sz="2400" dirty="0">
                <a:latin typeface="Arial"/>
                <a:cs typeface="Arial"/>
              </a:rPr>
              <a:t>un</a:t>
            </a:r>
            <a:r>
              <a:rPr lang="es-AR" sz="2400" spc="5" dirty="0">
                <a:latin typeface="Arial"/>
                <a:cs typeface="Arial"/>
              </a:rPr>
              <a:t> </a:t>
            </a:r>
            <a:r>
              <a:rPr lang="es-AR" sz="2400" dirty="0">
                <a:latin typeface="Arial"/>
                <a:cs typeface="Arial"/>
              </a:rPr>
              <a:t>cambiador</a:t>
            </a:r>
            <a:r>
              <a:rPr lang="es-AR" sz="2400" spc="5" dirty="0">
                <a:latin typeface="Arial"/>
                <a:cs typeface="Arial"/>
              </a:rPr>
              <a:t> </a:t>
            </a:r>
            <a:r>
              <a:rPr lang="es-AR" sz="2400" dirty="0">
                <a:latin typeface="Arial"/>
                <a:cs typeface="Arial"/>
              </a:rPr>
              <a:t>de</a:t>
            </a:r>
            <a:r>
              <a:rPr lang="es-AR" sz="2400" spc="5" dirty="0">
                <a:latin typeface="Arial"/>
                <a:cs typeface="Arial"/>
              </a:rPr>
              <a:t> </a:t>
            </a:r>
            <a:r>
              <a:rPr lang="es-AR" sz="2400" dirty="0">
                <a:latin typeface="Arial"/>
                <a:cs typeface="Arial"/>
              </a:rPr>
              <a:t>tomas</a:t>
            </a:r>
            <a:r>
              <a:rPr lang="es-AR" sz="2400" spc="5" dirty="0">
                <a:latin typeface="Arial"/>
                <a:cs typeface="Arial"/>
              </a:rPr>
              <a:t> </a:t>
            </a:r>
            <a:r>
              <a:rPr lang="es-AR" sz="2400" spc="-5" dirty="0">
                <a:latin typeface="Arial"/>
                <a:cs typeface="Arial"/>
              </a:rPr>
              <a:t>bajo</a:t>
            </a:r>
            <a:r>
              <a:rPr lang="es-AR" sz="2400" dirty="0">
                <a:latin typeface="Arial"/>
                <a:cs typeface="Arial"/>
              </a:rPr>
              <a:t> carga,</a:t>
            </a:r>
            <a:r>
              <a:rPr lang="es-AR" sz="2400" spc="5" dirty="0">
                <a:latin typeface="Arial"/>
                <a:cs typeface="Arial"/>
              </a:rPr>
              <a:t> </a:t>
            </a:r>
            <a:r>
              <a:rPr lang="es-AR" sz="2400" dirty="0">
                <a:latin typeface="Arial"/>
                <a:cs typeface="Arial"/>
              </a:rPr>
              <a:t>un</a:t>
            </a:r>
            <a:r>
              <a:rPr lang="es-AR" sz="2400" spc="5" dirty="0">
                <a:latin typeface="Arial"/>
                <a:cs typeface="Arial"/>
              </a:rPr>
              <a:t> </a:t>
            </a:r>
            <a:r>
              <a:rPr lang="es-AR" sz="2400" spc="-10" dirty="0">
                <a:latin typeface="Arial"/>
                <a:cs typeface="Arial"/>
              </a:rPr>
              <a:t>relé </a:t>
            </a:r>
            <a:r>
              <a:rPr lang="es-AR" sz="2400" spc="-375" dirty="0">
                <a:latin typeface="Arial"/>
                <a:cs typeface="Arial"/>
              </a:rPr>
              <a:t> </a:t>
            </a:r>
            <a:r>
              <a:rPr lang="es-AR" sz="2400" dirty="0">
                <a:latin typeface="Arial"/>
                <a:cs typeface="Arial"/>
              </a:rPr>
              <a:t>regulador</a:t>
            </a:r>
            <a:r>
              <a:rPr lang="es-AR" sz="2400" spc="5" dirty="0">
                <a:latin typeface="Arial"/>
                <a:cs typeface="Arial"/>
              </a:rPr>
              <a:t> </a:t>
            </a:r>
            <a:r>
              <a:rPr lang="es-AR" sz="2400" dirty="0">
                <a:latin typeface="Arial"/>
                <a:cs typeface="Arial"/>
              </a:rPr>
              <a:t>de</a:t>
            </a:r>
            <a:r>
              <a:rPr lang="es-AR" sz="2400" spc="5" dirty="0">
                <a:latin typeface="Arial"/>
                <a:cs typeface="Arial"/>
              </a:rPr>
              <a:t> </a:t>
            </a:r>
            <a:r>
              <a:rPr lang="es-AR" sz="2400" spc="-5" dirty="0">
                <a:latin typeface="Arial"/>
                <a:cs typeface="Arial"/>
              </a:rPr>
              <a:t>voltaje</a:t>
            </a:r>
            <a:r>
              <a:rPr lang="es-AR" sz="2400" dirty="0">
                <a:latin typeface="Arial"/>
                <a:cs typeface="Arial"/>
              </a:rPr>
              <a:t> el</a:t>
            </a:r>
            <a:r>
              <a:rPr lang="es-AR" sz="2400" spc="5" dirty="0">
                <a:latin typeface="Arial"/>
                <a:cs typeface="Arial"/>
              </a:rPr>
              <a:t> </a:t>
            </a:r>
            <a:r>
              <a:rPr lang="es-AR" sz="2400" dirty="0">
                <a:latin typeface="Arial"/>
                <a:cs typeface="Arial"/>
              </a:rPr>
              <a:t>cual</a:t>
            </a:r>
            <a:r>
              <a:rPr lang="es-AR" sz="2400" spc="5" dirty="0">
                <a:latin typeface="Arial"/>
                <a:cs typeface="Arial"/>
              </a:rPr>
              <a:t> </a:t>
            </a:r>
            <a:r>
              <a:rPr lang="es-AR" sz="2400" spc="-5" dirty="0">
                <a:latin typeface="Arial"/>
                <a:cs typeface="Arial"/>
              </a:rPr>
              <a:t>vendrá</a:t>
            </a:r>
            <a:r>
              <a:rPr lang="es-AR" sz="2400" dirty="0">
                <a:latin typeface="Arial"/>
                <a:cs typeface="Arial"/>
              </a:rPr>
              <a:t> en</a:t>
            </a:r>
            <a:r>
              <a:rPr lang="es-AR" sz="2400" spc="5" dirty="0">
                <a:latin typeface="Arial"/>
                <a:cs typeface="Arial"/>
              </a:rPr>
              <a:t> </a:t>
            </a:r>
            <a:r>
              <a:rPr lang="es-AR" sz="2400" dirty="0">
                <a:latin typeface="Arial"/>
                <a:cs typeface="Arial"/>
              </a:rPr>
              <a:t>un</a:t>
            </a:r>
            <a:r>
              <a:rPr lang="es-AR" sz="2400" spc="5" dirty="0">
                <a:latin typeface="Arial"/>
                <a:cs typeface="Arial"/>
              </a:rPr>
              <a:t> </a:t>
            </a:r>
            <a:r>
              <a:rPr lang="es-AR" sz="2400" spc="-5" dirty="0">
                <a:latin typeface="Arial"/>
                <a:cs typeface="Arial"/>
              </a:rPr>
              <a:t>gabinete</a:t>
            </a:r>
            <a:r>
              <a:rPr lang="es-AR" sz="2400" dirty="0">
                <a:latin typeface="Arial"/>
                <a:cs typeface="Arial"/>
              </a:rPr>
              <a:t> </a:t>
            </a:r>
            <a:r>
              <a:rPr lang="es-AR" sz="2400" spc="-5" dirty="0">
                <a:latin typeface="Arial"/>
                <a:cs typeface="Arial"/>
              </a:rPr>
              <a:t>independiente </a:t>
            </a:r>
            <a:r>
              <a:rPr lang="es-AR" sz="2400" dirty="0">
                <a:latin typeface="Arial"/>
                <a:cs typeface="Arial"/>
              </a:rPr>
              <a:t> adosado</a:t>
            </a:r>
            <a:r>
              <a:rPr lang="es-AR" sz="2400" spc="5" dirty="0">
                <a:latin typeface="Arial"/>
                <a:cs typeface="Arial"/>
              </a:rPr>
              <a:t> </a:t>
            </a:r>
            <a:r>
              <a:rPr lang="es-AR" sz="2400" dirty="0">
                <a:latin typeface="Arial"/>
                <a:cs typeface="Arial"/>
              </a:rPr>
              <a:t>al</a:t>
            </a:r>
            <a:r>
              <a:rPr lang="es-AR" sz="2400" spc="5" dirty="0">
                <a:latin typeface="Arial"/>
                <a:cs typeface="Arial"/>
              </a:rPr>
              <a:t> </a:t>
            </a:r>
            <a:r>
              <a:rPr lang="es-AR" sz="2400" spc="-5" dirty="0">
                <a:latin typeface="Arial"/>
                <a:cs typeface="Arial"/>
              </a:rPr>
              <a:t>transformador,</a:t>
            </a:r>
            <a:r>
              <a:rPr lang="es-AR" sz="2400" dirty="0">
                <a:latin typeface="Arial"/>
                <a:cs typeface="Arial"/>
              </a:rPr>
              <a:t> y</a:t>
            </a:r>
            <a:r>
              <a:rPr lang="es-AR" sz="2400" spc="5" dirty="0">
                <a:latin typeface="Arial"/>
                <a:cs typeface="Arial"/>
              </a:rPr>
              <a:t> </a:t>
            </a:r>
            <a:r>
              <a:rPr lang="es-AR" sz="2400" dirty="0">
                <a:latin typeface="Arial"/>
                <a:cs typeface="Arial"/>
              </a:rPr>
              <a:t>el</a:t>
            </a:r>
            <a:r>
              <a:rPr lang="es-AR" sz="2400" spc="5" dirty="0">
                <a:latin typeface="Arial"/>
                <a:cs typeface="Arial"/>
              </a:rPr>
              <a:t> </a:t>
            </a:r>
            <a:r>
              <a:rPr lang="es-AR" sz="2400" spc="-5" dirty="0">
                <a:latin typeface="Arial"/>
                <a:cs typeface="Arial"/>
              </a:rPr>
              <a:t>cual</a:t>
            </a:r>
            <a:r>
              <a:rPr lang="es-AR" sz="2400" dirty="0">
                <a:latin typeface="Arial"/>
                <a:cs typeface="Arial"/>
              </a:rPr>
              <a:t> deberá</a:t>
            </a:r>
            <a:r>
              <a:rPr lang="es-AR" sz="2400" spc="5" dirty="0">
                <a:latin typeface="Arial"/>
                <a:cs typeface="Arial"/>
              </a:rPr>
              <a:t> </a:t>
            </a:r>
            <a:r>
              <a:rPr lang="es-AR" sz="2400" spc="-5" dirty="0">
                <a:latin typeface="Arial"/>
                <a:cs typeface="Arial"/>
              </a:rPr>
              <a:t>venir</a:t>
            </a:r>
            <a:r>
              <a:rPr lang="es-AR" sz="2400" dirty="0">
                <a:latin typeface="Arial"/>
                <a:cs typeface="Arial"/>
              </a:rPr>
              <a:t> </a:t>
            </a:r>
            <a:r>
              <a:rPr lang="es-AR" sz="2400" spc="-5" dirty="0">
                <a:latin typeface="Arial"/>
                <a:cs typeface="Arial"/>
              </a:rPr>
              <a:t>provisto</a:t>
            </a:r>
            <a:r>
              <a:rPr lang="es-AR" sz="2400" dirty="0">
                <a:latin typeface="Arial"/>
                <a:cs typeface="Arial"/>
              </a:rPr>
              <a:t> de</a:t>
            </a:r>
            <a:r>
              <a:rPr lang="es-AR" sz="2400" spc="5" dirty="0">
                <a:latin typeface="Arial"/>
                <a:cs typeface="Arial"/>
              </a:rPr>
              <a:t> </a:t>
            </a:r>
            <a:r>
              <a:rPr lang="es-AR" sz="2400" spc="-10" dirty="0">
                <a:latin typeface="Arial"/>
                <a:cs typeface="Arial"/>
              </a:rPr>
              <a:t>sus </a:t>
            </a:r>
            <a:r>
              <a:rPr lang="es-AR" sz="2400" spc="-5" dirty="0">
                <a:latin typeface="Arial"/>
                <a:cs typeface="Arial"/>
              </a:rPr>
              <a:t> correspondientes</a:t>
            </a:r>
            <a:r>
              <a:rPr lang="es-AR" sz="2400" spc="-10" dirty="0">
                <a:latin typeface="Arial"/>
                <a:cs typeface="Arial"/>
              </a:rPr>
              <a:t> </a:t>
            </a:r>
            <a:r>
              <a:rPr lang="es-AR" sz="2400" spc="-5" dirty="0">
                <a:latin typeface="Arial"/>
                <a:cs typeface="Arial"/>
              </a:rPr>
              <a:t>borneras.</a:t>
            </a:r>
            <a:endParaRPr lang="es-AR" sz="2400" dirty="0">
              <a:latin typeface="Arial"/>
              <a:cs typeface="Arial"/>
            </a:endParaRPr>
          </a:p>
          <a:p>
            <a:pPr algn="just">
              <a:lnSpc>
                <a:spcPct val="100000"/>
              </a:lnSpc>
            </a:pPr>
            <a:endParaRPr lang="es-AR" sz="2400" dirty="0">
              <a:latin typeface="Arial"/>
              <a:cs typeface="Arial"/>
            </a:endParaRPr>
          </a:p>
          <a:p>
            <a:pPr algn="just">
              <a:spcBef>
                <a:spcPts val="25"/>
              </a:spcBef>
            </a:pPr>
            <a:endParaRPr lang="es-AR" sz="2400" dirty="0">
              <a:latin typeface="Arial"/>
              <a:cs typeface="Arial"/>
            </a:endParaRPr>
          </a:p>
          <a:p>
            <a:pPr marL="690245" lvl="2" indent="-678180" algn="just">
              <a:spcBef>
                <a:spcPts val="5"/>
              </a:spcBef>
              <a:buAutoNum type="arabicPeriod" startAt="14"/>
              <a:tabLst>
                <a:tab pos="690245" algn="l"/>
                <a:tab pos="690880" algn="l"/>
              </a:tabLst>
            </a:pPr>
            <a:r>
              <a:rPr lang="es-AR" sz="2400" b="1" u="sng" spc="-5" dirty="0">
                <a:uFill>
                  <a:solidFill>
                    <a:srgbClr val="000000"/>
                  </a:solidFill>
                </a:uFill>
                <a:latin typeface="Arial"/>
                <a:cs typeface="Arial"/>
              </a:rPr>
              <a:t>ACEITE</a:t>
            </a:r>
            <a:endParaRPr lang="es-AR" sz="2400" dirty="0">
              <a:latin typeface="Arial"/>
              <a:cs typeface="Arial"/>
            </a:endParaRPr>
          </a:p>
          <a:p>
            <a:pPr lvl="2" algn="just">
              <a:spcBef>
                <a:spcPts val="40"/>
              </a:spcBef>
              <a:buFont typeface="Arial"/>
              <a:buAutoNum type="arabicPeriod" startAt="14"/>
            </a:pPr>
            <a:endParaRPr lang="es-AR" sz="2400" dirty="0">
              <a:latin typeface="Arial"/>
              <a:cs typeface="Arial"/>
            </a:endParaRPr>
          </a:p>
          <a:p>
            <a:pPr marL="911225" lvl="3" indent="-899160" algn="just">
              <a:buAutoNum type="arabicPeriod"/>
              <a:tabLst>
                <a:tab pos="911225" algn="l"/>
                <a:tab pos="911860" algn="l"/>
              </a:tabLst>
            </a:pPr>
            <a:r>
              <a:rPr lang="es-AR" sz="2400" b="1" u="sng" spc="-5" dirty="0">
                <a:uFill>
                  <a:solidFill>
                    <a:srgbClr val="000000"/>
                  </a:solidFill>
                </a:uFill>
                <a:latin typeface="Arial"/>
                <a:cs typeface="Arial"/>
              </a:rPr>
              <a:t>Tipo</a:t>
            </a:r>
            <a:endParaRPr lang="es-AR" sz="2400" dirty="0">
              <a:latin typeface="Arial"/>
              <a:cs typeface="Arial"/>
            </a:endParaRPr>
          </a:p>
          <a:p>
            <a:pPr marL="12700" marR="685800" algn="just">
              <a:lnSpc>
                <a:spcPct val="101499"/>
              </a:lnSpc>
              <a:spcBef>
                <a:spcPts val="900"/>
              </a:spcBef>
            </a:pPr>
            <a:r>
              <a:rPr lang="es-AR" sz="2400" dirty="0">
                <a:latin typeface="Arial"/>
                <a:cs typeface="Arial"/>
              </a:rPr>
              <a:t>Deberá ser un </a:t>
            </a:r>
            <a:r>
              <a:rPr lang="es-AR" sz="2400" spc="-5" dirty="0">
                <a:latin typeface="Arial"/>
                <a:cs typeface="Arial"/>
              </a:rPr>
              <a:t>aceite </a:t>
            </a:r>
            <a:r>
              <a:rPr lang="es-AR" sz="2400" dirty="0">
                <a:latin typeface="Arial"/>
                <a:cs typeface="Arial"/>
              </a:rPr>
              <a:t>mineral </a:t>
            </a:r>
            <a:r>
              <a:rPr lang="es-AR" sz="2400" spc="-5" dirty="0">
                <a:latin typeface="Arial"/>
                <a:cs typeface="Arial"/>
              </a:rPr>
              <a:t>inhibido, refinado </a:t>
            </a:r>
            <a:r>
              <a:rPr lang="es-AR" sz="2400" dirty="0">
                <a:latin typeface="Arial"/>
                <a:cs typeface="Arial"/>
              </a:rPr>
              <a:t>de alta </a:t>
            </a:r>
            <a:r>
              <a:rPr lang="es-AR" sz="2400" spc="-5" dirty="0">
                <a:latin typeface="Arial"/>
                <a:cs typeface="Arial"/>
              </a:rPr>
              <a:t>calidad, </a:t>
            </a:r>
            <a:r>
              <a:rPr lang="es-AR" sz="2400" spc="-375" dirty="0">
                <a:latin typeface="Arial"/>
                <a:cs typeface="Arial"/>
              </a:rPr>
              <a:t> </a:t>
            </a:r>
            <a:r>
              <a:rPr lang="es-AR" sz="2400" dirty="0">
                <a:latin typeface="Arial"/>
                <a:cs typeface="Arial"/>
              </a:rPr>
              <a:t>mediante</a:t>
            </a:r>
            <a:r>
              <a:rPr lang="es-AR" sz="2400" spc="-5" dirty="0">
                <a:latin typeface="Arial"/>
                <a:cs typeface="Arial"/>
              </a:rPr>
              <a:t> </a:t>
            </a:r>
            <a:r>
              <a:rPr lang="es-AR" sz="2400" dirty="0">
                <a:latin typeface="Arial"/>
                <a:cs typeface="Arial"/>
              </a:rPr>
              <a:t>un</a:t>
            </a:r>
            <a:r>
              <a:rPr lang="es-AR" sz="2400" spc="-5" dirty="0">
                <a:latin typeface="Arial"/>
                <a:cs typeface="Arial"/>
              </a:rPr>
              <a:t> proceso</a:t>
            </a:r>
            <a:r>
              <a:rPr lang="es-AR" sz="2400" spc="5" dirty="0">
                <a:latin typeface="Arial"/>
                <a:cs typeface="Arial"/>
              </a:rPr>
              <a:t> </a:t>
            </a:r>
            <a:r>
              <a:rPr lang="es-AR" sz="2400" spc="-5" dirty="0">
                <a:latin typeface="Arial"/>
                <a:cs typeface="Arial"/>
              </a:rPr>
              <a:t>probado </a:t>
            </a:r>
            <a:r>
              <a:rPr lang="es-AR" sz="2400" dirty="0">
                <a:latin typeface="Arial"/>
                <a:cs typeface="Arial"/>
              </a:rPr>
              <a:t>para</a:t>
            </a:r>
            <a:r>
              <a:rPr lang="es-AR" sz="2400" spc="-10" dirty="0">
                <a:latin typeface="Arial"/>
                <a:cs typeface="Arial"/>
              </a:rPr>
              <a:t> uso </a:t>
            </a:r>
            <a:r>
              <a:rPr lang="es-AR" sz="2400" spc="10" dirty="0">
                <a:latin typeface="Arial"/>
                <a:cs typeface="Arial"/>
              </a:rPr>
              <a:t>e</a:t>
            </a:r>
            <a:r>
              <a:rPr lang="es-AR" sz="2400" spc="-5" dirty="0">
                <a:latin typeface="Arial"/>
                <a:cs typeface="Arial"/>
              </a:rPr>
              <a:t>specialmente</a:t>
            </a:r>
            <a:r>
              <a:rPr lang="es-AR" sz="2400" spc="-10" dirty="0">
                <a:latin typeface="Arial"/>
                <a:cs typeface="Arial"/>
              </a:rPr>
              <a:t> </a:t>
            </a:r>
            <a:r>
              <a:rPr lang="es-AR" sz="2400" dirty="0">
                <a:latin typeface="Arial"/>
                <a:cs typeface="Arial"/>
              </a:rPr>
              <a:t>en </a:t>
            </a:r>
            <a:r>
              <a:rPr lang="es-AR" sz="2400" spc="5" dirty="0">
                <a:latin typeface="Arial"/>
                <a:cs typeface="Arial"/>
              </a:rPr>
              <a:t> </a:t>
            </a:r>
            <a:r>
              <a:rPr lang="es-AR" sz="2400" spc="-5" dirty="0">
                <a:latin typeface="Arial"/>
                <a:cs typeface="Arial"/>
              </a:rPr>
              <a:t>transformadores.</a:t>
            </a:r>
            <a:endParaRPr lang="es-AR" sz="2400" dirty="0">
              <a:latin typeface="Arial"/>
              <a:cs typeface="Arial"/>
            </a:endParaRPr>
          </a:p>
          <a:p>
            <a:pPr marL="12700" marR="5080" algn="just">
              <a:lnSpc>
                <a:spcPct val="110000"/>
              </a:lnSpc>
              <a:spcBef>
                <a:spcPts val="645"/>
              </a:spcBef>
            </a:pPr>
            <a:r>
              <a:rPr lang="es-AR" sz="2400" spc="-5" dirty="0">
                <a:latin typeface="Arial"/>
                <a:cs typeface="Arial"/>
              </a:rPr>
              <a:t>Todo </a:t>
            </a:r>
            <a:r>
              <a:rPr lang="es-AR" sz="2400" dirty="0">
                <a:latin typeface="Arial"/>
                <a:cs typeface="Arial"/>
              </a:rPr>
              <a:t>el </a:t>
            </a:r>
            <a:r>
              <a:rPr lang="es-AR" sz="2400" spc="-5" dirty="0">
                <a:latin typeface="Arial"/>
                <a:cs typeface="Arial"/>
              </a:rPr>
              <a:t>aceite </a:t>
            </a:r>
            <a:r>
              <a:rPr lang="es-AR" sz="2400" spc="-10" dirty="0">
                <a:latin typeface="Arial"/>
                <a:cs typeface="Arial"/>
              </a:rPr>
              <a:t>de </a:t>
            </a:r>
            <a:r>
              <a:rPr lang="es-AR" sz="2400" spc="-5" dirty="0">
                <a:latin typeface="Arial"/>
                <a:cs typeface="Arial"/>
              </a:rPr>
              <a:t>aislamiento necesario </a:t>
            </a:r>
            <a:r>
              <a:rPr lang="es-AR" sz="2400" dirty="0">
                <a:latin typeface="Arial"/>
                <a:cs typeface="Arial"/>
              </a:rPr>
              <a:t>para el </a:t>
            </a:r>
            <a:r>
              <a:rPr lang="es-AR" sz="2400" spc="-5" dirty="0">
                <a:latin typeface="Arial"/>
                <a:cs typeface="Arial"/>
              </a:rPr>
              <a:t>funcionamiento </a:t>
            </a:r>
            <a:r>
              <a:rPr lang="es-AR" sz="2400" dirty="0">
                <a:latin typeface="Arial"/>
                <a:cs typeface="Arial"/>
              </a:rPr>
              <a:t>normal </a:t>
            </a:r>
            <a:r>
              <a:rPr lang="es-AR" sz="2400" spc="5" dirty="0">
                <a:latin typeface="Arial"/>
                <a:cs typeface="Arial"/>
              </a:rPr>
              <a:t> </a:t>
            </a:r>
            <a:r>
              <a:rPr lang="es-AR" sz="2400" dirty="0">
                <a:latin typeface="Arial"/>
                <a:cs typeface="Arial"/>
              </a:rPr>
              <a:t>de </a:t>
            </a:r>
            <a:r>
              <a:rPr lang="es-AR" sz="2400" spc="-5" dirty="0">
                <a:latin typeface="Arial"/>
                <a:cs typeface="Arial"/>
              </a:rPr>
              <a:t>los transformadores </a:t>
            </a:r>
            <a:r>
              <a:rPr lang="es-AR" sz="2400" dirty="0">
                <a:latin typeface="Arial"/>
                <a:cs typeface="Arial"/>
              </a:rPr>
              <a:t>deberá ser </a:t>
            </a:r>
            <a:r>
              <a:rPr lang="es-AR" sz="2400" spc="-5" dirty="0">
                <a:latin typeface="Arial"/>
                <a:cs typeface="Arial"/>
              </a:rPr>
              <a:t>suministrado </a:t>
            </a:r>
            <a:r>
              <a:rPr lang="es-AR" sz="2400" dirty="0">
                <a:latin typeface="Arial"/>
                <a:cs typeface="Arial"/>
              </a:rPr>
              <a:t>en </a:t>
            </a:r>
            <a:r>
              <a:rPr lang="es-AR" sz="2400" spc="-5" dirty="0">
                <a:latin typeface="Arial"/>
                <a:cs typeface="Arial"/>
              </a:rPr>
              <a:t>recipientes </a:t>
            </a:r>
            <a:r>
              <a:rPr lang="es-AR" sz="2400" dirty="0">
                <a:latin typeface="Arial"/>
                <a:cs typeface="Arial"/>
              </a:rPr>
              <a:t>o a </a:t>
            </a:r>
            <a:r>
              <a:rPr lang="es-AR" sz="2400" spc="5" dirty="0">
                <a:latin typeface="Arial"/>
                <a:cs typeface="Arial"/>
              </a:rPr>
              <a:t> </a:t>
            </a:r>
            <a:r>
              <a:rPr lang="es-AR" sz="2400" dirty="0">
                <a:latin typeface="Arial"/>
                <a:cs typeface="Arial"/>
              </a:rPr>
              <a:t>granel.</a:t>
            </a:r>
          </a:p>
          <a:p>
            <a:pPr>
              <a:lnSpc>
                <a:spcPct val="100000"/>
              </a:lnSpc>
            </a:pPr>
            <a:endParaRPr lang="es-AR" sz="2400" dirty="0">
              <a:latin typeface="+mn-lt"/>
              <a:cs typeface="Calibri"/>
            </a:endParaRPr>
          </a:p>
          <a:p>
            <a:pPr>
              <a:lnSpc>
                <a:spcPct val="100000"/>
              </a:lnSpc>
            </a:pPr>
            <a:endParaRPr lang="es-AR" sz="2400" dirty="0">
              <a:latin typeface="+mn-lt"/>
              <a:cs typeface="Calibri"/>
            </a:endParaRPr>
          </a:p>
          <a:p>
            <a:pPr marL="12700" algn="just"/>
            <a:r>
              <a:rPr lang="es-AR" sz="2400" b="1" spc="-5" dirty="0">
                <a:latin typeface="Arial"/>
                <a:cs typeface="Arial"/>
              </a:rPr>
              <a:t>1.4.14.2.</a:t>
            </a:r>
            <a:r>
              <a:rPr lang="es-AR" sz="2400" b="1" spc="420" dirty="0">
                <a:latin typeface="Arial"/>
                <a:cs typeface="Arial"/>
              </a:rPr>
              <a:t>  </a:t>
            </a:r>
            <a:r>
              <a:rPr lang="es-AR" sz="2400" b="1" u="sng" spc="-5" dirty="0">
                <a:uFill>
                  <a:solidFill>
                    <a:srgbClr val="000000"/>
                  </a:solidFill>
                </a:uFill>
                <a:latin typeface="Arial"/>
                <a:cs typeface="Arial"/>
              </a:rPr>
              <a:t>Características</a:t>
            </a:r>
            <a:endParaRPr lang="es-AR" sz="2400" dirty="0">
              <a:latin typeface="Arial"/>
              <a:cs typeface="Arial"/>
            </a:endParaRPr>
          </a:p>
          <a:p>
            <a:pPr marL="12700" marR="5715" algn="just">
              <a:lnSpc>
                <a:spcPct val="143300"/>
              </a:lnSpc>
              <a:spcBef>
                <a:spcPts val="210"/>
              </a:spcBef>
            </a:pPr>
            <a:r>
              <a:rPr lang="es-AR" sz="2400" dirty="0">
                <a:latin typeface="Arial"/>
                <a:cs typeface="Arial"/>
              </a:rPr>
              <a:t>El</a:t>
            </a:r>
            <a:r>
              <a:rPr lang="es-AR" sz="2400" spc="-40" dirty="0">
                <a:latin typeface="Arial"/>
                <a:cs typeface="Arial"/>
              </a:rPr>
              <a:t> </a:t>
            </a:r>
            <a:r>
              <a:rPr lang="es-AR" sz="2400" spc="-5" dirty="0">
                <a:latin typeface="Arial"/>
                <a:cs typeface="Arial"/>
              </a:rPr>
              <a:t>contratista</a:t>
            </a:r>
            <a:r>
              <a:rPr lang="es-AR" sz="2400" spc="-45" dirty="0">
                <a:latin typeface="Arial"/>
                <a:cs typeface="Arial"/>
              </a:rPr>
              <a:t> </a:t>
            </a:r>
            <a:r>
              <a:rPr lang="es-AR" sz="2400" spc="-5" dirty="0">
                <a:latin typeface="Arial"/>
                <a:cs typeface="Arial"/>
              </a:rPr>
              <a:t>deberá</a:t>
            </a:r>
            <a:r>
              <a:rPr lang="es-AR" sz="2400" spc="-40" dirty="0">
                <a:latin typeface="Arial"/>
                <a:cs typeface="Arial"/>
              </a:rPr>
              <a:t> </a:t>
            </a:r>
            <a:r>
              <a:rPr lang="es-AR" sz="2400" spc="-5" dirty="0">
                <a:latin typeface="Arial"/>
                <a:cs typeface="Arial"/>
              </a:rPr>
              <a:t>realizar</a:t>
            </a:r>
            <a:r>
              <a:rPr lang="es-AR" sz="2400" spc="-50" dirty="0">
                <a:latin typeface="Arial"/>
                <a:cs typeface="Arial"/>
              </a:rPr>
              <a:t> </a:t>
            </a:r>
            <a:r>
              <a:rPr lang="es-AR" sz="2400" dirty="0">
                <a:latin typeface="Arial"/>
                <a:cs typeface="Arial"/>
              </a:rPr>
              <a:t>con</a:t>
            </a:r>
            <a:r>
              <a:rPr lang="es-AR" sz="2400" spc="-50" dirty="0">
                <a:latin typeface="Arial"/>
                <a:cs typeface="Arial"/>
              </a:rPr>
              <a:t> </a:t>
            </a:r>
            <a:r>
              <a:rPr lang="es-AR" sz="2400" dirty="0">
                <a:latin typeface="Arial"/>
                <a:cs typeface="Arial"/>
              </a:rPr>
              <a:t>sus</a:t>
            </a:r>
            <a:r>
              <a:rPr lang="es-AR" sz="2400" spc="-40" dirty="0">
                <a:latin typeface="Arial"/>
                <a:cs typeface="Arial"/>
              </a:rPr>
              <a:t> </a:t>
            </a:r>
            <a:r>
              <a:rPr lang="es-AR" sz="2400" spc="-5" dirty="0">
                <a:latin typeface="Arial"/>
                <a:cs typeface="Arial"/>
              </a:rPr>
              <a:t>propios</a:t>
            </a:r>
            <a:r>
              <a:rPr lang="es-AR" sz="2400" spc="-35" dirty="0">
                <a:latin typeface="Arial"/>
                <a:cs typeface="Arial"/>
              </a:rPr>
              <a:t> </a:t>
            </a:r>
            <a:r>
              <a:rPr lang="es-AR" sz="2400" spc="-5" dirty="0">
                <a:latin typeface="Arial"/>
                <a:cs typeface="Arial"/>
              </a:rPr>
              <a:t>medios,</a:t>
            </a:r>
            <a:r>
              <a:rPr lang="es-AR" sz="2400" spc="-35" dirty="0">
                <a:latin typeface="Arial"/>
                <a:cs typeface="Arial"/>
              </a:rPr>
              <a:t> </a:t>
            </a:r>
            <a:r>
              <a:rPr lang="es-AR" sz="2400" dirty="0">
                <a:latin typeface="Arial"/>
                <a:cs typeface="Arial"/>
              </a:rPr>
              <a:t>a</a:t>
            </a:r>
            <a:r>
              <a:rPr lang="es-AR" sz="2400" spc="-40" dirty="0">
                <a:latin typeface="Arial"/>
                <a:cs typeface="Arial"/>
              </a:rPr>
              <a:t> </a:t>
            </a:r>
            <a:r>
              <a:rPr lang="es-AR" sz="2400" spc="-10" dirty="0">
                <a:latin typeface="Arial"/>
                <a:cs typeface="Arial"/>
              </a:rPr>
              <a:t>la</a:t>
            </a:r>
            <a:r>
              <a:rPr lang="es-AR" sz="2400" spc="-50" dirty="0">
                <a:latin typeface="Arial"/>
                <a:cs typeface="Arial"/>
              </a:rPr>
              <a:t> </a:t>
            </a:r>
            <a:r>
              <a:rPr lang="es-AR" sz="2400" dirty="0">
                <a:latin typeface="Arial"/>
                <a:cs typeface="Arial"/>
              </a:rPr>
              <a:t>recepción</a:t>
            </a:r>
            <a:r>
              <a:rPr lang="es-AR" sz="2400" spc="-35" dirty="0">
                <a:latin typeface="Arial"/>
                <a:cs typeface="Arial"/>
              </a:rPr>
              <a:t> </a:t>
            </a:r>
            <a:r>
              <a:rPr lang="es-AR" sz="2400" spc="-5" dirty="0">
                <a:latin typeface="Arial"/>
                <a:cs typeface="Arial"/>
              </a:rPr>
              <a:t>del </a:t>
            </a:r>
            <a:r>
              <a:rPr lang="es-AR" sz="2400" spc="-380" dirty="0">
                <a:latin typeface="Arial"/>
                <a:cs typeface="Arial"/>
              </a:rPr>
              <a:t> </a:t>
            </a:r>
            <a:r>
              <a:rPr lang="es-AR" sz="2400" spc="-5" dirty="0">
                <a:latin typeface="Arial"/>
                <a:cs typeface="Arial"/>
              </a:rPr>
              <a:t>aceite</a:t>
            </a:r>
            <a:r>
              <a:rPr lang="es-AR" sz="2400" spc="-25" dirty="0">
                <a:latin typeface="Arial"/>
                <a:cs typeface="Arial"/>
              </a:rPr>
              <a:t> </a:t>
            </a:r>
            <a:r>
              <a:rPr lang="es-AR" sz="2400" spc="-10" dirty="0">
                <a:latin typeface="Arial"/>
                <a:cs typeface="Arial"/>
              </a:rPr>
              <a:t>en</a:t>
            </a:r>
            <a:r>
              <a:rPr lang="es-AR" sz="2400" spc="-40" dirty="0">
                <a:latin typeface="Arial"/>
                <a:cs typeface="Arial"/>
              </a:rPr>
              <a:t> </a:t>
            </a:r>
            <a:r>
              <a:rPr lang="es-AR" sz="2400" spc="-5" dirty="0">
                <a:latin typeface="Arial"/>
                <a:cs typeface="Arial"/>
              </a:rPr>
              <a:t>sitio,</a:t>
            </a:r>
            <a:r>
              <a:rPr lang="es-AR" sz="2400" spc="-45" dirty="0">
                <a:latin typeface="Arial"/>
                <a:cs typeface="Arial"/>
              </a:rPr>
              <a:t> </a:t>
            </a:r>
            <a:r>
              <a:rPr lang="es-AR" sz="2400" spc="-5" dirty="0">
                <a:latin typeface="Arial"/>
                <a:cs typeface="Arial"/>
              </a:rPr>
              <a:t>como</a:t>
            </a:r>
            <a:r>
              <a:rPr lang="es-AR" sz="2400" spc="-25" dirty="0">
                <a:latin typeface="Arial"/>
                <a:cs typeface="Arial"/>
              </a:rPr>
              <a:t> </a:t>
            </a:r>
            <a:r>
              <a:rPr lang="es-AR" sz="2400" spc="-5" dirty="0">
                <a:latin typeface="Arial"/>
                <a:cs typeface="Arial"/>
              </a:rPr>
              <a:t>mínimo</a:t>
            </a:r>
            <a:r>
              <a:rPr lang="es-AR" sz="2400" spc="-40" dirty="0">
                <a:latin typeface="Arial"/>
                <a:cs typeface="Arial"/>
              </a:rPr>
              <a:t> </a:t>
            </a:r>
            <a:r>
              <a:rPr lang="es-AR" sz="2400" spc="-5" dirty="0">
                <a:latin typeface="Arial"/>
                <a:cs typeface="Arial"/>
              </a:rPr>
              <a:t>las</a:t>
            </a:r>
            <a:r>
              <a:rPr lang="es-AR" sz="2400" spc="-35" dirty="0">
                <a:latin typeface="Arial"/>
                <a:cs typeface="Arial"/>
              </a:rPr>
              <a:t> </a:t>
            </a:r>
            <a:r>
              <a:rPr lang="es-AR" sz="2400" dirty="0">
                <a:latin typeface="Arial"/>
                <a:cs typeface="Arial"/>
              </a:rPr>
              <a:t>siguientes</a:t>
            </a:r>
            <a:r>
              <a:rPr lang="es-AR" sz="2400" spc="-35" dirty="0">
                <a:latin typeface="Arial"/>
                <a:cs typeface="Arial"/>
              </a:rPr>
              <a:t> </a:t>
            </a:r>
            <a:r>
              <a:rPr lang="es-AR" sz="2400" dirty="0">
                <a:latin typeface="Arial"/>
                <a:cs typeface="Arial"/>
              </a:rPr>
              <a:t>pruebas</a:t>
            </a:r>
            <a:r>
              <a:rPr lang="es-AR" sz="2400" spc="-35" dirty="0">
                <a:latin typeface="Arial"/>
                <a:cs typeface="Arial"/>
              </a:rPr>
              <a:t> </a:t>
            </a:r>
            <a:r>
              <a:rPr lang="es-AR" sz="2400" dirty="0">
                <a:latin typeface="Arial"/>
                <a:cs typeface="Arial"/>
              </a:rPr>
              <a:t>del</a:t>
            </a:r>
            <a:r>
              <a:rPr lang="es-AR" sz="2400" spc="-35" dirty="0">
                <a:latin typeface="Arial"/>
                <a:cs typeface="Arial"/>
              </a:rPr>
              <a:t> </a:t>
            </a:r>
            <a:r>
              <a:rPr lang="es-AR" sz="2400" spc="-5" dirty="0">
                <a:latin typeface="Arial"/>
                <a:cs typeface="Arial"/>
              </a:rPr>
              <a:t>aceite,</a:t>
            </a:r>
            <a:r>
              <a:rPr lang="es-AR" sz="2400" spc="-35" dirty="0">
                <a:latin typeface="Arial"/>
                <a:cs typeface="Arial"/>
              </a:rPr>
              <a:t> </a:t>
            </a:r>
            <a:r>
              <a:rPr lang="es-AR" sz="2400" spc="-5" dirty="0">
                <a:latin typeface="Arial"/>
                <a:cs typeface="Arial"/>
              </a:rPr>
              <a:t>antes</a:t>
            </a:r>
            <a:r>
              <a:rPr lang="es-AR" sz="2400" spc="-35" dirty="0">
                <a:latin typeface="Arial"/>
                <a:cs typeface="Arial"/>
              </a:rPr>
              <a:t> </a:t>
            </a:r>
            <a:r>
              <a:rPr lang="es-AR" sz="2400" spc="-10" dirty="0">
                <a:latin typeface="Arial"/>
                <a:cs typeface="Arial"/>
              </a:rPr>
              <a:t>de </a:t>
            </a:r>
            <a:r>
              <a:rPr lang="es-AR" sz="2400" spc="-380" dirty="0">
                <a:latin typeface="Arial"/>
                <a:cs typeface="Arial"/>
              </a:rPr>
              <a:t> </a:t>
            </a:r>
            <a:r>
              <a:rPr lang="es-AR" sz="2400" dirty="0">
                <a:latin typeface="Arial"/>
                <a:cs typeface="Arial"/>
              </a:rPr>
              <a:t>su </a:t>
            </a:r>
            <a:r>
              <a:rPr lang="es-AR" sz="2400" spc="-5" dirty="0">
                <a:latin typeface="Arial"/>
                <a:cs typeface="Arial"/>
              </a:rPr>
              <a:t>aceptación.</a:t>
            </a:r>
            <a:endParaRPr lang="es-AR" sz="2400" dirty="0">
              <a:latin typeface="Arial"/>
              <a:cs typeface="Arial"/>
            </a:endParaRPr>
          </a:p>
          <a:p>
            <a:pPr marL="12700" marR="5080" indent="0" algn="just" defTabSz="914400" rtl="0" eaLnBrk="1" fontAlgn="auto" latinLnBrk="0" hangingPunct="1">
              <a:lnSpc>
                <a:spcPct val="110000"/>
              </a:lnSpc>
              <a:spcBef>
                <a:spcPts val="645"/>
              </a:spcBef>
              <a:spcAft>
                <a:spcPts val="0"/>
              </a:spcAft>
              <a:buClrTx/>
              <a:buSzTx/>
              <a:buFontTx/>
              <a:buNone/>
              <a:tabLst/>
              <a:defRPr/>
            </a:pPr>
            <a:r>
              <a:rPr lang="es-AR" sz="2400" spc="-5" dirty="0">
                <a:latin typeface="Arial"/>
                <a:cs typeface="Arial"/>
              </a:rPr>
              <a:t>Igualmente</a:t>
            </a:r>
            <a:r>
              <a:rPr lang="es-AR" sz="2400" dirty="0">
                <a:latin typeface="Arial"/>
                <a:cs typeface="Arial"/>
              </a:rPr>
              <a:t> se </a:t>
            </a:r>
            <a:r>
              <a:rPr lang="es-AR" sz="2400" spc="-5" dirty="0">
                <a:latin typeface="Arial"/>
                <a:cs typeface="Arial"/>
              </a:rPr>
              <a:t>deberán</a:t>
            </a:r>
            <a:r>
              <a:rPr lang="es-AR" sz="2400" spc="10" dirty="0">
                <a:latin typeface="Arial"/>
                <a:cs typeface="Arial"/>
              </a:rPr>
              <a:t> </a:t>
            </a:r>
            <a:r>
              <a:rPr lang="es-AR" sz="2400" spc="-5" dirty="0">
                <a:latin typeface="Arial"/>
                <a:cs typeface="Arial"/>
              </a:rPr>
              <a:t>realizar</a:t>
            </a:r>
            <a:r>
              <a:rPr lang="es-AR" sz="2400" spc="15" dirty="0">
                <a:latin typeface="Arial"/>
                <a:cs typeface="Arial"/>
              </a:rPr>
              <a:t> </a:t>
            </a:r>
            <a:r>
              <a:rPr lang="es-AR" sz="2400" spc="-5" dirty="0">
                <a:latin typeface="Arial"/>
                <a:cs typeface="Arial"/>
              </a:rPr>
              <a:t>las</a:t>
            </a:r>
            <a:r>
              <a:rPr lang="es-AR" sz="2400" spc="10" dirty="0">
                <a:latin typeface="Arial"/>
                <a:cs typeface="Arial"/>
              </a:rPr>
              <a:t> </a:t>
            </a:r>
            <a:r>
              <a:rPr lang="es-AR" sz="2400" spc="-5" dirty="0">
                <a:latin typeface="Arial"/>
                <a:cs typeface="Arial"/>
              </a:rPr>
              <a:t>pruebas</a:t>
            </a:r>
            <a:r>
              <a:rPr lang="es-AR" sz="2400" spc="5" dirty="0">
                <a:latin typeface="Arial"/>
                <a:cs typeface="Arial"/>
              </a:rPr>
              <a:t> </a:t>
            </a:r>
            <a:r>
              <a:rPr lang="es-AR" sz="2400" spc="-5" dirty="0">
                <a:latin typeface="Arial"/>
                <a:cs typeface="Arial"/>
              </a:rPr>
              <a:t>señaladas</a:t>
            </a:r>
            <a:r>
              <a:rPr lang="es-AR" sz="2400" spc="15" dirty="0">
                <a:latin typeface="Arial"/>
                <a:cs typeface="Arial"/>
              </a:rPr>
              <a:t> </a:t>
            </a:r>
            <a:r>
              <a:rPr lang="es-AR" sz="2400" spc="-5" dirty="0">
                <a:latin typeface="Arial"/>
                <a:cs typeface="Arial"/>
              </a:rPr>
              <a:t>antes</a:t>
            </a:r>
            <a:r>
              <a:rPr lang="es-AR" sz="2400" spc="5" dirty="0">
                <a:latin typeface="Arial"/>
                <a:cs typeface="Arial"/>
              </a:rPr>
              <a:t> </a:t>
            </a:r>
            <a:r>
              <a:rPr lang="es-AR" sz="2400" dirty="0">
                <a:latin typeface="Arial"/>
                <a:cs typeface="Arial"/>
              </a:rPr>
              <a:t>de</a:t>
            </a:r>
            <a:r>
              <a:rPr lang="es-AR" sz="2400" spc="-10" dirty="0">
                <a:latin typeface="Arial"/>
                <a:cs typeface="Arial"/>
              </a:rPr>
              <a:t> </a:t>
            </a:r>
            <a:r>
              <a:rPr lang="es-AR" sz="2400" dirty="0">
                <a:latin typeface="Arial"/>
                <a:cs typeface="Arial"/>
              </a:rPr>
              <a:t>ser </a:t>
            </a:r>
            <a:r>
              <a:rPr lang="es-AR" sz="2400" spc="-375" dirty="0">
                <a:latin typeface="Arial"/>
                <a:cs typeface="Arial"/>
              </a:rPr>
              <a:t> </a:t>
            </a:r>
            <a:r>
              <a:rPr lang="es-AR" sz="2400" dirty="0">
                <a:latin typeface="Arial"/>
                <a:cs typeface="Arial"/>
              </a:rPr>
              <a:t>introducido</a:t>
            </a:r>
            <a:r>
              <a:rPr lang="es-AR" sz="2400" spc="-15" dirty="0">
                <a:latin typeface="Arial"/>
                <a:cs typeface="Arial"/>
              </a:rPr>
              <a:t> </a:t>
            </a:r>
            <a:r>
              <a:rPr lang="es-AR" sz="2400" dirty="0">
                <a:latin typeface="Arial"/>
                <a:cs typeface="Arial"/>
              </a:rPr>
              <a:t>el</a:t>
            </a:r>
            <a:r>
              <a:rPr lang="es-AR" sz="2400" spc="-10" dirty="0">
                <a:latin typeface="Arial"/>
                <a:cs typeface="Arial"/>
              </a:rPr>
              <a:t> </a:t>
            </a:r>
            <a:r>
              <a:rPr lang="es-AR" sz="2400" spc="-5" dirty="0">
                <a:latin typeface="Arial"/>
                <a:cs typeface="Arial"/>
              </a:rPr>
              <a:t>aceite</a:t>
            </a:r>
            <a:r>
              <a:rPr lang="es-AR" sz="2400" spc="5" dirty="0">
                <a:latin typeface="Arial"/>
                <a:cs typeface="Arial"/>
              </a:rPr>
              <a:t> </a:t>
            </a:r>
            <a:r>
              <a:rPr lang="es-AR" sz="2400" dirty="0">
                <a:latin typeface="Arial"/>
                <a:cs typeface="Arial"/>
              </a:rPr>
              <a:t>al</a:t>
            </a:r>
            <a:r>
              <a:rPr lang="es-AR" sz="2400" spc="-10" dirty="0">
                <a:latin typeface="Arial"/>
                <a:cs typeface="Arial"/>
              </a:rPr>
              <a:t> </a:t>
            </a:r>
            <a:r>
              <a:rPr lang="es-AR" sz="2400" dirty="0">
                <a:latin typeface="Arial"/>
                <a:cs typeface="Arial"/>
              </a:rPr>
              <a:t>tanque</a:t>
            </a:r>
            <a:r>
              <a:rPr lang="es-AR" sz="2400" spc="5" dirty="0">
                <a:latin typeface="Arial"/>
                <a:cs typeface="Arial"/>
              </a:rPr>
              <a:t> </a:t>
            </a:r>
            <a:r>
              <a:rPr lang="es-AR" sz="2400" dirty="0">
                <a:latin typeface="Arial"/>
                <a:cs typeface="Arial"/>
              </a:rPr>
              <a:t>del</a:t>
            </a:r>
            <a:r>
              <a:rPr lang="es-AR" sz="2400" spc="-20" dirty="0">
                <a:latin typeface="Arial"/>
                <a:cs typeface="Arial"/>
              </a:rPr>
              <a:t> </a:t>
            </a:r>
            <a:r>
              <a:rPr lang="es-AR" sz="2400" spc="-5" dirty="0">
                <a:latin typeface="Arial"/>
                <a:cs typeface="Arial"/>
              </a:rPr>
              <a:t>transformador.</a:t>
            </a:r>
            <a:endParaRPr lang="es-AR" sz="2400" dirty="0">
              <a:latin typeface="Arial"/>
              <a:cs typeface="Arial"/>
            </a:endParaRPr>
          </a:p>
          <a:p>
            <a:pPr marL="12700" marR="5080" algn="just">
              <a:lnSpc>
                <a:spcPct val="110000"/>
              </a:lnSpc>
              <a:spcBef>
                <a:spcPts val="645"/>
              </a:spcBef>
            </a:pPr>
            <a:endParaRPr lang="es-AR" sz="2400" dirty="0">
              <a:latin typeface="Arial"/>
              <a:cs typeface="Arial"/>
            </a:endParaRPr>
          </a:p>
          <a:p>
            <a:pPr marL="12700" marR="5080" algn="just">
              <a:lnSpc>
                <a:spcPct val="110000"/>
              </a:lnSpc>
              <a:spcBef>
                <a:spcPts val="645"/>
              </a:spcBef>
            </a:pPr>
            <a:endParaRPr lang="es-AR" sz="2400" dirty="0">
              <a:latin typeface="Arial"/>
              <a:cs typeface="Arial"/>
            </a:endParaRP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23</a:t>
            </a:fld>
            <a:endParaRPr lang="es-AR"/>
          </a:p>
        </p:txBody>
      </p:sp>
    </p:spTree>
    <p:extLst>
      <p:ext uri="{BB962C8B-B14F-4D97-AF65-F5344CB8AC3E}">
        <p14:creationId xmlns:p14="http://schemas.microsoft.com/office/powerpoint/2010/main" val="2866010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tabLst>
                <a:tab pos="690245" algn="l"/>
              </a:tabLst>
            </a:pPr>
            <a:r>
              <a:rPr lang="es-AR" b="1" u="sng" spc="-5" dirty="0">
                <a:uFill>
                  <a:solidFill>
                    <a:srgbClr val="000000"/>
                  </a:solidFill>
                </a:uFill>
                <a:latin typeface="Arial"/>
                <a:cs typeface="Arial"/>
              </a:rPr>
              <a:t>PLACAS</a:t>
            </a:r>
            <a:r>
              <a:rPr lang="es-AR" b="1" u="sng" spc="-20" dirty="0">
                <a:uFill>
                  <a:solidFill>
                    <a:srgbClr val="000000"/>
                  </a:solidFill>
                </a:uFill>
                <a:latin typeface="Arial"/>
                <a:cs typeface="Arial"/>
              </a:rPr>
              <a:t> </a:t>
            </a:r>
            <a:r>
              <a:rPr lang="es-AR" b="1" u="sng" spc="-5" dirty="0">
                <a:uFill>
                  <a:solidFill>
                    <a:srgbClr val="000000"/>
                  </a:solidFill>
                </a:uFill>
                <a:latin typeface="Arial"/>
                <a:cs typeface="Arial"/>
              </a:rPr>
              <a:t>DE</a:t>
            </a:r>
            <a:r>
              <a:rPr lang="es-AR" b="1" u="sng" spc="-20" dirty="0">
                <a:uFill>
                  <a:solidFill>
                    <a:srgbClr val="000000"/>
                  </a:solidFill>
                </a:uFill>
                <a:latin typeface="Arial"/>
                <a:cs typeface="Arial"/>
              </a:rPr>
              <a:t> </a:t>
            </a:r>
            <a:r>
              <a:rPr lang="es-AR" b="1" u="sng" spc="-5" dirty="0">
                <a:uFill>
                  <a:solidFill>
                    <a:srgbClr val="000000"/>
                  </a:solidFill>
                </a:uFill>
                <a:latin typeface="Arial"/>
                <a:cs typeface="Arial"/>
              </a:rPr>
              <a:t>CARACTERISTICAS</a:t>
            </a:r>
            <a:endParaRPr lang="es-AR" dirty="0">
              <a:latin typeface="Arial"/>
              <a:cs typeface="Arial"/>
            </a:endParaRPr>
          </a:p>
          <a:p>
            <a:pPr marL="12700" marR="5080" algn="just">
              <a:lnSpc>
                <a:spcPts val="1660"/>
              </a:lnSpc>
              <a:spcBef>
                <a:spcPts val="1010"/>
              </a:spcBef>
            </a:pPr>
            <a:r>
              <a:rPr lang="es-AR" spc="-5" dirty="0">
                <a:latin typeface="Arial"/>
                <a:cs typeface="Arial"/>
              </a:rPr>
              <a:t>Cada </a:t>
            </a:r>
            <a:r>
              <a:rPr lang="es-AR" dirty="0">
                <a:latin typeface="Arial"/>
                <a:cs typeface="Arial"/>
              </a:rPr>
              <a:t>parte </a:t>
            </a:r>
            <a:r>
              <a:rPr lang="es-AR" spc="-5" dirty="0">
                <a:latin typeface="Arial"/>
                <a:cs typeface="Arial"/>
              </a:rPr>
              <a:t>principal </a:t>
            </a:r>
            <a:r>
              <a:rPr lang="es-AR" dirty="0">
                <a:latin typeface="Arial"/>
                <a:cs typeface="Arial"/>
              </a:rPr>
              <a:t>y </a:t>
            </a:r>
            <a:r>
              <a:rPr lang="es-AR" spc="-5" dirty="0">
                <a:latin typeface="Arial"/>
                <a:cs typeface="Arial"/>
              </a:rPr>
              <a:t>auxiliar </a:t>
            </a:r>
            <a:r>
              <a:rPr lang="es-AR" dirty="0">
                <a:latin typeface="Arial"/>
                <a:cs typeface="Arial"/>
              </a:rPr>
              <a:t>del </a:t>
            </a:r>
            <a:r>
              <a:rPr lang="es-AR" spc="-5" dirty="0">
                <a:latin typeface="Arial"/>
                <a:cs typeface="Arial"/>
              </a:rPr>
              <a:t>equipo </a:t>
            </a:r>
            <a:r>
              <a:rPr lang="es-AR" dirty="0">
                <a:latin typeface="Arial"/>
                <a:cs typeface="Arial"/>
              </a:rPr>
              <a:t>deberá </a:t>
            </a:r>
            <a:r>
              <a:rPr lang="es-AR" spc="-5" dirty="0">
                <a:latin typeface="Arial"/>
                <a:cs typeface="Arial"/>
              </a:rPr>
              <a:t>tener </a:t>
            </a:r>
            <a:r>
              <a:rPr lang="es-AR" dirty="0">
                <a:latin typeface="Arial"/>
                <a:cs typeface="Arial"/>
              </a:rPr>
              <a:t>una </a:t>
            </a:r>
            <a:r>
              <a:rPr lang="es-AR" spc="-5" dirty="0">
                <a:latin typeface="Arial"/>
                <a:cs typeface="Arial"/>
              </a:rPr>
              <a:t>placa </a:t>
            </a:r>
            <a:r>
              <a:rPr lang="es-AR" dirty="0">
                <a:latin typeface="Arial"/>
                <a:cs typeface="Arial"/>
              </a:rPr>
              <a:t>de </a:t>
            </a:r>
            <a:r>
              <a:rPr lang="es-AR" spc="5" dirty="0">
                <a:latin typeface="Arial"/>
                <a:cs typeface="Arial"/>
              </a:rPr>
              <a:t> </a:t>
            </a:r>
            <a:r>
              <a:rPr lang="es-AR" spc="-5" dirty="0">
                <a:latin typeface="Arial"/>
                <a:cs typeface="Arial"/>
              </a:rPr>
              <a:t>características </a:t>
            </a:r>
            <a:r>
              <a:rPr lang="es-AR" spc="-10" dirty="0">
                <a:latin typeface="Arial"/>
                <a:cs typeface="Arial"/>
              </a:rPr>
              <a:t>en </a:t>
            </a:r>
            <a:r>
              <a:rPr lang="es-AR" spc="-5" dirty="0">
                <a:latin typeface="Arial"/>
                <a:cs typeface="Arial"/>
              </a:rPr>
              <a:t>forma </a:t>
            </a:r>
            <a:r>
              <a:rPr lang="es-AR" dirty="0">
                <a:latin typeface="Arial"/>
                <a:cs typeface="Arial"/>
              </a:rPr>
              <a:t>legible y duradera de acuerdo a </a:t>
            </a:r>
            <a:r>
              <a:rPr lang="es-AR" spc="-10" dirty="0">
                <a:latin typeface="Arial"/>
                <a:cs typeface="Arial"/>
              </a:rPr>
              <a:t>lo </a:t>
            </a:r>
            <a:r>
              <a:rPr lang="es-AR" spc="-5" dirty="0">
                <a:latin typeface="Arial"/>
                <a:cs typeface="Arial"/>
              </a:rPr>
              <a:t>indicado </a:t>
            </a:r>
            <a:r>
              <a:rPr lang="es-AR" dirty="0">
                <a:latin typeface="Arial"/>
                <a:cs typeface="Arial"/>
              </a:rPr>
              <a:t>en </a:t>
            </a:r>
            <a:r>
              <a:rPr lang="es-AR" spc="-375" dirty="0">
                <a:latin typeface="Arial"/>
                <a:cs typeface="Arial"/>
              </a:rPr>
              <a:t> </a:t>
            </a:r>
            <a:r>
              <a:rPr lang="es-AR" dirty="0">
                <a:latin typeface="Arial"/>
                <a:cs typeface="Arial"/>
              </a:rPr>
              <a:t>las</a:t>
            </a:r>
            <a:r>
              <a:rPr lang="es-AR" spc="-10" dirty="0">
                <a:latin typeface="Arial"/>
                <a:cs typeface="Arial"/>
              </a:rPr>
              <a:t> </a:t>
            </a:r>
            <a:r>
              <a:rPr lang="es-AR" spc="-5" dirty="0">
                <a:latin typeface="Arial"/>
                <a:cs typeface="Arial"/>
              </a:rPr>
              <a:t>Especificaciones</a:t>
            </a:r>
            <a:r>
              <a:rPr lang="es-AR" spc="5" dirty="0">
                <a:latin typeface="Arial"/>
                <a:cs typeface="Arial"/>
              </a:rPr>
              <a:t> </a:t>
            </a:r>
            <a:r>
              <a:rPr lang="es-AR" spc="-5" dirty="0">
                <a:latin typeface="Arial"/>
                <a:cs typeface="Arial"/>
              </a:rPr>
              <a:t>del cliente.</a:t>
            </a:r>
            <a:endParaRPr lang="es-AR" dirty="0">
              <a:latin typeface="Arial"/>
              <a:cs typeface="Arial"/>
            </a:endParaRPr>
          </a:p>
          <a:p>
            <a:pPr algn="just">
              <a:spcBef>
                <a:spcPts val="20"/>
              </a:spcBef>
            </a:pPr>
            <a:endParaRPr lang="es-AR" dirty="0">
              <a:latin typeface="Arial"/>
              <a:cs typeface="Arial"/>
            </a:endParaRPr>
          </a:p>
          <a:p>
            <a:pPr marL="12700" algn="just">
              <a:spcBef>
                <a:spcPts val="5"/>
              </a:spcBef>
            </a:pPr>
            <a:r>
              <a:rPr lang="es-AR" dirty="0">
                <a:latin typeface="Arial"/>
                <a:cs typeface="Arial"/>
              </a:rPr>
              <a:t>Las</a:t>
            </a:r>
            <a:r>
              <a:rPr lang="es-AR" spc="-5" dirty="0">
                <a:latin typeface="Arial"/>
                <a:cs typeface="Arial"/>
              </a:rPr>
              <a:t> </a:t>
            </a:r>
            <a:r>
              <a:rPr lang="es-AR" dirty="0">
                <a:latin typeface="Arial"/>
                <a:cs typeface="Arial"/>
              </a:rPr>
              <a:t>placas </a:t>
            </a:r>
            <a:r>
              <a:rPr lang="es-AR" spc="-5" dirty="0">
                <a:latin typeface="Arial"/>
                <a:cs typeface="Arial"/>
              </a:rPr>
              <a:t>contendrán como</a:t>
            </a:r>
            <a:r>
              <a:rPr lang="es-AR" spc="10" dirty="0">
                <a:latin typeface="Arial"/>
                <a:cs typeface="Arial"/>
              </a:rPr>
              <a:t> </a:t>
            </a:r>
            <a:r>
              <a:rPr lang="es-AR" spc="-5" dirty="0">
                <a:latin typeface="Arial"/>
                <a:cs typeface="Arial"/>
              </a:rPr>
              <a:t>mínimo</a:t>
            </a:r>
            <a:r>
              <a:rPr lang="es-AR" spc="10" dirty="0">
                <a:latin typeface="Arial"/>
                <a:cs typeface="Arial"/>
              </a:rPr>
              <a:t> </a:t>
            </a:r>
            <a:r>
              <a:rPr lang="es-AR" spc="-10" dirty="0">
                <a:latin typeface="Arial"/>
                <a:cs typeface="Arial"/>
              </a:rPr>
              <a:t>la</a:t>
            </a:r>
            <a:r>
              <a:rPr lang="es-AR" spc="10" dirty="0">
                <a:latin typeface="Arial"/>
                <a:cs typeface="Arial"/>
              </a:rPr>
              <a:t> </a:t>
            </a:r>
            <a:r>
              <a:rPr lang="es-AR" spc="-5" dirty="0">
                <a:latin typeface="Arial"/>
                <a:cs typeface="Arial"/>
              </a:rPr>
              <a:t>siguiente</a:t>
            </a:r>
            <a:r>
              <a:rPr lang="es-AR" spc="10" dirty="0">
                <a:latin typeface="Arial"/>
                <a:cs typeface="Arial"/>
              </a:rPr>
              <a:t> </a:t>
            </a:r>
            <a:r>
              <a:rPr lang="es-AR" spc="-5" dirty="0">
                <a:latin typeface="Arial"/>
                <a:cs typeface="Arial"/>
              </a:rPr>
              <a:t>información:</a:t>
            </a:r>
            <a:endParaRPr lang="es-AR" dirty="0">
              <a:latin typeface="Arial"/>
              <a:cs typeface="Arial"/>
            </a:endParaRPr>
          </a:p>
          <a:p>
            <a:pPr marL="212090" algn="just">
              <a:spcBef>
                <a:spcPts val="1295"/>
              </a:spcBef>
            </a:pPr>
            <a:r>
              <a:rPr lang="es-AR" spc="-5" dirty="0">
                <a:latin typeface="Arial"/>
                <a:cs typeface="Arial"/>
              </a:rPr>
              <a:t>-La</a:t>
            </a:r>
            <a:r>
              <a:rPr lang="es-AR" spc="20" dirty="0">
                <a:latin typeface="Arial"/>
                <a:cs typeface="Arial"/>
              </a:rPr>
              <a:t> </a:t>
            </a:r>
            <a:r>
              <a:rPr lang="es-AR" spc="-5" dirty="0">
                <a:latin typeface="Arial"/>
                <a:cs typeface="Arial"/>
              </a:rPr>
              <a:t>palabra</a:t>
            </a:r>
            <a:r>
              <a:rPr lang="es-AR" spc="5" dirty="0">
                <a:latin typeface="Arial"/>
                <a:cs typeface="Arial"/>
              </a:rPr>
              <a:t> </a:t>
            </a:r>
            <a:r>
              <a:rPr lang="es-AR" spc="-5" dirty="0">
                <a:latin typeface="Arial"/>
                <a:cs typeface="Arial"/>
              </a:rPr>
              <a:t>"Transformador",</a:t>
            </a:r>
            <a:r>
              <a:rPr lang="es-AR" spc="10" dirty="0">
                <a:latin typeface="Arial"/>
                <a:cs typeface="Arial"/>
              </a:rPr>
              <a:t> </a:t>
            </a:r>
            <a:r>
              <a:rPr lang="es-AR" spc="-5" dirty="0">
                <a:latin typeface="Arial"/>
                <a:cs typeface="Arial"/>
              </a:rPr>
              <a:t>"Autotransformador",</a:t>
            </a:r>
            <a:r>
              <a:rPr lang="es-AR" spc="5" dirty="0">
                <a:latin typeface="Arial"/>
                <a:cs typeface="Arial"/>
              </a:rPr>
              <a:t> </a:t>
            </a:r>
            <a:r>
              <a:rPr lang="es-AR" spc="-5" dirty="0">
                <a:latin typeface="Arial"/>
                <a:cs typeface="Arial"/>
              </a:rPr>
              <a:t>según</a:t>
            </a:r>
            <a:r>
              <a:rPr lang="es-AR" spc="20" dirty="0">
                <a:latin typeface="Arial"/>
                <a:cs typeface="Arial"/>
              </a:rPr>
              <a:t> </a:t>
            </a:r>
            <a:r>
              <a:rPr lang="es-AR" spc="-5" dirty="0">
                <a:latin typeface="Arial"/>
                <a:cs typeface="Arial"/>
              </a:rPr>
              <a:t>aplique.</a:t>
            </a:r>
            <a:endParaRPr lang="es-AR" dirty="0">
              <a:latin typeface="Arial"/>
              <a:cs typeface="Arial"/>
            </a:endParaRPr>
          </a:p>
          <a:p>
            <a:pPr marL="240665" algn="just">
              <a:spcBef>
                <a:spcPts val="1305"/>
              </a:spcBef>
              <a:tabLst>
                <a:tab pos="469265" algn="l"/>
              </a:tabLst>
            </a:pPr>
            <a:r>
              <a:rPr lang="es-AR" dirty="0">
                <a:latin typeface="Arial"/>
                <a:cs typeface="Arial"/>
              </a:rPr>
              <a:t>-	El</a:t>
            </a:r>
            <a:r>
              <a:rPr lang="es-AR" spc="-5" dirty="0">
                <a:latin typeface="Arial"/>
                <a:cs typeface="Arial"/>
              </a:rPr>
              <a:t> </a:t>
            </a:r>
            <a:r>
              <a:rPr lang="es-AR" dirty="0">
                <a:latin typeface="Arial"/>
                <a:cs typeface="Arial"/>
              </a:rPr>
              <a:t>número</a:t>
            </a:r>
            <a:r>
              <a:rPr lang="es-AR" spc="-15" dirty="0">
                <a:latin typeface="Arial"/>
                <a:cs typeface="Arial"/>
              </a:rPr>
              <a:t> </a:t>
            </a:r>
            <a:r>
              <a:rPr lang="es-AR" dirty="0">
                <a:latin typeface="Arial"/>
                <a:cs typeface="Arial"/>
              </a:rPr>
              <a:t>de</a:t>
            </a:r>
            <a:r>
              <a:rPr lang="es-AR" spc="-15" dirty="0">
                <a:latin typeface="Arial"/>
                <a:cs typeface="Arial"/>
              </a:rPr>
              <a:t> </a:t>
            </a:r>
            <a:r>
              <a:rPr lang="es-AR" spc="-5" dirty="0">
                <a:latin typeface="Arial"/>
                <a:cs typeface="Arial"/>
              </a:rPr>
              <a:t>serie</a:t>
            </a:r>
            <a:r>
              <a:rPr lang="es-AR" spc="-10" dirty="0">
                <a:latin typeface="Arial"/>
                <a:cs typeface="Arial"/>
              </a:rPr>
              <a:t> </a:t>
            </a:r>
            <a:r>
              <a:rPr lang="es-AR" dirty="0">
                <a:latin typeface="Arial"/>
                <a:cs typeface="Arial"/>
              </a:rPr>
              <a:t>del</a:t>
            </a:r>
            <a:r>
              <a:rPr lang="es-AR" spc="-5" dirty="0">
                <a:latin typeface="Arial"/>
                <a:cs typeface="Arial"/>
              </a:rPr>
              <a:t> fabricante.</a:t>
            </a:r>
          </a:p>
          <a:p>
            <a:pPr marL="241300" indent="-228600" algn="just">
              <a:lnSpc>
                <a:spcPts val="1670"/>
              </a:lnSpc>
              <a:buChar char="-"/>
              <a:tabLst>
                <a:tab pos="240665" algn="l"/>
                <a:tab pos="241300" algn="l"/>
              </a:tabLst>
            </a:pPr>
            <a:r>
              <a:rPr lang="es-AR" dirty="0">
                <a:latin typeface="Arial"/>
                <a:cs typeface="Arial"/>
              </a:rPr>
              <a:t>El</a:t>
            </a:r>
            <a:r>
              <a:rPr lang="es-AR" spc="5" dirty="0">
                <a:latin typeface="Arial"/>
                <a:cs typeface="Arial"/>
              </a:rPr>
              <a:t> </a:t>
            </a:r>
            <a:r>
              <a:rPr lang="es-AR" spc="-5" dirty="0">
                <a:latin typeface="Arial"/>
                <a:cs typeface="Arial"/>
              </a:rPr>
              <a:t>tipo</a:t>
            </a:r>
            <a:r>
              <a:rPr lang="es-AR" dirty="0">
                <a:latin typeface="Arial"/>
                <a:cs typeface="Arial"/>
              </a:rPr>
              <a:t> </a:t>
            </a:r>
            <a:r>
              <a:rPr lang="es-AR" spc="-10" dirty="0">
                <a:latin typeface="Arial"/>
                <a:cs typeface="Arial"/>
              </a:rPr>
              <a:t>de</a:t>
            </a:r>
            <a:r>
              <a:rPr lang="es-AR" spc="5" dirty="0">
                <a:latin typeface="Arial"/>
                <a:cs typeface="Arial"/>
              </a:rPr>
              <a:t> </a:t>
            </a:r>
            <a:r>
              <a:rPr lang="es-AR" spc="-5" dirty="0">
                <a:latin typeface="Arial"/>
                <a:cs typeface="Arial"/>
              </a:rPr>
              <a:t>enfriamiento</a:t>
            </a:r>
            <a:r>
              <a:rPr lang="es-AR" spc="-10" dirty="0">
                <a:latin typeface="Arial"/>
                <a:cs typeface="Arial"/>
              </a:rPr>
              <a:t> </a:t>
            </a:r>
            <a:r>
              <a:rPr lang="es-AR" spc="-5" dirty="0">
                <a:latin typeface="Arial"/>
                <a:cs typeface="Arial"/>
              </a:rPr>
              <a:t>(OA,</a:t>
            </a:r>
            <a:r>
              <a:rPr lang="es-AR" spc="5" dirty="0">
                <a:latin typeface="Arial"/>
                <a:cs typeface="Arial"/>
              </a:rPr>
              <a:t> </a:t>
            </a:r>
            <a:r>
              <a:rPr lang="es-AR" spc="-5" dirty="0">
                <a:latin typeface="Arial"/>
                <a:cs typeface="Arial"/>
              </a:rPr>
              <a:t>OA/FA,</a:t>
            </a:r>
            <a:r>
              <a:rPr lang="es-AR" spc="10" dirty="0">
                <a:latin typeface="Arial"/>
                <a:cs typeface="Arial"/>
              </a:rPr>
              <a:t> </a:t>
            </a:r>
            <a:r>
              <a:rPr lang="es-AR" spc="-10" dirty="0">
                <a:latin typeface="Arial"/>
                <a:cs typeface="Arial"/>
              </a:rPr>
              <a:t>OD,</a:t>
            </a:r>
            <a:r>
              <a:rPr lang="es-AR" spc="5" dirty="0">
                <a:latin typeface="Arial"/>
                <a:cs typeface="Arial"/>
              </a:rPr>
              <a:t> </a:t>
            </a:r>
            <a:r>
              <a:rPr lang="es-AR" spc="-5" dirty="0">
                <a:latin typeface="Arial"/>
                <a:cs typeface="Arial"/>
              </a:rPr>
              <a:t>etc.)</a:t>
            </a:r>
            <a:endParaRPr lang="es-AR" dirty="0">
              <a:latin typeface="Arial"/>
              <a:cs typeface="Arial"/>
            </a:endParaRPr>
          </a:p>
          <a:p>
            <a:pPr marL="241300" indent="-228600" algn="just">
              <a:spcBef>
                <a:spcPts val="1305"/>
              </a:spcBef>
              <a:buChar char="-"/>
              <a:tabLst>
                <a:tab pos="240665" algn="l"/>
                <a:tab pos="241300" algn="l"/>
              </a:tabLst>
            </a:pPr>
            <a:r>
              <a:rPr lang="es-AR" dirty="0">
                <a:latin typeface="Arial"/>
                <a:cs typeface="Arial"/>
              </a:rPr>
              <a:t>El</a:t>
            </a:r>
            <a:r>
              <a:rPr lang="es-AR" spc="-20" dirty="0">
                <a:latin typeface="Arial"/>
                <a:cs typeface="Arial"/>
              </a:rPr>
              <a:t> </a:t>
            </a:r>
            <a:r>
              <a:rPr lang="es-AR" dirty="0">
                <a:latin typeface="Arial"/>
                <a:cs typeface="Arial"/>
              </a:rPr>
              <a:t>número</a:t>
            </a:r>
            <a:r>
              <a:rPr lang="es-AR" spc="-30" dirty="0">
                <a:latin typeface="Arial"/>
                <a:cs typeface="Arial"/>
              </a:rPr>
              <a:t> </a:t>
            </a:r>
            <a:r>
              <a:rPr lang="es-AR" dirty="0">
                <a:latin typeface="Arial"/>
                <a:cs typeface="Arial"/>
              </a:rPr>
              <a:t>de</a:t>
            </a:r>
            <a:r>
              <a:rPr lang="es-AR" spc="-30" dirty="0">
                <a:latin typeface="Arial"/>
                <a:cs typeface="Arial"/>
              </a:rPr>
              <a:t> </a:t>
            </a:r>
            <a:r>
              <a:rPr lang="es-AR" spc="-5" dirty="0">
                <a:latin typeface="Arial"/>
                <a:cs typeface="Arial"/>
              </a:rPr>
              <a:t>fases.</a:t>
            </a:r>
            <a:endParaRPr lang="es-AR" dirty="0">
              <a:latin typeface="Arial"/>
              <a:cs typeface="Arial"/>
            </a:endParaRPr>
          </a:p>
          <a:p>
            <a:pPr marL="241300" indent="-228600" algn="just">
              <a:spcBef>
                <a:spcPts val="1310"/>
              </a:spcBef>
              <a:buChar char="-"/>
              <a:tabLst>
                <a:tab pos="240665" algn="l"/>
                <a:tab pos="241300" algn="l"/>
              </a:tabLst>
            </a:pPr>
            <a:r>
              <a:rPr lang="es-AR" dirty="0">
                <a:latin typeface="Arial"/>
                <a:cs typeface="Arial"/>
              </a:rPr>
              <a:t>La</a:t>
            </a:r>
            <a:r>
              <a:rPr lang="es-AR" spc="-10" dirty="0">
                <a:latin typeface="Arial"/>
                <a:cs typeface="Arial"/>
              </a:rPr>
              <a:t> </a:t>
            </a:r>
            <a:r>
              <a:rPr lang="es-AR" spc="-5" dirty="0">
                <a:latin typeface="Arial"/>
                <a:cs typeface="Arial"/>
              </a:rPr>
              <a:t>frecuencia</a:t>
            </a:r>
            <a:r>
              <a:rPr lang="es-AR" spc="-20" dirty="0">
                <a:latin typeface="Arial"/>
                <a:cs typeface="Arial"/>
              </a:rPr>
              <a:t> </a:t>
            </a:r>
            <a:r>
              <a:rPr lang="es-AR" spc="-5" dirty="0">
                <a:latin typeface="Arial"/>
                <a:cs typeface="Arial"/>
              </a:rPr>
              <a:t>nominal.</a:t>
            </a:r>
            <a:endParaRPr lang="es-AR" dirty="0">
              <a:latin typeface="Arial"/>
              <a:cs typeface="Arial"/>
            </a:endParaRPr>
          </a:p>
          <a:p>
            <a:pPr marL="241300" indent="-228600" algn="just">
              <a:spcBef>
                <a:spcPts val="1305"/>
              </a:spcBef>
              <a:buChar char="-"/>
              <a:tabLst>
                <a:tab pos="240665" algn="l"/>
                <a:tab pos="241300" algn="l"/>
              </a:tabLst>
            </a:pPr>
            <a:r>
              <a:rPr lang="es-AR" dirty="0">
                <a:latin typeface="Arial"/>
                <a:cs typeface="Arial"/>
              </a:rPr>
              <a:t>La </a:t>
            </a:r>
            <a:r>
              <a:rPr lang="es-AR" spc="-5" dirty="0">
                <a:latin typeface="Arial"/>
                <a:cs typeface="Arial"/>
              </a:rPr>
              <a:t>capacidad</a:t>
            </a:r>
            <a:r>
              <a:rPr lang="es-AR" spc="-10" dirty="0">
                <a:latin typeface="Arial"/>
                <a:cs typeface="Arial"/>
              </a:rPr>
              <a:t> </a:t>
            </a:r>
            <a:r>
              <a:rPr lang="es-AR" spc="-5" dirty="0">
                <a:latin typeface="Arial"/>
                <a:cs typeface="Arial"/>
              </a:rPr>
              <a:t>nominal</a:t>
            </a:r>
            <a:r>
              <a:rPr lang="es-AR" dirty="0">
                <a:latin typeface="Arial"/>
                <a:cs typeface="Arial"/>
              </a:rPr>
              <a:t> para</a:t>
            </a:r>
            <a:r>
              <a:rPr lang="es-AR" spc="-10" dirty="0">
                <a:latin typeface="Arial"/>
                <a:cs typeface="Arial"/>
              </a:rPr>
              <a:t> </a:t>
            </a:r>
            <a:r>
              <a:rPr lang="es-AR" dirty="0">
                <a:latin typeface="Arial"/>
                <a:cs typeface="Arial"/>
              </a:rPr>
              <a:t>cada</a:t>
            </a:r>
            <a:r>
              <a:rPr lang="es-AR" spc="-10" dirty="0">
                <a:latin typeface="Arial"/>
                <a:cs typeface="Arial"/>
              </a:rPr>
              <a:t> </a:t>
            </a:r>
            <a:r>
              <a:rPr lang="es-AR" dirty="0">
                <a:latin typeface="Arial"/>
                <a:cs typeface="Arial"/>
              </a:rPr>
              <a:t>arrollado, si hay</a:t>
            </a:r>
            <a:r>
              <a:rPr lang="es-AR" spc="-15" dirty="0">
                <a:latin typeface="Arial"/>
                <a:cs typeface="Arial"/>
              </a:rPr>
              <a:t> </a:t>
            </a:r>
            <a:r>
              <a:rPr lang="es-AR" spc="-5" dirty="0">
                <a:latin typeface="Arial"/>
                <a:cs typeface="Arial"/>
              </a:rPr>
              <a:t>más </a:t>
            </a:r>
            <a:r>
              <a:rPr lang="es-AR" dirty="0">
                <a:latin typeface="Arial"/>
                <a:cs typeface="Arial"/>
              </a:rPr>
              <a:t>de</a:t>
            </a:r>
            <a:r>
              <a:rPr lang="es-AR" spc="-10" dirty="0">
                <a:latin typeface="Arial"/>
                <a:cs typeface="Arial"/>
              </a:rPr>
              <a:t> </a:t>
            </a:r>
            <a:r>
              <a:rPr lang="es-AR" dirty="0">
                <a:latin typeface="Arial"/>
                <a:cs typeface="Arial"/>
              </a:rPr>
              <a:t>dos.</a:t>
            </a:r>
          </a:p>
          <a:p>
            <a:pPr marL="241300" indent="-228600" algn="just">
              <a:spcBef>
                <a:spcPts val="1300"/>
              </a:spcBef>
              <a:buChar char="-"/>
              <a:tabLst>
                <a:tab pos="240665" algn="l"/>
                <a:tab pos="241300" algn="l"/>
              </a:tabLst>
            </a:pPr>
            <a:r>
              <a:rPr lang="es-AR" dirty="0">
                <a:latin typeface="Arial"/>
                <a:cs typeface="Arial"/>
              </a:rPr>
              <a:t>Las</a:t>
            </a:r>
            <a:r>
              <a:rPr lang="es-AR" spc="-15" dirty="0">
                <a:latin typeface="Arial"/>
                <a:cs typeface="Arial"/>
              </a:rPr>
              <a:t> </a:t>
            </a:r>
            <a:r>
              <a:rPr lang="es-AR" spc="-5" dirty="0">
                <a:latin typeface="Arial"/>
                <a:cs typeface="Arial"/>
              </a:rPr>
              <a:t>tensiones</a:t>
            </a:r>
            <a:r>
              <a:rPr lang="es-AR" spc="-15" dirty="0">
                <a:latin typeface="Arial"/>
                <a:cs typeface="Arial"/>
              </a:rPr>
              <a:t> </a:t>
            </a:r>
            <a:r>
              <a:rPr lang="es-AR" spc="-5" dirty="0">
                <a:latin typeface="Arial"/>
                <a:cs typeface="Arial"/>
              </a:rPr>
              <a:t>nominales.</a:t>
            </a:r>
            <a:endParaRPr lang="es-AR" dirty="0">
              <a:latin typeface="Arial"/>
              <a:cs typeface="Arial"/>
            </a:endParaRPr>
          </a:p>
          <a:p>
            <a:pPr algn="just">
              <a:spcBef>
                <a:spcPts val="40"/>
              </a:spcBef>
              <a:buFont typeface="Arial"/>
              <a:buChar char="-"/>
            </a:pPr>
            <a:endParaRPr lang="es-AR" dirty="0">
              <a:latin typeface="Arial"/>
              <a:cs typeface="Arial"/>
            </a:endParaRPr>
          </a:p>
          <a:p>
            <a:pPr marL="241300" marR="408305" indent="-228600" algn="just">
              <a:lnSpc>
                <a:spcPts val="1610"/>
              </a:lnSpc>
              <a:buChar char="-"/>
              <a:tabLst>
                <a:tab pos="240665" algn="l"/>
                <a:tab pos="241300" algn="l"/>
              </a:tabLst>
            </a:pPr>
            <a:r>
              <a:rPr lang="es-AR" dirty="0">
                <a:latin typeface="Arial"/>
                <a:cs typeface="Arial"/>
              </a:rPr>
              <a:t>Las </a:t>
            </a:r>
            <a:r>
              <a:rPr lang="es-AR" spc="-5" dirty="0">
                <a:latin typeface="Arial"/>
                <a:cs typeface="Arial"/>
              </a:rPr>
              <a:t>tensiones</a:t>
            </a:r>
            <a:r>
              <a:rPr lang="es-AR" dirty="0">
                <a:latin typeface="Arial"/>
                <a:cs typeface="Arial"/>
              </a:rPr>
              <a:t> </a:t>
            </a:r>
            <a:r>
              <a:rPr lang="es-AR" spc="-5" dirty="0">
                <a:latin typeface="Arial"/>
                <a:cs typeface="Arial"/>
              </a:rPr>
              <a:t>nominales</a:t>
            </a:r>
            <a:r>
              <a:rPr lang="es-AR" spc="5" dirty="0">
                <a:latin typeface="Arial"/>
                <a:cs typeface="Arial"/>
              </a:rPr>
              <a:t> </a:t>
            </a:r>
            <a:r>
              <a:rPr lang="es-AR" dirty="0">
                <a:latin typeface="Arial"/>
                <a:cs typeface="Arial"/>
              </a:rPr>
              <a:t>en</a:t>
            </a:r>
            <a:r>
              <a:rPr lang="es-AR" spc="-5" dirty="0">
                <a:latin typeface="Arial"/>
                <a:cs typeface="Arial"/>
              </a:rPr>
              <a:t> </a:t>
            </a:r>
            <a:r>
              <a:rPr lang="es-AR" dirty="0">
                <a:latin typeface="Arial"/>
                <a:cs typeface="Arial"/>
              </a:rPr>
              <a:t>cada</a:t>
            </a:r>
            <a:r>
              <a:rPr lang="es-AR" spc="-5" dirty="0">
                <a:latin typeface="Arial"/>
                <a:cs typeface="Arial"/>
              </a:rPr>
              <a:t> posición</a:t>
            </a:r>
            <a:r>
              <a:rPr lang="es-AR" dirty="0">
                <a:latin typeface="Arial"/>
                <a:cs typeface="Arial"/>
              </a:rPr>
              <a:t> del</a:t>
            </a:r>
            <a:r>
              <a:rPr lang="es-AR" spc="-5" dirty="0">
                <a:latin typeface="Arial"/>
                <a:cs typeface="Arial"/>
              </a:rPr>
              <a:t> cambiador </a:t>
            </a:r>
            <a:r>
              <a:rPr lang="es-AR" dirty="0">
                <a:latin typeface="Arial"/>
                <a:cs typeface="Arial"/>
              </a:rPr>
              <a:t>de </a:t>
            </a:r>
            <a:r>
              <a:rPr lang="es-AR" spc="-375" dirty="0">
                <a:latin typeface="Arial"/>
                <a:cs typeface="Arial"/>
              </a:rPr>
              <a:t> </a:t>
            </a:r>
            <a:r>
              <a:rPr lang="es-AR" spc="-5" dirty="0">
                <a:latin typeface="Arial"/>
                <a:cs typeface="Arial"/>
              </a:rPr>
              <a:t>tomas.</a:t>
            </a:r>
            <a:endParaRPr lang="es-AR" dirty="0">
              <a:latin typeface="Arial"/>
              <a:cs typeface="Arial"/>
            </a:endParaRPr>
          </a:p>
          <a:p>
            <a:pPr algn="just">
              <a:spcBef>
                <a:spcPts val="15"/>
              </a:spcBef>
              <a:buFont typeface="Arial"/>
              <a:buChar char="-"/>
            </a:pPr>
            <a:endParaRPr lang="es-AR" dirty="0">
              <a:latin typeface="Arial"/>
              <a:cs typeface="Arial"/>
            </a:endParaRPr>
          </a:p>
          <a:p>
            <a:pPr marL="241300" indent="-228600" algn="just">
              <a:buChar char="-"/>
              <a:tabLst>
                <a:tab pos="240665" algn="l"/>
                <a:tab pos="241300" algn="l"/>
              </a:tabLst>
            </a:pPr>
            <a:r>
              <a:rPr lang="es-AR" spc="-5" dirty="0">
                <a:latin typeface="Arial"/>
                <a:cs typeface="Arial"/>
              </a:rPr>
              <a:t>Elevación</a:t>
            </a:r>
            <a:r>
              <a:rPr lang="es-AR" spc="5" dirty="0">
                <a:latin typeface="Arial"/>
                <a:cs typeface="Arial"/>
              </a:rPr>
              <a:t> </a:t>
            </a:r>
            <a:r>
              <a:rPr lang="es-AR" dirty="0">
                <a:latin typeface="Arial"/>
                <a:cs typeface="Arial"/>
              </a:rPr>
              <a:t>de</a:t>
            </a:r>
            <a:r>
              <a:rPr lang="es-AR" spc="-5" dirty="0">
                <a:latin typeface="Arial"/>
                <a:cs typeface="Arial"/>
              </a:rPr>
              <a:t> temperatura nominal.</a:t>
            </a:r>
            <a:endParaRPr lang="es-AR" dirty="0">
              <a:latin typeface="Arial"/>
              <a:cs typeface="Arial"/>
            </a:endParaRPr>
          </a:p>
          <a:p>
            <a:pPr marL="241300" marR="447040" indent="-228600" algn="just">
              <a:lnSpc>
                <a:spcPct val="110000"/>
              </a:lnSpc>
              <a:spcBef>
                <a:spcPts val="890"/>
              </a:spcBef>
              <a:buChar char="-"/>
              <a:tabLst>
                <a:tab pos="240665" algn="l"/>
                <a:tab pos="241300" algn="l"/>
              </a:tabLst>
            </a:pPr>
            <a:r>
              <a:rPr lang="es-AR" dirty="0">
                <a:latin typeface="Arial"/>
                <a:cs typeface="Arial"/>
              </a:rPr>
              <a:t>La polaridad </a:t>
            </a:r>
            <a:r>
              <a:rPr lang="es-AR" spc="-5" dirty="0">
                <a:latin typeface="Arial"/>
                <a:cs typeface="Arial"/>
              </a:rPr>
              <a:t>para transformadores monofásicos, </a:t>
            </a:r>
            <a:r>
              <a:rPr lang="es-AR" dirty="0">
                <a:latin typeface="Arial"/>
                <a:cs typeface="Arial"/>
              </a:rPr>
              <a:t>y la </a:t>
            </a:r>
            <a:r>
              <a:rPr lang="es-AR" spc="5" dirty="0">
                <a:latin typeface="Arial"/>
                <a:cs typeface="Arial"/>
              </a:rPr>
              <a:t> </a:t>
            </a:r>
            <a:r>
              <a:rPr lang="es-AR" spc="-5" dirty="0">
                <a:latin typeface="Arial"/>
                <a:cs typeface="Arial"/>
              </a:rPr>
              <a:t>representación</a:t>
            </a:r>
            <a:r>
              <a:rPr lang="es-AR" spc="5" dirty="0">
                <a:latin typeface="Arial"/>
                <a:cs typeface="Arial"/>
              </a:rPr>
              <a:t> </a:t>
            </a:r>
            <a:r>
              <a:rPr lang="es-AR" spc="-5" dirty="0">
                <a:latin typeface="Arial"/>
                <a:cs typeface="Arial"/>
              </a:rPr>
              <a:t>vectorial</a:t>
            </a:r>
            <a:r>
              <a:rPr lang="es-AR" spc="25" dirty="0">
                <a:latin typeface="Arial"/>
                <a:cs typeface="Arial"/>
              </a:rPr>
              <a:t> </a:t>
            </a:r>
            <a:r>
              <a:rPr lang="es-AR" spc="-5" dirty="0">
                <a:latin typeface="Arial"/>
                <a:cs typeface="Arial"/>
              </a:rPr>
              <a:t>para</a:t>
            </a:r>
            <a:r>
              <a:rPr lang="es-AR" spc="25" dirty="0">
                <a:latin typeface="Arial"/>
                <a:cs typeface="Arial"/>
              </a:rPr>
              <a:t> </a:t>
            </a:r>
            <a:r>
              <a:rPr lang="es-AR" spc="-5" dirty="0">
                <a:latin typeface="Arial"/>
                <a:cs typeface="Arial"/>
              </a:rPr>
              <a:t>los</a:t>
            </a:r>
            <a:r>
              <a:rPr lang="es-AR" spc="15" dirty="0">
                <a:latin typeface="Arial"/>
                <a:cs typeface="Arial"/>
              </a:rPr>
              <a:t> </a:t>
            </a:r>
            <a:r>
              <a:rPr lang="es-AR" spc="-5" dirty="0">
                <a:latin typeface="Arial"/>
                <a:cs typeface="Arial"/>
              </a:rPr>
              <a:t>transformadores</a:t>
            </a:r>
            <a:r>
              <a:rPr lang="es-AR" spc="15" dirty="0">
                <a:latin typeface="Arial"/>
                <a:cs typeface="Arial"/>
              </a:rPr>
              <a:t> </a:t>
            </a:r>
            <a:r>
              <a:rPr lang="es-AR" spc="-5" dirty="0">
                <a:latin typeface="Arial"/>
                <a:cs typeface="Arial"/>
              </a:rPr>
              <a:t>trifásicos.</a:t>
            </a:r>
            <a:endParaRPr lang="es-AR" dirty="0">
              <a:latin typeface="Arial"/>
              <a:cs typeface="Arial"/>
            </a:endParaRPr>
          </a:p>
          <a:p>
            <a:pPr algn="just">
              <a:spcBef>
                <a:spcPts val="55"/>
              </a:spcBef>
              <a:buFont typeface="Arial"/>
              <a:buChar char="-"/>
            </a:pPr>
            <a:endParaRPr lang="es-AR" dirty="0">
              <a:latin typeface="Arial"/>
              <a:cs typeface="Arial"/>
            </a:endParaRPr>
          </a:p>
          <a:p>
            <a:pPr marL="241300" marR="71120" indent="-228600" algn="just">
              <a:lnSpc>
                <a:spcPct val="110000"/>
              </a:lnSpc>
              <a:buChar char="-"/>
              <a:tabLst>
                <a:tab pos="240665" algn="l"/>
                <a:tab pos="241300" algn="l"/>
              </a:tabLst>
            </a:pPr>
            <a:r>
              <a:rPr lang="es-AR" dirty="0">
                <a:latin typeface="Arial"/>
                <a:cs typeface="Arial"/>
              </a:rPr>
              <a:t>La </a:t>
            </a:r>
            <a:r>
              <a:rPr lang="es-AR" spc="-5" dirty="0">
                <a:latin typeface="Arial"/>
                <a:cs typeface="Arial"/>
              </a:rPr>
              <a:t>impedancia </a:t>
            </a:r>
            <a:r>
              <a:rPr lang="es-AR" dirty="0">
                <a:latin typeface="Arial"/>
                <a:cs typeface="Arial"/>
              </a:rPr>
              <a:t>en % </a:t>
            </a:r>
            <a:r>
              <a:rPr lang="es-AR" spc="-5" dirty="0">
                <a:latin typeface="Arial"/>
                <a:cs typeface="Arial"/>
              </a:rPr>
              <a:t>referido </a:t>
            </a:r>
            <a:r>
              <a:rPr lang="es-AR" dirty="0">
                <a:latin typeface="Arial"/>
                <a:cs typeface="Arial"/>
              </a:rPr>
              <a:t>a la </a:t>
            </a:r>
            <a:r>
              <a:rPr lang="es-AR" spc="-5" dirty="0">
                <a:latin typeface="Arial"/>
                <a:cs typeface="Arial"/>
              </a:rPr>
              <a:t>potencia </a:t>
            </a:r>
            <a:r>
              <a:rPr lang="es-AR" dirty="0">
                <a:latin typeface="Arial"/>
                <a:cs typeface="Arial"/>
              </a:rPr>
              <a:t>nominal y a la tensión </a:t>
            </a:r>
            <a:r>
              <a:rPr lang="es-AR" spc="-375" dirty="0">
                <a:latin typeface="Arial"/>
                <a:cs typeface="Arial"/>
              </a:rPr>
              <a:t> </a:t>
            </a:r>
            <a:r>
              <a:rPr lang="es-AR" dirty="0">
                <a:latin typeface="Arial"/>
                <a:cs typeface="Arial"/>
              </a:rPr>
              <a:t>nominal</a:t>
            </a:r>
            <a:r>
              <a:rPr lang="es-AR" spc="5" dirty="0">
                <a:latin typeface="Arial"/>
                <a:cs typeface="Arial"/>
              </a:rPr>
              <a:t> </a:t>
            </a:r>
            <a:r>
              <a:rPr lang="es-AR" dirty="0">
                <a:latin typeface="Arial"/>
                <a:cs typeface="Arial"/>
              </a:rPr>
              <a:t>de</a:t>
            </a:r>
            <a:r>
              <a:rPr lang="es-AR" spc="-5" dirty="0">
                <a:latin typeface="Arial"/>
                <a:cs typeface="Arial"/>
              </a:rPr>
              <a:t> </a:t>
            </a:r>
            <a:r>
              <a:rPr lang="es-AR" dirty="0">
                <a:latin typeface="Arial"/>
                <a:cs typeface="Arial"/>
              </a:rPr>
              <a:t>la</a:t>
            </a:r>
            <a:r>
              <a:rPr lang="es-AR" spc="-10" dirty="0">
                <a:latin typeface="Arial"/>
                <a:cs typeface="Arial"/>
              </a:rPr>
              <a:t> </a:t>
            </a:r>
            <a:r>
              <a:rPr lang="es-AR" spc="-5" dirty="0">
                <a:latin typeface="Arial"/>
                <a:cs typeface="Arial"/>
              </a:rPr>
              <a:t>toma</a:t>
            </a:r>
            <a:r>
              <a:rPr lang="es-AR" spc="-15" dirty="0">
                <a:latin typeface="Arial"/>
                <a:cs typeface="Arial"/>
              </a:rPr>
              <a:t> </a:t>
            </a:r>
            <a:r>
              <a:rPr lang="es-AR" spc="-5" dirty="0">
                <a:latin typeface="Arial"/>
                <a:cs typeface="Arial"/>
              </a:rPr>
              <a:t>correspondiente</a:t>
            </a:r>
            <a:r>
              <a:rPr lang="es-AR" spc="-10" dirty="0">
                <a:latin typeface="Arial"/>
                <a:cs typeface="Arial"/>
              </a:rPr>
              <a:t> </a:t>
            </a:r>
            <a:r>
              <a:rPr lang="es-AR" spc="-5" dirty="0">
                <a:latin typeface="Arial"/>
                <a:cs typeface="Arial"/>
              </a:rPr>
              <a:t>entre </a:t>
            </a:r>
            <a:r>
              <a:rPr lang="es-AR" dirty="0">
                <a:latin typeface="Arial"/>
                <a:cs typeface="Arial"/>
              </a:rPr>
              <a:t>cada</a:t>
            </a:r>
            <a:r>
              <a:rPr lang="es-AR" spc="-5" dirty="0">
                <a:latin typeface="Arial"/>
                <a:cs typeface="Arial"/>
              </a:rPr>
              <a:t> arrollado.</a:t>
            </a:r>
            <a:endParaRPr lang="es-AR" dirty="0">
              <a:latin typeface="Arial"/>
              <a:cs typeface="Arial"/>
            </a:endParaRPr>
          </a:p>
          <a:p>
            <a:pPr marL="102870" marR="326390" indent="-102870" algn="just">
              <a:lnSpc>
                <a:spcPct val="109600"/>
              </a:lnSpc>
              <a:spcBef>
                <a:spcPts val="940"/>
              </a:spcBef>
              <a:buChar char="-"/>
              <a:tabLst>
                <a:tab pos="102870" algn="l"/>
              </a:tabLst>
            </a:pPr>
            <a:r>
              <a:rPr lang="es-AR" dirty="0">
                <a:latin typeface="Arial"/>
                <a:cs typeface="Arial"/>
              </a:rPr>
              <a:t>La </a:t>
            </a:r>
            <a:r>
              <a:rPr lang="es-AR" spc="-5" dirty="0">
                <a:latin typeface="Arial"/>
                <a:cs typeface="Arial"/>
              </a:rPr>
              <a:t>tensión</a:t>
            </a:r>
            <a:r>
              <a:rPr lang="es-AR" spc="10" dirty="0">
                <a:latin typeface="Arial"/>
                <a:cs typeface="Arial"/>
              </a:rPr>
              <a:t> </a:t>
            </a:r>
            <a:r>
              <a:rPr lang="es-AR" dirty="0">
                <a:latin typeface="Arial"/>
                <a:cs typeface="Arial"/>
              </a:rPr>
              <a:t>de</a:t>
            </a:r>
            <a:r>
              <a:rPr lang="es-AR" spc="-10" dirty="0">
                <a:latin typeface="Arial"/>
                <a:cs typeface="Arial"/>
              </a:rPr>
              <a:t> </a:t>
            </a:r>
            <a:r>
              <a:rPr lang="es-AR" spc="-5" dirty="0">
                <a:latin typeface="Arial"/>
                <a:cs typeface="Arial"/>
              </a:rPr>
              <a:t>aislamiento</a:t>
            </a:r>
            <a:r>
              <a:rPr lang="es-AR" spc="10" dirty="0">
                <a:latin typeface="Arial"/>
                <a:cs typeface="Arial"/>
              </a:rPr>
              <a:t> </a:t>
            </a:r>
            <a:r>
              <a:rPr lang="es-AR" dirty="0">
                <a:latin typeface="Arial"/>
                <a:cs typeface="Arial"/>
              </a:rPr>
              <a:t>a</a:t>
            </a:r>
            <a:r>
              <a:rPr lang="es-AR" spc="-10" dirty="0">
                <a:latin typeface="Arial"/>
                <a:cs typeface="Arial"/>
              </a:rPr>
              <a:t> </a:t>
            </a:r>
            <a:r>
              <a:rPr lang="es-AR" spc="-5" dirty="0">
                <a:latin typeface="Arial"/>
                <a:cs typeface="Arial"/>
              </a:rPr>
              <a:t>las</a:t>
            </a:r>
            <a:r>
              <a:rPr lang="es-AR" dirty="0">
                <a:latin typeface="Arial"/>
                <a:cs typeface="Arial"/>
              </a:rPr>
              <a:t> </a:t>
            </a:r>
            <a:r>
              <a:rPr lang="es-AR" spc="-5" dirty="0">
                <a:latin typeface="Arial"/>
                <a:cs typeface="Arial"/>
              </a:rPr>
              <a:t>ondas </a:t>
            </a:r>
            <a:r>
              <a:rPr lang="es-AR" dirty="0">
                <a:latin typeface="Arial"/>
                <a:cs typeface="Arial"/>
              </a:rPr>
              <a:t>de</a:t>
            </a:r>
            <a:r>
              <a:rPr lang="es-AR" spc="5" dirty="0">
                <a:latin typeface="Arial"/>
                <a:cs typeface="Arial"/>
              </a:rPr>
              <a:t> </a:t>
            </a:r>
            <a:r>
              <a:rPr lang="es-AR" spc="-5" dirty="0">
                <a:latin typeface="Arial"/>
                <a:cs typeface="Arial"/>
              </a:rPr>
              <a:t>impulso</a:t>
            </a:r>
            <a:r>
              <a:rPr lang="es-AR" spc="5" dirty="0">
                <a:latin typeface="Arial"/>
                <a:cs typeface="Arial"/>
              </a:rPr>
              <a:t> </a:t>
            </a:r>
            <a:r>
              <a:rPr lang="es-AR" spc="-5" dirty="0">
                <a:latin typeface="Arial"/>
                <a:cs typeface="Arial"/>
              </a:rPr>
              <a:t>atmosférico, </a:t>
            </a:r>
            <a:r>
              <a:rPr lang="es-AR" dirty="0">
                <a:latin typeface="Arial"/>
                <a:cs typeface="Arial"/>
              </a:rPr>
              <a:t> maniobra y</a:t>
            </a:r>
            <a:r>
              <a:rPr lang="es-AR" spc="-5" dirty="0">
                <a:latin typeface="Arial"/>
                <a:cs typeface="Arial"/>
              </a:rPr>
              <a:t> frecuencia industrial</a:t>
            </a:r>
            <a:r>
              <a:rPr lang="es-AR" spc="5" dirty="0">
                <a:latin typeface="Arial"/>
                <a:cs typeface="Arial"/>
              </a:rPr>
              <a:t> </a:t>
            </a:r>
            <a:r>
              <a:rPr lang="es-AR" spc="-5" dirty="0">
                <a:latin typeface="Arial"/>
                <a:cs typeface="Arial"/>
              </a:rPr>
              <a:t>para cada</a:t>
            </a:r>
            <a:r>
              <a:rPr lang="es-AR" spc="5" dirty="0">
                <a:latin typeface="Arial"/>
                <a:cs typeface="Arial"/>
              </a:rPr>
              <a:t> </a:t>
            </a:r>
            <a:r>
              <a:rPr lang="es-AR" dirty="0">
                <a:latin typeface="Arial"/>
                <a:cs typeface="Arial"/>
              </a:rPr>
              <a:t>arrollado,</a:t>
            </a:r>
            <a:r>
              <a:rPr lang="es-AR" spc="5" dirty="0">
                <a:latin typeface="Arial"/>
                <a:cs typeface="Arial"/>
              </a:rPr>
              <a:t> </a:t>
            </a:r>
            <a:r>
              <a:rPr lang="es-AR" spc="-5" dirty="0">
                <a:latin typeface="Arial"/>
                <a:cs typeface="Arial"/>
              </a:rPr>
              <a:t>neutro</a:t>
            </a:r>
            <a:r>
              <a:rPr lang="es-AR" spc="10" dirty="0">
                <a:latin typeface="Arial"/>
                <a:cs typeface="Arial"/>
              </a:rPr>
              <a:t> </a:t>
            </a:r>
            <a:r>
              <a:rPr lang="es-AR" dirty="0">
                <a:latin typeface="Arial"/>
                <a:cs typeface="Arial"/>
              </a:rPr>
              <a:t>y </a:t>
            </a:r>
            <a:r>
              <a:rPr lang="es-AR" spc="-375" dirty="0">
                <a:latin typeface="Arial"/>
                <a:cs typeface="Arial"/>
              </a:rPr>
              <a:t> </a:t>
            </a:r>
            <a:r>
              <a:rPr lang="es-AR" dirty="0">
                <a:latin typeface="Arial"/>
                <a:cs typeface="Arial"/>
              </a:rPr>
              <a:t>aisladores</a:t>
            </a:r>
            <a:r>
              <a:rPr lang="es-AR" spc="-10" dirty="0">
                <a:latin typeface="Arial"/>
                <a:cs typeface="Arial"/>
              </a:rPr>
              <a:t> </a:t>
            </a:r>
            <a:r>
              <a:rPr lang="es-AR" spc="-5" dirty="0" err="1">
                <a:latin typeface="Arial"/>
                <a:cs typeface="Arial"/>
              </a:rPr>
              <a:t>pasatapas</a:t>
            </a:r>
            <a:r>
              <a:rPr lang="es-AR" spc="-5" dirty="0">
                <a:latin typeface="Arial"/>
                <a:cs typeface="Arial"/>
              </a:rPr>
              <a:t>.</a:t>
            </a:r>
            <a:endParaRPr lang="es-AR" dirty="0">
              <a:latin typeface="Arial"/>
              <a:cs typeface="Arial"/>
            </a:endParaRPr>
          </a:p>
          <a:p>
            <a:pPr marL="241300" indent="-228600" algn="just">
              <a:spcBef>
                <a:spcPts val="1105"/>
              </a:spcBef>
              <a:buChar char="-"/>
              <a:tabLst>
                <a:tab pos="240665" algn="l"/>
                <a:tab pos="241300" algn="l"/>
              </a:tabLst>
            </a:pPr>
            <a:r>
              <a:rPr lang="es-AR" dirty="0">
                <a:latin typeface="Arial"/>
                <a:cs typeface="Arial"/>
              </a:rPr>
              <a:t>Las</a:t>
            </a:r>
            <a:r>
              <a:rPr lang="es-AR" spc="-5" dirty="0">
                <a:latin typeface="Arial"/>
                <a:cs typeface="Arial"/>
              </a:rPr>
              <a:t> corrientes</a:t>
            </a:r>
            <a:r>
              <a:rPr lang="es-AR" dirty="0">
                <a:latin typeface="Arial"/>
                <a:cs typeface="Arial"/>
              </a:rPr>
              <a:t> </a:t>
            </a:r>
            <a:r>
              <a:rPr lang="es-AR" spc="-5" dirty="0">
                <a:latin typeface="Arial"/>
                <a:cs typeface="Arial"/>
              </a:rPr>
              <a:t>nominales</a:t>
            </a:r>
            <a:r>
              <a:rPr lang="es-AR" dirty="0">
                <a:latin typeface="Arial"/>
                <a:cs typeface="Arial"/>
              </a:rPr>
              <a:t> para</a:t>
            </a:r>
            <a:r>
              <a:rPr lang="es-AR" spc="-5" dirty="0">
                <a:latin typeface="Arial"/>
                <a:cs typeface="Arial"/>
              </a:rPr>
              <a:t> cada</a:t>
            </a:r>
            <a:r>
              <a:rPr lang="es-AR" spc="5" dirty="0">
                <a:latin typeface="Arial"/>
                <a:cs typeface="Arial"/>
              </a:rPr>
              <a:t> </a:t>
            </a:r>
            <a:r>
              <a:rPr lang="es-AR" spc="-10" dirty="0">
                <a:latin typeface="Arial"/>
                <a:cs typeface="Arial"/>
              </a:rPr>
              <a:t>una</a:t>
            </a:r>
            <a:r>
              <a:rPr lang="es-AR" spc="10" dirty="0">
                <a:latin typeface="Arial"/>
                <a:cs typeface="Arial"/>
              </a:rPr>
              <a:t> </a:t>
            </a:r>
            <a:r>
              <a:rPr lang="es-AR" dirty="0">
                <a:latin typeface="Arial"/>
                <a:cs typeface="Arial"/>
              </a:rPr>
              <a:t>de</a:t>
            </a:r>
            <a:r>
              <a:rPr lang="es-AR" spc="-5" dirty="0">
                <a:latin typeface="Arial"/>
                <a:cs typeface="Arial"/>
              </a:rPr>
              <a:t> </a:t>
            </a:r>
            <a:r>
              <a:rPr lang="es-AR" dirty="0">
                <a:latin typeface="Arial"/>
                <a:cs typeface="Arial"/>
              </a:rPr>
              <a:t>las</a:t>
            </a:r>
            <a:r>
              <a:rPr lang="es-AR" spc="-5" dirty="0">
                <a:latin typeface="Arial"/>
                <a:cs typeface="Arial"/>
              </a:rPr>
              <a:t> tomas.</a:t>
            </a:r>
            <a:endParaRPr lang="es-AR" dirty="0">
              <a:latin typeface="Arial"/>
              <a:cs typeface="Arial"/>
            </a:endParaRPr>
          </a:p>
          <a:p>
            <a:pPr marL="241300" indent="-228600" algn="just">
              <a:spcBef>
                <a:spcPts val="1310"/>
              </a:spcBef>
              <a:buChar char="-"/>
              <a:tabLst>
                <a:tab pos="240665" algn="l"/>
                <a:tab pos="241300" algn="l"/>
              </a:tabLst>
            </a:pPr>
            <a:r>
              <a:rPr lang="es-AR" dirty="0">
                <a:latin typeface="Arial"/>
                <a:cs typeface="Arial"/>
              </a:rPr>
              <a:t>El</a:t>
            </a:r>
            <a:r>
              <a:rPr lang="es-AR" spc="-10" dirty="0">
                <a:latin typeface="Arial"/>
                <a:cs typeface="Arial"/>
              </a:rPr>
              <a:t> </a:t>
            </a:r>
            <a:r>
              <a:rPr lang="es-AR" spc="-5" dirty="0">
                <a:latin typeface="Arial"/>
                <a:cs typeface="Arial"/>
              </a:rPr>
              <a:t>nivel </a:t>
            </a:r>
            <a:r>
              <a:rPr lang="es-AR" dirty="0">
                <a:latin typeface="Arial"/>
                <a:cs typeface="Arial"/>
              </a:rPr>
              <a:t>de</a:t>
            </a:r>
            <a:r>
              <a:rPr lang="es-AR" spc="-10" dirty="0">
                <a:latin typeface="Arial"/>
                <a:cs typeface="Arial"/>
              </a:rPr>
              <a:t> </a:t>
            </a:r>
            <a:r>
              <a:rPr lang="es-AR" spc="-5" dirty="0">
                <a:latin typeface="Arial"/>
                <a:cs typeface="Arial"/>
              </a:rPr>
              <a:t>ruido</a:t>
            </a:r>
            <a:r>
              <a:rPr lang="es-AR" spc="-10" dirty="0">
                <a:latin typeface="Arial"/>
                <a:cs typeface="Arial"/>
              </a:rPr>
              <a:t> </a:t>
            </a:r>
            <a:r>
              <a:rPr lang="es-AR" spc="-5" dirty="0">
                <a:latin typeface="Arial"/>
                <a:cs typeface="Arial"/>
              </a:rPr>
              <a:t>máximo.</a:t>
            </a:r>
            <a:endParaRPr lang="es-AR" dirty="0">
              <a:latin typeface="Arial"/>
              <a:cs typeface="Arial"/>
            </a:endParaRPr>
          </a:p>
          <a:p>
            <a:pPr marL="241300" marR="221615" indent="-228600" algn="just">
              <a:lnSpc>
                <a:spcPct val="110000"/>
              </a:lnSpc>
              <a:spcBef>
                <a:spcPts val="1115"/>
              </a:spcBef>
              <a:buChar char="-"/>
              <a:tabLst>
                <a:tab pos="240665" algn="l"/>
                <a:tab pos="241300" algn="l"/>
              </a:tabLst>
            </a:pPr>
            <a:r>
              <a:rPr lang="es-AR" dirty="0">
                <a:latin typeface="Arial"/>
                <a:cs typeface="Arial"/>
              </a:rPr>
              <a:t>La </a:t>
            </a:r>
            <a:r>
              <a:rPr lang="es-AR" spc="-5" dirty="0">
                <a:latin typeface="Arial"/>
                <a:cs typeface="Arial"/>
              </a:rPr>
              <a:t>precisión, relación</a:t>
            </a:r>
            <a:r>
              <a:rPr lang="es-AR" spc="5" dirty="0">
                <a:latin typeface="Arial"/>
                <a:cs typeface="Arial"/>
              </a:rPr>
              <a:t> </a:t>
            </a:r>
            <a:r>
              <a:rPr lang="es-AR" dirty="0">
                <a:latin typeface="Arial"/>
                <a:cs typeface="Arial"/>
              </a:rPr>
              <a:t>de</a:t>
            </a:r>
            <a:r>
              <a:rPr lang="es-AR" spc="-10" dirty="0">
                <a:latin typeface="Arial"/>
                <a:cs typeface="Arial"/>
              </a:rPr>
              <a:t> </a:t>
            </a:r>
            <a:r>
              <a:rPr lang="es-AR" spc="-5" dirty="0">
                <a:latin typeface="Arial"/>
                <a:cs typeface="Arial"/>
              </a:rPr>
              <a:t>transformación</a:t>
            </a:r>
            <a:r>
              <a:rPr lang="es-AR" dirty="0">
                <a:latin typeface="Arial"/>
                <a:cs typeface="Arial"/>
              </a:rPr>
              <a:t> y</a:t>
            </a:r>
            <a:r>
              <a:rPr lang="es-AR" spc="-10" dirty="0">
                <a:latin typeface="Arial"/>
                <a:cs typeface="Arial"/>
              </a:rPr>
              <a:t> </a:t>
            </a:r>
            <a:r>
              <a:rPr lang="es-AR" dirty="0">
                <a:latin typeface="Arial"/>
                <a:cs typeface="Arial"/>
              </a:rPr>
              <a:t>la</a:t>
            </a:r>
            <a:r>
              <a:rPr lang="es-AR" spc="5" dirty="0">
                <a:latin typeface="Arial"/>
                <a:cs typeface="Arial"/>
              </a:rPr>
              <a:t> </a:t>
            </a:r>
            <a:r>
              <a:rPr lang="es-AR" dirty="0">
                <a:latin typeface="Arial"/>
                <a:cs typeface="Arial"/>
              </a:rPr>
              <a:t>polaridad</a:t>
            </a:r>
            <a:r>
              <a:rPr lang="es-AR" spc="5" dirty="0">
                <a:latin typeface="Arial"/>
                <a:cs typeface="Arial"/>
              </a:rPr>
              <a:t> </a:t>
            </a:r>
            <a:r>
              <a:rPr lang="es-AR" spc="-5" dirty="0">
                <a:latin typeface="Arial"/>
                <a:cs typeface="Arial"/>
              </a:rPr>
              <a:t>de</a:t>
            </a:r>
            <a:r>
              <a:rPr lang="es-AR" spc="-10" dirty="0">
                <a:latin typeface="Arial"/>
                <a:cs typeface="Arial"/>
              </a:rPr>
              <a:t> </a:t>
            </a:r>
            <a:r>
              <a:rPr lang="es-AR" spc="-5" dirty="0">
                <a:latin typeface="Arial"/>
                <a:cs typeface="Arial"/>
              </a:rPr>
              <a:t>cada </a:t>
            </a:r>
            <a:r>
              <a:rPr lang="es-AR" spc="-375" dirty="0">
                <a:latin typeface="Arial"/>
                <a:cs typeface="Arial"/>
              </a:rPr>
              <a:t> </a:t>
            </a:r>
            <a:r>
              <a:rPr lang="es-AR" spc="-5" dirty="0">
                <a:latin typeface="Arial"/>
                <a:cs typeface="Arial"/>
              </a:rPr>
              <a:t>transformador</a:t>
            </a:r>
            <a:r>
              <a:rPr lang="es-AR" spc="5" dirty="0">
                <a:latin typeface="Arial"/>
                <a:cs typeface="Arial"/>
              </a:rPr>
              <a:t> </a:t>
            </a:r>
            <a:r>
              <a:rPr lang="es-AR" spc="-10" dirty="0">
                <a:latin typeface="Arial"/>
                <a:cs typeface="Arial"/>
              </a:rPr>
              <a:t>de </a:t>
            </a:r>
            <a:r>
              <a:rPr lang="es-AR" spc="-5" dirty="0">
                <a:latin typeface="Arial"/>
                <a:cs typeface="Arial"/>
              </a:rPr>
              <a:t>corriente.</a:t>
            </a:r>
            <a:endParaRPr lang="es-AR" dirty="0">
              <a:latin typeface="Arial"/>
              <a:cs typeface="Arial"/>
            </a:endParaRPr>
          </a:p>
          <a:p>
            <a:pPr marL="241300" marR="910590" indent="-228600" algn="just">
              <a:lnSpc>
                <a:spcPct val="109300"/>
              </a:lnSpc>
              <a:spcBef>
                <a:spcPts val="950"/>
              </a:spcBef>
              <a:buChar char="-"/>
              <a:tabLst>
                <a:tab pos="240665" algn="l"/>
                <a:tab pos="241300" algn="l"/>
              </a:tabLst>
            </a:pPr>
            <a:r>
              <a:rPr lang="es-AR" dirty="0">
                <a:latin typeface="Arial"/>
                <a:cs typeface="Arial"/>
              </a:rPr>
              <a:t>La </a:t>
            </a:r>
            <a:r>
              <a:rPr lang="es-AR" spc="-5" dirty="0">
                <a:latin typeface="Arial"/>
                <a:cs typeface="Arial"/>
              </a:rPr>
              <a:t>identificación </a:t>
            </a:r>
            <a:r>
              <a:rPr lang="es-AR" dirty="0">
                <a:latin typeface="Arial"/>
                <a:cs typeface="Arial"/>
              </a:rPr>
              <a:t>y </a:t>
            </a:r>
            <a:r>
              <a:rPr lang="es-AR" spc="-5" dirty="0">
                <a:latin typeface="Arial"/>
                <a:cs typeface="Arial"/>
              </a:rPr>
              <a:t>volumen </a:t>
            </a:r>
            <a:r>
              <a:rPr lang="es-AR" dirty="0">
                <a:latin typeface="Arial"/>
                <a:cs typeface="Arial"/>
              </a:rPr>
              <a:t>del líquido aislante para el </a:t>
            </a:r>
            <a:r>
              <a:rPr lang="es-AR" spc="-375" dirty="0">
                <a:latin typeface="Arial"/>
                <a:cs typeface="Arial"/>
              </a:rPr>
              <a:t> </a:t>
            </a:r>
            <a:r>
              <a:rPr lang="es-AR" spc="-5" dirty="0">
                <a:latin typeface="Arial"/>
                <a:cs typeface="Arial"/>
              </a:rPr>
              <a:t>conservador</a:t>
            </a:r>
            <a:r>
              <a:rPr lang="es-AR" dirty="0">
                <a:latin typeface="Arial"/>
                <a:cs typeface="Arial"/>
              </a:rPr>
              <a:t> y</a:t>
            </a:r>
            <a:r>
              <a:rPr lang="es-AR" spc="-20" dirty="0">
                <a:latin typeface="Arial"/>
                <a:cs typeface="Arial"/>
              </a:rPr>
              <a:t> </a:t>
            </a:r>
            <a:r>
              <a:rPr lang="es-AR" dirty="0">
                <a:latin typeface="Arial"/>
                <a:cs typeface="Arial"/>
              </a:rPr>
              <a:t>para el</a:t>
            </a:r>
            <a:r>
              <a:rPr lang="es-AR" spc="-10" dirty="0">
                <a:latin typeface="Arial"/>
                <a:cs typeface="Arial"/>
              </a:rPr>
              <a:t> </a:t>
            </a:r>
            <a:r>
              <a:rPr lang="es-AR" dirty="0">
                <a:latin typeface="Arial"/>
                <a:cs typeface="Arial"/>
              </a:rPr>
              <a:t>tanque</a:t>
            </a:r>
            <a:r>
              <a:rPr lang="es-AR" spc="-10" dirty="0">
                <a:latin typeface="Arial"/>
                <a:cs typeface="Arial"/>
              </a:rPr>
              <a:t> </a:t>
            </a:r>
            <a:r>
              <a:rPr lang="es-AR" spc="-5" dirty="0">
                <a:latin typeface="Arial"/>
                <a:cs typeface="Arial"/>
              </a:rPr>
              <a:t>principal.</a:t>
            </a:r>
            <a:endParaRPr lang="es-AR" dirty="0">
              <a:latin typeface="Arial"/>
              <a:cs typeface="Arial"/>
            </a:endParaRPr>
          </a:p>
          <a:p>
            <a:pPr marL="240665">
              <a:spcBef>
                <a:spcPts val="1305"/>
              </a:spcBef>
              <a:tabLst>
                <a:tab pos="469265" algn="l"/>
              </a:tabLst>
            </a:pPr>
            <a:endParaRPr lang="es-AR" sz="105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24</a:t>
            </a:fld>
            <a:endParaRPr lang="es-AR"/>
          </a:p>
        </p:txBody>
      </p:sp>
    </p:spTree>
    <p:extLst>
      <p:ext uri="{BB962C8B-B14F-4D97-AF65-F5344CB8AC3E}">
        <p14:creationId xmlns:p14="http://schemas.microsoft.com/office/powerpoint/2010/main" val="1904501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marR="5080" algn="just">
              <a:lnSpc>
                <a:spcPct val="101400"/>
              </a:lnSpc>
              <a:spcBef>
                <a:spcPts val="900"/>
              </a:spcBef>
            </a:pPr>
            <a:r>
              <a:rPr lang="es-AR" sz="1200" b="1" spc="-5" dirty="0">
                <a:latin typeface="Arial"/>
                <a:cs typeface="Arial"/>
              </a:rPr>
              <a:t>Antes</a:t>
            </a:r>
            <a:r>
              <a:rPr lang="es-AR" sz="1200" b="1" dirty="0">
                <a:latin typeface="Arial"/>
                <a:cs typeface="Arial"/>
              </a:rPr>
              <a:t> y</a:t>
            </a:r>
            <a:r>
              <a:rPr lang="es-AR" sz="1200" b="1" spc="5" dirty="0">
                <a:latin typeface="Arial"/>
                <a:cs typeface="Arial"/>
              </a:rPr>
              <a:t> </a:t>
            </a:r>
            <a:r>
              <a:rPr lang="es-AR" sz="1200" b="1" dirty="0">
                <a:latin typeface="Arial"/>
                <a:cs typeface="Arial"/>
              </a:rPr>
              <a:t>después</a:t>
            </a:r>
            <a:r>
              <a:rPr lang="es-AR" sz="1200" b="1" spc="5" dirty="0">
                <a:latin typeface="Arial"/>
                <a:cs typeface="Arial"/>
              </a:rPr>
              <a:t> </a:t>
            </a:r>
            <a:r>
              <a:rPr lang="es-AR" sz="1200" b="1" dirty="0">
                <a:latin typeface="Arial"/>
                <a:cs typeface="Arial"/>
              </a:rPr>
              <a:t>de</a:t>
            </a:r>
            <a:r>
              <a:rPr lang="es-AR" sz="1200" b="1" spc="5" dirty="0">
                <a:latin typeface="Arial"/>
                <a:cs typeface="Arial"/>
              </a:rPr>
              <a:t> </a:t>
            </a:r>
            <a:r>
              <a:rPr lang="es-AR" sz="1200" b="1" dirty="0">
                <a:latin typeface="Arial"/>
                <a:cs typeface="Arial"/>
              </a:rPr>
              <a:t>las</a:t>
            </a:r>
            <a:r>
              <a:rPr lang="es-AR" sz="1200" b="1" spc="5" dirty="0">
                <a:latin typeface="Arial"/>
                <a:cs typeface="Arial"/>
              </a:rPr>
              <a:t> </a:t>
            </a:r>
            <a:r>
              <a:rPr lang="es-AR" sz="1200" b="1" spc="-5" dirty="0">
                <a:latin typeface="Arial"/>
                <a:cs typeface="Arial"/>
              </a:rPr>
              <a:t>pruebas</a:t>
            </a:r>
            <a:r>
              <a:rPr lang="es-AR" sz="1200" b="1" dirty="0">
                <a:latin typeface="Arial"/>
                <a:cs typeface="Arial"/>
              </a:rPr>
              <a:t> </a:t>
            </a:r>
            <a:r>
              <a:rPr lang="es-AR" sz="1200" b="1" spc="-5" dirty="0">
                <a:latin typeface="Arial"/>
                <a:cs typeface="Arial"/>
              </a:rPr>
              <a:t>dieléctricas</a:t>
            </a:r>
            <a:r>
              <a:rPr lang="es-AR" sz="1200" b="1" dirty="0">
                <a:latin typeface="Arial"/>
                <a:cs typeface="Arial"/>
              </a:rPr>
              <a:t> </a:t>
            </a:r>
            <a:r>
              <a:rPr lang="es-AR" sz="1200" b="1" spc="-5" dirty="0">
                <a:latin typeface="Arial"/>
                <a:cs typeface="Arial"/>
              </a:rPr>
              <a:t>deberá</a:t>
            </a:r>
            <a:r>
              <a:rPr lang="es-AR" sz="1200" b="1" dirty="0">
                <a:latin typeface="Arial"/>
                <a:cs typeface="Arial"/>
              </a:rPr>
              <a:t> realizarse</a:t>
            </a:r>
            <a:r>
              <a:rPr lang="es-AR" sz="1200" b="1" spc="5" dirty="0">
                <a:latin typeface="Arial"/>
                <a:cs typeface="Arial"/>
              </a:rPr>
              <a:t> </a:t>
            </a:r>
            <a:r>
              <a:rPr lang="es-AR" sz="1200" b="1" spc="-10" dirty="0">
                <a:latin typeface="Arial"/>
                <a:cs typeface="Arial"/>
              </a:rPr>
              <a:t>un </a:t>
            </a:r>
            <a:r>
              <a:rPr lang="es-AR" sz="1200" b="1" spc="-375" dirty="0">
                <a:latin typeface="Arial"/>
                <a:cs typeface="Arial"/>
              </a:rPr>
              <a:t> </a:t>
            </a:r>
            <a:r>
              <a:rPr lang="es-AR" sz="1200" b="1" spc="-5" dirty="0">
                <a:latin typeface="Arial"/>
                <a:cs typeface="Arial"/>
              </a:rPr>
              <a:t>análisis </a:t>
            </a:r>
            <a:r>
              <a:rPr lang="es-AR" sz="1200" b="1" dirty="0">
                <a:latin typeface="Arial"/>
                <a:cs typeface="Arial"/>
              </a:rPr>
              <a:t>de </a:t>
            </a:r>
            <a:r>
              <a:rPr lang="es-AR" sz="1200" b="1" spc="-5" dirty="0">
                <a:latin typeface="Arial"/>
                <a:cs typeface="Arial"/>
              </a:rPr>
              <a:t>gases disueltos </a:t>
            </a:r>
            <a:r>
              <a:rPr lang="es-AR" sz="1200" b="1" dirty="0">
                <a:latin typeface="Arial"/>
                <a:cs typeface="Arial"/>
              </a:rPr>
              <a:t>en el </a:t>
            </a:r>
            <a:r>
              <a:rPr lang="es-AR" sz="1200" b="1" spc="-5" dirty="0">
                <a:latin typeface="Arial"/>
                <a:cs typeface="Arial"/>
              </a:rPr>
              <a:t>aceite. </a:t>
            </a:r>
            <a:r>
              <a:rPr lang="es-AR" sz="1200" b="1" dirty="0">
                <a:latin typeface="Arial"/>
                <a:cs typeface="Arial"/>
              </a:rPr>
              <a:t>Se </a:t>
            </a:r>
            <a:r>
              <a:rPr lang="es-AR" sz="1200" b="1" spc="-5" dirty="0">
                <a:latin typeface="Arial"/>
                <a:cs typeface="Arial"/>
              </a:rPr>
              <a:t>tomarán muestras </a:t>
            </a:r>
            <a:r>
              <a:rPr lang="es-AR" sz="1200" b="1" dirty="0">
                <a:latin typeface="Arial"/>
                <a:cs typeface="Arial"/>
              </a:rPr>
              <a:t>en </a:t>
            </a:r>
            <a:r>
              <a:rPr lang="es-AR" sz="1200" b="1" spc="-10" dirty="0">
                <a:latin typeface="Arial"/>
                <a:cs typeface="Arial"/>
              </a:rPr>
              <a:t>tres </a:t>
            </a:r>
            <a:r>
              <a:rPr lang="es-AR" sz="1200" b="1" spc="-5" dirty="0">
                <a:latin typeface="Arial"/>
                <a:cs typeface="Arial"/>
              </a:rPr>
              <a:t> </a:t>
            </a:r>
            <a:r>
              <a:rPr lang="es-AR" sz="1200" b="1" dirty="0">
                <a:latin typeface="Arial"/>
                <a:cs typeface="Arial"/>
              </a:rPr>
              <a:t>oportunidades:</a:t>
            </a:r>
            <a:r>
              <a:rPr lang="es-AR" sz="1200" b="1" spc="-70" dirty="0">
                <a:latin typeface="Arial"/>
                <a:cs typeface="Arial"/>
              </a:rPr>
              <a:t> </a:t>
            </a:r>
            <a:r>
              <a:rPr lang="es-AR" sz="1200" b="1" spc="-5" dirty="0">
                <a:latin typeface="Arial"/>
                <a:cs typeface="Arial"/>
              </a:rPr>
              <a:t>antes</a:t>
            </a:r>
            <a:r>
              <a:rPr lang="es-AR" sz="1200" b="1" spc="-60" dirty="0">
                <a:latin typeface="Arial"/>
                <a:cs typeface="Arial"/>
              </a:rPr>
              <a:t> </a:t>
            </a:r>
            <a:r>
              <a:rPr lang="es-AR" sz="1200" b="1" spc="-5" dirty="0">
                <a:latin typeface="Arial"/>
                <a:cs typeface="Arial"/>
              </a:rPr>
              <a:t>del</a:t>
            </a:r>
            <a:r>
              <a:rPr lang="es-AR" sz="1200" b="1" spc="-75" dirty="0">
                <a:latin typeface="Arial"/>
                <a:cs typeface="Arial"/>
              </a:rPr>
              <a:t> </a:t>
            </a:r>
            <a:r>
              <a:rPr lang="es-AR" sz="1200" b="1" spc="-5" dirty="0">
                <a:latin typeface="Arial"/>
                <a:cs typeface="Arial"/>
              </a:rPr>
              <a:t>comienzo</a:t>
            </a:r>
            <a:r>
              <a:rPr lang="es-AR" sz="1200" b="1" spc="-65" dirty="0">
                <a:latin typeface="Arial"/>
                <a:cs typeface="Arial"/>
              </a:rPr>
              <a:t> </a:t>
            </a:r>
            <a:r>
              <a:rPr lang="es-AR" sz="1200" b="1" dirty="0">
                <a:latin typeface="Arial"/>
                <a:cs typeface="Arial"/>
              </a:rPr>
              <a:t>de</a:t>
            </a:r>
            <a:r>
              <a:rPr lang="es-AR" sz="1200" b="1" spc="-85" dirty="0">
                <a:latin typeface="Arial"/>
                <a:cs typeface="Arial"/>
              </a:rPr>
              <a:t> </a:t>
            </a:r>
            <a:r>
              <a:rPr lang="es-AR" sz="1200" b="1" dirty="0">
                <a:latin typeface="Arial"/>
                <a:cs typeface="Arial"/>
              </a:rPr>
              <a:t>las</a:t>
            </a:r>
            <a:r>
              <a:rPr lang="es-AR" sz="1200" b="1" spc="-60" dirty="0">
                <a:latin typeface="Arial"/>
                <a:cs typeface="Arial"/>
              </a:rPr>
              <a:t> </a:t>
            </a:r>
            <a:r>
              <a:rPr lang="es-AR" sz="1200" b="1" spc="-5" dirty="0">
                <a:latin typeface="Arial"/>
                <a:cs typeface="Arial"/>
              </a:rPr>
              <a:t>pruebas</a:t>
            </a:r>
            <a:r>
              <a:rPr lang="es-AR" sz="1200" b="1" spc="-60" dirty="0">
                <a:latin typeface="Arial"/>
                <a:cs typeface="Arial"/>
              </a:rPr>
              <a:t> </a:t>
            </a:r>
            <a:r>
              <a:rPr lang="es-AR" sz="1200" b="1" spc="-5" dirty="0">
                <a:latin typeface="Arial"/>
                <a:cs typeface="Arial"/>
              </a:rPr>
              <a:t>dieléctricas,</a:t>
            </a:r>
            <a:r>
              <a:rPr lang="es-AR" sz="1200" b="1" spc="-70" dirty="0">
                <a:latin typeface="Arial"/>
                <a:cs typeface="Arial"/>
              </a:rPr>
              <a:t> </a:t>
            </a:r>
            <a:r>
              <a:rPr lang="es-AR" sz="1200" b="1" spc="-5" dirty="0">
                <a:latin typeface="Arial"/>
                <a:cs typeface="Arial"/>
              </a:rPr>
              <a:t>antes</a:t>
            </a:r>
            <a:r>
              <a:rPr lang="es-AR" sz="1200" b="1" spc="-70" dirty="0">
                <a:latin typeface="Arial"/>
                <a:cs typeface="Arial"/>
              </a:rPr>
              <a:t> </a:t>
            </a:r>
            <a:r>
              <a:rPr lang="es-AR" sz="1200" b="1" spc="-10" dirty="0">
                <a:latin typeface="Arial"/>
                <a:cs typeface="Arial"/>
              </a:rPr>
              <a:t>de </a:t>
            </a:r>
            <a:r>
              <a:rPr lang="es-AR" sz="1200" b="1" spc="-375" dirty="0">
                <a:latin typeface="Arial"/>
                <a:cs typeface="Arial"/>
              </a:rPr>
              <a:t> </a:t>
            </a:r>
            <a:r>
              <a:rPr lang="es-AR" sz="1200" b="1" dirty="0">
                <a:latin typeface="Arial"/>
                <a:cs typeface="Arial"/>
              </a:rPr>
              <a:t>la prueba</a:t>
            </a:r>
            <a:r>
              <a:rPr lang="es-AR" sz="1200" b="1" spc="-10" dirty="0">
                <a:latin typeface="Arial"/>
                <a:cs typeface="Arial"/>
              </a:rPr>
              <a:t> </a:t>
            </a:r>
            <a:r>
              <a:rPr lang="es-AR" sz="1200" b="1" dirty="0">
                <a:latin typeface="Arial"/>
                <a:cs typeface="Arial"/>
              </a:rPr>
              <a:t>de</a:t>
            </a:r>
            <a:r>
              <a:rPr lang="es-AR" sz="1200" b="1" spc="-10" dirty="0">
                <a:latin typeface="Arial"/>
                <a:cs typeface="Arial"/>
              </a:rPr>
              <a:t> </a:t>
            </a:r>
            <a:r>
              <a:rPr lang="es-AR" sz="1200" b="1" spc="-5" dirty="0">
                <a:latin typeface="Arial"/>
                <a:cs typeface="Arial"/>
              </a:rPr>
              <a:t>tensión</a:t>
            </a:r>
            <a:r>
              <a:rPr lang="es-AR" sz="1200" b="1" spc="5" dirty="0">
                <a:latin typeface="Arial"/>
                <a:cs typeface="Arial"/>
              </a:rPr>
              <a:t> </a:t>
            </a:r>
            <a:r>
              <a:rPr lang="es-AR" sz="1200" b="1" spc="-5" dirty="0">
                <a:latin typeface="Arial"/>
                <a:cs typeface="Arial"/>
              </a:rPr>
              <a:t>inducida,</a:t>
            </a:r>
            <a:r>
              <a:rPr lang="es-AR" sz="1200" b="1" spc="5" dirty="0">
                <a:latin typeface="Arial"/>
                <a:cs typeface="Arial"/>
              </a:rPr>
              <a:t> </a:t>
            </a:r>
            <a:r>
              <a:rPr lang="es-AR" sz="1200" b="1" dirty="0">
                <a:latin typeface="Arial"/>
                <a:cs typeface="Arial"/>
              </a:rPr>
              <a:t>y</a:t>
            </a:r>
            <a:r>
              <a:rPr lang="es-AR" sz="1200" b="1" spc="-15" dirty="0">
                <a:latin typeface="Arial"/>
                <a:cs typeface="Arial"/>
              </a:rPr>
              <a:t> </a:t>
            </a:r>
            <a:r>
              <a:rPr lang="es-AR" sz="1200" b="1" dirty="0">
                <a:latin typeface="Arial"/>
                <a:cs typeface="Arial"/>
              </a:rPr>
              <a:t>al</a:t>
            </a:r>
            <a:r>
              <a:rPr lang="es-AR" sz="1200" b="1" spc="-10" dirty="0">
                <a:latin typeface="Arial"/>
                <a:cs typeface="Arial"/>
              </a:rPr>
              <a:t> </a:t>
            </a:r>
            <a:r>
              <a:rPr lang="es-AR" sz="1200" b="1" spc="-5" dirty="0">
                <a:latin typeface="Arial"/>
                <a:cs typeface="Arial"/>
              </a:rPr>
              <a:t>final</a:t>
            </a:r>
            <a:r>
              <a:rPr lang="es-AR" sz="1200" b="1" spc="5" dirty="0">
                <a:latin typeface="Arial"/>
                <a:cs typeface="Arial"/>
              </a:rPr>
              <a:t> </a:t>
            </a:r>
            <a:r>
              <a:rPr lang="es-AR" sz="1200" b="1" dirty="0">
                <a:latin typeface="Arial"/>
                <a:cs typeface="Arial"/>
              </a:rPr>
              <a:t>de</a:t>
            </a:r>
            <a:r>
              <a:rPr lang="es-AR" sz="1200" b="1" spc="-10" dirty="0">
                <a:latin typeface="Arial"/>
                <a:cs typeface="Arial"/>
              </a:rPr>
              <a:t> </a:t>
            </a:r>
            <a:r>
              <a:rPr lang="es-AR" sz="1200" b="1" spc="-5" dirty="0">
                <a:latin typeface="Arial"/>
                <a:cs typeface="Arial"/>
              </a:rPr>
              <a:t>ésta.</a:t>
            </a:r>
            <a:endParaRPr lang="es-AR" sz="1200" b="1" dirty="0">
              <a:latin typeface="Arial"/>
              <a:cs typeface="Arial"/>
            </a:endParaRPr>
          </a:p>
          <a:p>
            <a:pPr marL="12700" marR="5715" algn="just">
              <a:lnSpc>
                <a:spcPct val="110000"/>
              </a:lnSpc>
              <a:spcBef>
                <a:spcPts val="650"/>
              </a:spcBef>
            </a:pPr>
            <a:r>
              <a:rPr lang="es-AR" sz="1200" b="1" spc="-5" dirty="0">
                <a:latin typeface="Arial"/>
                <a:cs typeface="Arial"/>
              </a:rPr>
              <a:t>Igualmente</a:t>
            </a:r>
            <a:r>
              <a:rPr lang="es-AR" sz="1200" b="1" spc="-85" dirty="0">
                <a:latin typeface="Arial"/>
                <a:cs typeface="Arial"/>
              </a:rPr>
              <a:t> </a:t>
            </a:r>
            <a:r>
              <a:rPr lang="es-AR" sz="1200" b="1" dirty="0">
                <a:latin typeface="Arial"/>
                <a:cs typeface="Arial"/>
              </a:rPr>
              <a:t>se</a:t>
            </a:r>
            <a:r>
              <a:rPr lang="es-AR" sz="1200" b="1" spc="-70" dirty="0">
                <a:latin typeface="Arial"/>
                <a:cs typeface="Arial"/>
              </a:rPr>
              <a:t> </a:t>
            </a:r>
            <a:r>
              <a:rPr lang="es-AR" sz="1200" b="1" spc="-5" dirty="0">
                <a:latin typeface="Arial"/>
                <a:cs typeface="Arial"/>
              </a:rPr>
              <a:t>deberá</a:t>
            </a:r>
            <a:r>
              <a:rPr lang="es-AR" sz="1200" b="1" spc="-75" dirty="0">
                <a:latin typeface="Arial"/>
                <a:cs typeface="Arial"/>
              </a:rPr>
              <a:t> </a:t>
            </a:r>
            <a:r>
              <a:rPr lang="es-AR" sz="1200" b="1" spc="-5" dirty="0">
                <a:latin typeface="Arial"/>
                <a:cs typeface="Arial"/>
              </a:rPr>
              <a:t>realizar</a:t>
            </a:r>
            <a:r>
              <a:rPr lang="es-AR" sz="1200" b="1" spc="-70" dirty="0">
                <a:latin typeface="Arial"/>
                <a:cs typeface="Arial"/>
              </a:rPr>
              <a:t> </a:t>
            </a:r>
            <a:r>
              <a:rPr lang="es-AR" sz="1200" b="1" dirty="0">
                <a:latin typeface="Arial"/>
                <a:cs typeface="Arial"/>
              </a:rPr>
              <a:t>un</a:t>
            </a:r>
            <a:r>
              <a:rPr lang="es-AR" sz="1200" b="1" spc="-80" dirty="0">
                <a:latin typeface="Arial"/>
                <a:cs typeface="Arial"/>
              </a:rPr>
              <a:t> </a:t>
            </a:r>
            <a:r>
              <a:rPr lang="es-AR" sz="1200" b="1" spc="-5" dirty="0">
                <a:latin typeface="Arial"/>
                <a:cs typeface="Arial"/>
              </a:rPr>
              <a:t>análisis</a:t>
            </a:r>
            <a:r>
              <a:rPr lang="es-AR" sz="1200" b="1" spc="-70" dirty="0">
                <a:latin typeface="Arial"/>
                <a:cs typeface="Arial"/>
              </a:rPr>
              <a:t> </a:t>
            </a:r>
            <a:r>
              <a:rPr lang="es-AR" sz="1200" b="1" dirty="0">
                <a:latin typeface="Arial"/>
                <a:cs typeface="Arial"/>
              </a:rPr>
              <a:t>de</a:t>
            </a:r>
            <a:r>
              <a:rPr lang="es-AR" sz="1200" b="1" spc="-70" dirty="0">
                <a:latin typeface="Arial"/>
                <a:cs typeface="Arial"/>
              </a:rPr>
              <a:t> </a:t>
            </a:r>
            <a:r>
              <a:rPr lang="es-AR" sz="1200" b="1" spc="-5" dirty="0">
                <a:latin typeface="Arial"/>
                <a:cs typeface="Arial"/>
              </a:rPr>
              <a:t>gases</a:t>
            </a:r>
            <a:r>
              <a:rPr lang="es-AR" sz="1200" b="1" spc="-65" dirty="0">
                <a:latin typeface="Arial"/>
                <a:cs typeface="Arial"/>
              </a:rPr>
              <a:t> </a:t>
            </a:r>
            <a:r>
              <a:rPr lang="es-AR" sz="1200" b="1" spc="-5" dirty="0">
                <a:latin typeface="Arial"/>
                <a:cs typeface="Arial"/>
              </a:rPr>
              <a:t>disueltos</a:t>
            </a:r>
            <a:r>
              <a:rPr lang="es-AR" sz="1200" b="1" spc="-70" dirty="0">
                <a:latin typeface="Arial"/>
                <a:cs typeface="Arial"/>
              </a:rPr>
              <a:t> </a:t>
            </a:r>
            <a:r>
              <a:rPr lang="es-AR" sz="1200" b="1" dirty="0">
                <a:latin typeface="Arial"/>
                <a:cs typeface="Arial"/>
              </a:rPr>
              <a:t>en</a:t>
            </a:r>
            <a:r>
              <a:rPr lang="es-AR" sz="1200" b="1" spc="-70" dirty="0">
                <a:latin typeface="Arial"/>
                <a:cs typeface="Arial"/>
              </a:rPr>
              <a:t> </a:t>
            </a:r>
            <a:r>
              <a:rPr lang="es-AR" sz="1200" b="1" dirty="0">
                <a:latin typeface="Arial"/>
                <a:cs typeface="Arial"/>
              </a:rPr>
              <a:t>el</a:t>
            </a:r>
            <a:r>
              <a:rPr lang="es-AR" sz="1200" b="1" spc="-85" dirty="0">
                <a:latin typeface="Arial"/>
                <a:cs typeface="Arial"/>
              </a:rPr>
              <a:t> </a:t>
            </a:r>
            <a:r>
              <a:rPr lang="es-AR" sz="1200" b="1" spc="-5" dirty="0">
                <a:latin typeface="Arial"/>
                <a:cs typeface="Arial"/>
              </a:rPr>
              <a:t>aceite </a:t>
            </a:r>
            <a:r>
              <a:rPr lang="es-AR" sz="1200" b="1" spc="-375" dirty="0">
                <a:latin typeface="Arial"/>
                <a:cs typeface="Arial"/>
              </a:rPr>
              <a:t> </a:t>
            </a:r>
            <a:r>
              <a:rPr lang="es-AR" sz="1200" b="1" spc="-5" dirty="0">
                <a:latin typeface="Arial"/>
                <a:cs typeface="Arial"/>
              </a:rPr>
              <a:t>antes</a:t>
            </a:r>
            <a:r>
              <a:rPr lang="es-AR" sz="1200" b="1" spc="5" dirty="0">
                <a:latin typeface="Arial"/>
                <a:cs typeface="Arial"/>
              </a:rPr>
              <a:t> </a:t>
            </a:r>
            <a:r>
              <a:rPr lang="es-AR" sz="1200" b="1" dirty="0">
                <a:latin typeface="Arial"/>
                <a:cs typeface="Arial"/>
              </a:rPr>
              <a:t>y</a:t>
            </a:r>
            <a:r>
              <a:rPr lang="es-AR" sz="1200" b="1" spc="-15" dirty="0">
                <a:latin typeface="Arial"/>
                <a:cs typeface="Arial"/>
              </a:rPr>
              <a:t> </a:t>
            </a:r>
            <a:r>
              <a:rPr lang="es-AR" sz="1200" b="1" spc="-5" dirty="0">
                <a:latin typeface="Arial"/>
                <a:cs typeface="Arial"/>
              </a:rPr>
              <a:t>después</a:t>
            </a:r>
            <a:r>
              <a:rPr lang="es-AR" sz="1200" b="1" dirty="0">
                <a:latin typeface="Arial"/>
                <a:cs typeface="Arial"/>
              </a:rPr>
              <a:t> de</a:t>
            </a:r>
            <a:r>
              <a:rPr lang="es-AR" sz="1200" b="1" spc="-10" dirty="0">
                <a:latin typeface="Arial"/>
                <a:cs typeface="Arial"/>
              </a:rPr>
              <a:t> </a:t>
            </a:r>
            <a:r>
              <a:rPr lang="es-AR" sz="1200" b="1" dirty="0">
                <a:latin typeface="Arial"/>
                <a:cs typeface="Arial"/>
              </a:rPr>
              <a:t>la</a:t>
            </a:r>
            <a:r>
              <a:rPr lang="es-AR" sz="1200" b="1" spc="10" dirty="0">
                <a:latin typeface="Arial"/>
                <a:cs typeface="Arial"/>
              </a:rPr>
              <a:t> </a:t>
            </a:r>
            <a:r>
              <a:rPr lang="es-AR" sz="1200" b="1" spc="-5" dirty="0">
                <a:latin typeface="Arial"/>
                <a:cs typeface="Arial"/>
              </a:rPr>
              <a:t>prueba</a:t>
            </a:r>
            <a:r>
              <a:rPr lang="es-AR" sz="1200" b="1" spc="-10" dirty="0">
                <a:latin typeface="Arial"/>
                <a:cs typeface="Arial"/>
              </a:rPr>
              <a:t> </a:t>
            </a:r>
            <a:r>
              <a:rPr lang="es-AR" sz="1200" b="1" dirty="0">
                <a:latin typeface="Arial"/>
                <a:cs typeface="Arial"/>
              </a:rPr>
              <a:t>de</a:t>
            </a:r>
            <a:r>
              <a:rPr lang="es-AR" sz="1200" b="1" spc="-5" dirty="0">
                <a:latin typeface="Arial"/>
                <a:cs typeface="Arial"/>
              </a:rPr>
              <a:t> aumento</a:t>
            </a:r>
            <a:r>
              <a:rPr lang="es-AR" sz="1200" b="1" spc="5" dirty="0">
                <a:latin typeface="Arial"/>
                <a:cs typeface="Arial"/>
              </a:rPr>
              <a:t> </a:t>
            </a:r>
            <a:r>
              <a:rPr lang="es-AR" sz="1200" b="1" spc="-10" dirty="0">
                <a:latin typeface="Arial"/>
                <a:cs typeface="Arial"/>
              </a:rPr>
              <a:t>de </a:t>
            </a:r>
            <a:r>
              <a:rPr lang="es-AR" sz="1200" b="1" spc="-5" dirty="0">
                <a:latin typeface="Arial"/>
                <a:cs typeface="Arial"/>
              </a:rPr>
              <a:t>temperatura.</a:t>
            </a:r>
            <a:endParaRPr lang="es-AR" sz="1200" b="1" dirty="0">
              <a:latin typeface="Arial"/>
              <a:cs typeface="Arial"/>
            </a:endParaRPr>
          </a:p>
          <a:p>
            <a:pPr marL="12700" algn="just">
              <a:spcBef>
                <a:spcPts val="960"/>
              </a:spcBef>
            </a:pPr>
            <a:r>
              <a:rPr lang="es-AR" sz="1200" b="1" dirty="0">
                <a:latin typeface="Arial"/>
                <a:cs typeface="Arial"/>
              </a:rPr>
              <a:t>El</a:t>
            </a:r>
            <a:r>
              <a:rPr lang="es-AR" sz="1200" b="1" spc="-10" dirty="0">
                <a:latin typeface="Arial"/>
                <a:cs typeface="Arial"/>
              </a:rPr>
              <a:t> </a:t>
            </a:r>
            <a:r>
              <a:rPr lang="es-AR" sz="1200" b="1" dirty="0">
                <a:latin typeface="Arial"/>
                <a:cs typeface="Arial"/>
              </a:rPr>
              <a:t>criterio</a:t>
            </a:r>
            <a:r>
              <a:rPr lang="es-AR" sz="1200" b="1" spc="10" dirty="0">
                <a:latin typeface="Arial"/>
                <a:cs typeface="Arial"/>
              </a:rPr>
              <a:t> </a:t>
            </a:r>
            <a:r>
              <a:rPr lang="es-AR" sz="1200" b="1" spc="-10" dirty="0">
                <a:latin typeface="Arial"/>
                <a:cs typeface="Arial"/>
              </a:rPr>
              <a:t>de</a:t>
            </a:r>
            <a:r>
              <a:rPr lang="es-AR" sz="1200" b="1" spc="10" dirty="0">
                <a:latin typeface="Arial"/>
                <a:cs typeface="Arial"/>
              </a:rPr>
              <a:t> </a:t>
            </a:r>
            <a:r>
              <a:rPr lang="es-AR" sz="1200" b="1" spc="-5" dirty="0">
                <a:latin typeface="Arial"/>
                <a:cs typeface="Arial"/>
              </a:rPr>
              <a:t>aceptación </a:t>
            </a:r>
            <a:r>
              <a:rPr lang="es-AR" sz="1200" b="1" dirty="0">
                <a:latin typeface="Arial"/>
                <a:cs typeface="Arial"/>
              </a:rPr>
              <a:t>de</a:t>
            </a:r>
            <a:r>
              <a:rPr lang="es-AR" sz="1200" b="1" spc="-5" dirty="0">
                <a:latin typeface="Arial"/>
                <a:cs typeface="Arial"/>
              </a:rPr>
              <a:t> esta prueba</a:t>
            </a:r>
            <a:r>
              <a:rPr lang="es-AR" sz="1200" b="1" spc="5" dirty="0">
                <a:latin typeface="Arial"/>
                <a:cs typeface="Arial"/>
              </a:rPr>
              <a:t> </a:t>
            </a:r>
            <a:r>
              <a:rPr lang="es-AR" sz="1200" b="1" spc="-5" dirty="0">
                <a:latin typeface="Arial"/>
                <a:cs typeface="Arial"/>
              </a:rPr>
              <a:t>será </a:t>
            </a:r>
            <a:r>
              <a:rPr lang="es-AR" sz="1200" b="1" dirty="0">
                <a:latin typeface="Arial"/>
                <a:cs typeface="Arial"/>
              </a:rPr>
              <a:t>el</a:t>
            </a:r>
            <a:r>
              <a:rPr lang="es-AR" sz="1200" b="1" spc="-5" dirty="0">
                <a:latin typeface="Arial"/>
                <a:cs typeface="Arial"/>
              </a:rPr>
              <a:t> siguiente:</a:t>
            </a:r>
            <a:endParaRPr lang="es-AR" sz="1200" b="1"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26</a:t>
            </a:fld>
            <a:endParaRPr lang="es-AR"/>
          </a:p>
        </p:txBody>
      </p:sp>
    </p:spTree>
    <p:extLst>
      <p:ext uri="{BB962C8B-B14F-4D97-AF65-F5344CB8AC3E}">
        <p14:creationId xmlns:p14="http://schemas.microsoft.com/office/powerpoint/2010/main" val="347717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Pruebas Tipo para Transformadores</a:t>
            </a:r>
          </a:p>
          <a:p>
            <a:r>
              <a:rPr lang="es-AR" dirty="0"/>
              <a:t>Las pruebas tipo deberán ser hechas a un transformador de cada tipo  con sus accesorios como se indica a continuación:</a:t>
            </a:r>
          </a:p>
          <a:p>
            <a:r>
              <a:rPr lang="es-AR" dirty="0"/>
              <a:t>Prueba de sobretensión de maniobra</a:t>
            </a:r>
          </a:p>
          <a:p>
            <a:r>
              <a:rPr lang="es-AR" dirty="0"/>
              <a:t>Será aplicada solo a los arrollados de 115 </a:t>
            </a:r>
            <a:r>
              <a:rPr lang="es-AR" dirty="0" err="1"/>
              <a:t>kV</a:t>
            </a:r>
            <a:r>
              <a:rPr lang="es-AR" dirty="0"/>
              <a:t> de acuerdo a ANSI/IEEE  C57.12.90 aplicando </a:t>
            </a:r>
            <a:r>
              <a:rPr lang="es-AR" dirty="0" err="1"/>
              <a:t>ó</a:t>
            </a:r>
            <a:r>
              <a:rPr lang="es-AR" dirty="0"/>
              <a:t> induciendo una (1) onda reducida y tres (3)  ondas completas de polaridad negativa.</a:t>
            </a:r>
          </a:p>
          <a:p>
            <a:endParaRPr lang="es-AR" dirty="0"/>
          </a:p>
          <a:p>
            <a:r>
              <a:rPr lang="es-AR" dirty="0"/>
              <a:t>Prueba de elevación de temperatura</a:t>
            </a:r>
          </a:p>
          <a:p>
            <a:r>
              <a:rPr lang="es-AR" dirty="0"/>
              <a:t>La prueba deberá ser hecha de acuerdo a ANSI/IEEE C57.12.90 a un  transformador equipado con todos sus dispositivos del sistema de  enfriamiento. Se deberá realizar pruebas de calor (</a:t>
            </a:r>
            <a:r>
              <a:rPr lang="es-AR" dirty="0" err="1"/>
              <a:t>heat</a:t>
            </a:r>
            <a:r>
              <a:rPr lang="es-AR" dirty="0"/>
              <a:t> run test) y  determinar los puntos más calientes (</a:t>
            </a:r>
            <a:r>
              <a:rPr lang="es-AR" dirty="0" err="1"/>
              <a:t>hottest</a:t>
            </a:r>
            <a:r>
              <a:rPr lang="es-AR" dirty="0"/>
              <a:t> spot), los cuales no deben  exceder las elevaciones de temperaturas indicadas en las  Especificaciones Técnicas Particulares del cliente. La prueba se deberá  realizar en la posición del cambiador de tomas que de la mayor  elevación de temperatura de los arrollados.</a:t>
            </a:r>
          </a:p>
          <a:p>
            <a:r>
              <a:rPr lang="es-AR" dirty="0"/>
              <a:t>Durante la ejecución de la prueba de elevación de temperatura se  realizará el análisis de los gases disueltos en el aceite, la duración mínima de la realización de las pruebas combinadas será de doce (12)</a:t>
            </a:r>
          </a:p>
          <a:p>
            <a:r>
              <a:rPr lang="es-AR" dirty="0"/>
              <a:t>horas.</a:t>
            </a:r>
          </a:p>
          <a:p>
            <a:r>
              <a:rPr lang="es-AR" dirty="0"/>
              <a:t>Los criterios de aceptabilidad de la prueba de análisis de gases  disueltos en aceite, deberán ser conforme a lo indicado en el punto 8.2  anterior.</a:t>
            </a:r>
          </a:p>
          <a:p>
            <a:endParaRPr lang="es-AR" dirty="0"/>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27</a:t>
            </a:fld>
            <a:endParaRPr lang="es-AR"/>
          </a:p>
        </p:txBody>
      </p:sp>
    </p:spTree>
    <p:extLst>
      <p:ext uri="{BB962C8B-B14F-4D97-AF65-F5344CB8AC3E}">
        <p14:creationId xmlns:p14="http://schemas.microsoft.com/office/powerpoint/2010/main" val="269541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marR="9525">
              <a:spcBef>
                <a:spcPts val="204"/>
              </a:spcBef>
            </a:pPr>
            <a:r>
              <a:rPr lang="es-AR" sz="2000" dirty="0">
                <a:latin typeface="Arial"/>
                <a:cs typeface="Arial"/>
              </a:rPr>
              <a:t>La</a:t>
            </a:r>
            <a:r>
              <a:rPr lang="es-AR" sz="2000" spc="55" dirty="0">
                <a:latin typeface="Arial"/>
                <a:cs typeface="Arial"/>
              </a:rPr>
              <a:t> </a:t>
            </a:r>
            <a:r>
              <a:rPr lang="es-AR" sz="2000" spc="-5" dirty="0">
                <a:latin typeface="Arial"/>
                <a:cs typeface="Arial"/>
              </a:rPr>
              <a:t>prueba</a:t>
            </a:r>
            <a:r>
              <a:rPr lang="es-AR" sz="2000" spc="45" dirty="0">
                <a:latin typeface="Arial"/>
                <a:cs typeface="Arial"/>
              </a:rPr>
              <a:t> </a:t>
            </a:r>
            <a:r>
              <a:rPr lang="es-AR" sz="2000" dirty="0">
                <a:latin typeface="Arial"/>
                <a:cs typeface="Arial"/>
              </a:rPr>
              <a:t>deberá</a:t>
            </a:r>
            <a:r>
              <a:rPr lang="es-AR" sz="2000" spc="40" dirty="0">
                <a:latin typeface="Arial"/>
                <a:cs typeface="Arial"/>
              </a:rPr>
              <a:t> </a:t>
            </a:r>
            <a:r>
              <a:rPr lang="es-AR" sz="2000" spc="-5" dirty="0">
                <a:latin typeface="Arial"/>
                <a:cs typeface="Arial"/>
              </a:rPr>
              <a:t>realizarse</a:t>
            </a:r>
            <a:r>
              <a:rPr lang="es-AR" sz="2000" spc="35" dirty="0">
                <a:latin typeface="Arial"/>
                <a:cs typeface="Arial"/>
              </a:rPr>
              <a:t> </a:t>
            </a:r>
            <a:r>
              <a:rPr lang="es-AR" sz="2000" dirty="0">
                <a:latin typeface="Arial"/>
                <a:cs typeface="Arial"/>
              </a:rPr>
              <a:t>con</a:t>
            </a:r>
            <a:r>
              <a:rPr lang="es-AR" sz="2000" spc="45" dirty="0">
                <a:latin typeface="Arial"/>
                <a:cs typeface="Arial"/>
              </a:rPr>
              <a:t> </a:t>
            </a:r>
            <a:r>
              <a:rPr lang="es-AR" sz="2000" dirty="0">
                <a:latin typeface="Arial"/>
                <a:cs typeface="Arial"/>
              </a:rPr>
              <a:t>los</a:t>
            </a:r>
            <a:r>
              <a:rPr lang="es-AR" sz="2000" spc="40" dirty="0">
                <a:latin typeface="Arial"/>
                <a:cs typeface="Arial"/>
              </a:rPr>
              <a:t> </a:t>
            </a:r>
            <a:r>
              <a:rPr lang="es-AR" sz="2000" spc="-5" dirty="0">
                <a:latin typeface="Arial"/>
                <a:cs typeface="Arial"/>
              </a:rPr>
              <a:t>conectores</a:t>
            </a:r>
            <a:r>
              <a:rPr lang="es-AR" sz="2000" spc="65" dirty="0">
                <a:latin typeface="Arial"/>
                <a:cs typeface="Arial"/>
              </a:rPr>
              <a:t> </a:t>
            </a:r>
            <a:r>
              <a:rPr lang="es-AR" sz="2000" dirty="0">
                <a:latin typeface="Arial"/>
                <a:cs typeface="Arial"/>
              </a:rPr>
              <a:t>y</a:t>
            </a:r>
            <a:r>
              <a:rPr lang="es-AR" sz="2000" spc="40" dirty="0">
                <a:latin typeface="Arial"/>
                <a:cs typeface="Arial"/>
              </a:rPr>
              <a:t> </a:t>
            </a:r>
            <a:r>
              <a:rPr lang="es-AR" sz="2000" spc="-5" dirty="0">
                <a:latin typeface="Arial"/>
                <a:cs typeface="Arial"/>
              </a:rPr>
              <a:t>todos</a:t>
            </a:r>
            <a:r>
              <a:rPr lang="es-AR" sz="2000" spc="45" dirty="0">
                <a:latin typeface="Arial"/>
                <a:cs typeface="Arial"/>
              </a:rPr>
              <a:t> </a:t>
            </a:r>
            <a:r>
              <a:rPr lang="es-AR" sz="2000" spc="-5" dirty="0">
                <a:latin typeface="Arial"/>
                <a:cs typeface="Arial"/>
              </a:rPr>
              <a:t>los</a:t>
            </a:r>
            <a:r>
              <a:rPr lang="es-AR" sz="2000" spc="50" dirty="0">
                <a:latin typeface="Arial"/>
                <a:cs typeface="Arial"/>
              </a:rPr>
              <a:t> </a:t>
            </a:r>
            <a:r>
              <a:rPr lang="es-AR" sz="2000" spc="-5" dirty="0">
                <a:latin typeface="Arial"/>
                <a:cs typeface="Arial"/>
              </a:rPr>
              <a:t>accesorios </a:t>
            </a:r>
            <a:r>
              <a:rPr lang="es-AR" sz="2000" spc="-370" dirty="0">
                <a:latin typeface="Arial"/>
                <a:cs typeface="Arial"/>
              </a:rPr>
              <a:t> </a:t>
            </a:r>
            <a:r>
              <a:rPr lang="es-AR" sz="2000" dirty="0">
                <a:latin typeface="Arial"/>
                <a:cs typeface="Arial"/>
              </a:rPr>
              <a:t>del</a:t>
            </a:r>
            <a:r>
              <a:rPr lang="es-AR" sz="2000" spc="-5" dirty="0">
                <a:latin typeface="Arial"/>
                <a:cs typeface="Arial"/>
              </a:rPr>
              <a:t> transformador</a:t>
            </a:r>
            <a:r>
              <a:rPr lang="es-AR" sz="2000" spc="5" dirty="0">
                <a:latin typeface="Arial"/>
                <a:cs typeface="Arial"/>
              </a:rPr>
              <a:t> </a:t>
            </a:r>
            <a:r>
              <a:rPr lang="es-AR" sz="2000" spc="-10" dirty="0">
                <a:latin typeface="Arial"/>
                <a:cs typeface="Arial"/>
              </a:rPr>
              <a:t>en</a:t>
            </a:r>
            <a:r>
              <a:rPr lang="es-AR" sz="2000" spc="5" dirty="0">
                <a:latin typeface="Arial"/>
                <a:cs typeface="Arial"/>
              </a:rPr>
              <a:t> </a:t>
            </a:r>
            <a:r>
              <a:rPr lang="es-AR" sz="2000" dirty="0">
                <a:latin typeface="Arial"/>
                <a:cs typeface="Arial"/>
              </a:rPr>
              <a:t>su</a:t>
            </a:r>
            <a:r>
              <a:rPr lang="es-AR" sz="2000" spc="-10" dirty="0">
                <a:latin typeface="Arial"/>
                <a:cs typeface="Arial"/>
              </a:rPr>
              <a:t> </a:t>
            </a:r>
            <a:r>
              <a:rPr lang="es-AR" sz="2000" spc="-5" dirty="0">
                <a:latin typeface="Arial"/>
                <a:cs typeface="Arial"/>
              </a:rPr>
              <a:t>lugar.</a:t>
            </a:r>
            <a:endParaRPr lang="es-AR" sz="2000" dirty="0">
              <a:latin typeface="Arial"/>
              <a:cs typeface="Arial"/>
            </a:endParaRPr>
          </a:p>
          <a:p>
            <a:pPr marL="12700" marR="5715">
              <a:spcBef>
                <a:spcPts val="825"/>
              </a:spcBef>
            </a:pPr>
            <a:r>
              <a:rPr lang="es-AR" sz="2000" dirty="0">
                <a:latin typeface="Arial"/>
                <a:cs typeface="Arial"/>
              </a:rPr>
              <a:t>La</a:t>
            </a:r>
            <a:r>
              <a:rPr lang="es-AR" sz="2000" spc="-40" dirty="0">
                <a:latin typeface="Arial"/>
                <a:cs typeface="Arial"/>
              </a:rPr>
              <a:t> </a:t>
            </a:r>
            <a:r>
              <a:rPr lang="es-AR" sz="2000" spc="-5" dirty="0">
                <a:latin typeface="Arial"/>
                <a:cs typeface="Arial"/>
              </a:rPr>
              <a:t>prueba</a:t>
            </a:r>
            <a:r>
              <a:rPr lang="es-AR" sz="2000" spc="-50" dirty="0">
                <a:latin typeface="Arial"/>
                <a:cs typeface="Arial"/>
              </a:rPr>
              <a:t> </a:t>
            </a:r>
            <a:r>
              <a:rPr lang="es-AR" sz="2000" spc="-5" dirty="0">
                <a:latin typeface="Arial"/>
                <a:cs typeface="Arial"/>
              </a:rPr>
              <a:t>deberá</a:t>
            </a:r>
            <a:r>
              <a:rPr lang="es-AR" sz="2000" spc="-50" dirty="0">
                <a:latin typeface="Arial"/>
                <a:cs typeface="Arial"/>
              </a:rPr>
              <a:t> </a:t>
            </a:r>
            <a:r>
              <a:rPr lang="es-AR" sz="2000" spc="-5" dirty="0">
                <a:latin typeface="Arial"/>
                <a:cs typeface="Arial"/>
              </a:rPr>
              <a:t>ser</a:t>
            </a:r>
            <a:r>
              <a:rPr lang="es-AR" sz="2000" spc="-40" dirty="0">
                <a:latin typeface="Arial"/>
                <a:cs typeface="Arial"/>
              </a:rPr>
              <a:t> </a:t>
            </a:r>
            <a:r>
              <a:rPr lang="es-AR" sz="2000" spc="-5" dirty="0">
                <a:latin typeface="Arial"/>
                <a:cs typeface="Arial"/>
              </a:rPr>
              <a:t>realizada</a:t>
            </a:r>
            <a:r>
              <a:rPr lang="es-AR" sz="2000" spc="-50" dirty="0">
                <a:latin typeface="Arial"/>
                <a:cs typeface="Arial"/>
              </a:rPr>
              <a:t> </a:t>
            </a:r>
            <a:r>
              <a:rPr lang="es-AR" sz="2000" dirty="0">
                <a:latin typeface="Arial"/>
                <a:cs typeface="Arial"/>
              </a:rPr>
              <a:t>de</a:t>
            </a:r>
            <a:r>
              <a:rPr lang="es-AR" sz="2000" spc="-50" dirty="0">
                <a:latin typeface="Arial"/>
                <a:cs typeface="Arial"/>
              </a:rPr>
              <a:t> </a:t>
            </a:r>
            <a:r>
              <a:rPr lang="es-AR" sz="2000" spc="-5" dirty="0">
                <a:latin typeface="Arial"/>
                <a:cs typeface="Arial"/>
              </a:rPr>
              <a:t>acuerdo</a:t>
            </a:r>
            <a:r>
              <a:rPr lang="es-AR" sz="2000" spc="-50" dirty="0">
                <a:latin typeface="Arial"/>
                <a:cs typeface="Arial"/>
              </a:rPr>
              <a:t> </a:t>
            </a:r>
            <a:r>
              <a:rPr lang="es-AR" sz="2000" dirty="0">
                <a:latin typeface="Arial"/>
                <a:cs typeface="Arial"/>
              </a:rPr>
              <a:t>a</a:t>
            </a:r>
            <a:r>
              <a:rPr lang="es-AR" sz="2000" spc="-50" dirty="0">
                <a:latin typeface="Arial"/>
                <a:cs typeface="Arial"/>
              </a:rPr>
              <a:t> </a:t>
            </a:r>
            <a:r>
              <a:rPr lang="es-AR" sz="2000" spc="-5" dirty="0">
                <a:latin typeface="Arial"/>
                <a:cs typeface="Arial"/>
              </a:rPr>
              <a:t>NEMA</a:t>
            </a:r>
            <a:r>
              <a:rPr lang="es-AR" sz="2000" spc="-50" dirty="0">
                <a:latin typeface="Arial"/>
                <a:cs typeface="Arial"/>
              </a:rPr>
              <a:t> </a:t>
            </a:r>
            <a:r>
              <a:rPr lang="es-AR" sz="2000" dirty="0">
                <a:latin typeface="Arial"/>
                <a:cs typeface="Arial"/>
              </a:rPr>
              <a:t>107</a:t>
            </a:r>
            <a:r>
              <a:rPr lang="es-AR" sz="2000" spc="-45" dirty="0">
                <a:latin typeface="Arial"/>
                <a:cs typeface="Arial"/>
              </a:rPr>
              <a:t> </a:t>
            </a:r>
            <a:r>
              <a:rPr lang="es-AR" sz="2000" dirty="0">
                <a:latin typeface="Arial"/>
                <a:cs typeface="Arial"/>
              </a:rPr>
              <a:t>y</a:t>
            </a:r>
            <a:r>
              <a:rPr lang="es-AR" sz="2000" spc="-55" dirty="0">
                <a:latin typeface="Arial"/>
                <a:cs typeface="Arial"/>
              </a:rPr>
              <a:t> </a:t>
            </a:r>
            <a:r>
              <a:rPr lang="es-AR" sz="2000" spc="-5" dirty="0">
                <a:latin typeface="Arial"/>
                <a:cs typeface="Arial"/>
              </a:rPr>
              <a:t>ANSI</a:t>
            </a:r>
            <a:r>
              <a:rPr lang="es-AR" sz="2000" spc="-45" dirty="0">
                <a:latin typeface="Arial"/>
                <a:cs typeface="Arial"/>
              </a:rPr>
              <a:t> </a:t>
            </a:r>
            <a:r>
              <a:rPr lang="es-AR" sz="2000" spc="-5" dirty="0">
                <a:latin typeface="Arial"/>
                <a:cs typeface="Arial"/>
              </a:rPr>
              <a:t>C63.2., </a:t>
            </a:r>
            <a:r>
              <a:rPr lang="es-AR" sz="2000" spc="-375" dirty="0">
                <a:latin typeface="Arial"/>
                <a:cs typeface="Arial"/>
              </a:rPr>
              <a:t> </a:t>
            </a:r>
            <a:r>
              <a:rPr lang="es-AR" sz="2000" dirty="0">
                <a:latin typeface="Arial"/>
                <a:cs typeface="Arial"/>
              </a:rPr>
              <a:t>usando</a:t>
            </a:r>
            <a:r>
              <a:rPr lang="es-AR" sz="2000" spc="-10" dirty="0">
                <a:latin typeface="Arial"/>
                <a:cs typeface="Arial"/>
              </a:rPr>
              <a:t> </a:t>
            </a:r>
            <a:r>
              <a:rPr lang="es-AR" sz="2000" dirty="0">
                <a:latin typeface="Arial"/>
                <a:cs typeface="Arial"/>
              </a:rPr>
              <a:t>el</a:t>
            </a:r>
            <a:r>
              <a:rPr lang="es-AR" sz="2000" spc="-5" dirty="0">
                <a:latin typeface="Arial"/>
                <a:cs typeface="Arial"/>
              </a:rPr>
              <a:t> </a:t>
            </a:r>
            <a:r>
              <a:rPr lang="es-AR" sz="2000" dirty="0" err="1">
                <a:latin typeface="Arial"/>
                <a:cs typeface="Arial"/>
              </a:rPr>
              <a:t>tap</a:t>
            </a:r>
            <a:r>
              <a:rPr lang="es-AR" sz="2000" spc="-15" dirty="0">
                <a:latin typeface="Arial"/>
                <a:cs typeface="Arial"/>
              </a:rPr>
              <a:t> </a:t>
            </a:r>
            <a:r>
              <a:rPr lang="es-AR" sz="2000" spc="-5" dirty="0">
                <a:latin typeface="Arial"/>
                <a:cs typeface="Arial"/>
              </a:rPr>
              <a:t>capacitivo</a:t>
            </a:r>
            <a:r>
              <a:rPr lang="es-AR" sz="2000" spc="10" dirty="0">
                <a:latin typeface="Arial"/>
                <a:cs typeface="Arial"/>
              </a:rPr>
              <a:t> </a:t>
            </a:r>
            <a:r>
              <a:rPr lang="es-AR" sz="2000" dirty="0">
                <a:latin typeface="Arial"/>
                <a:cs typeface="Arial"/>
              </a:rPr>
              <a:t>de</a:t>
            </a:r>
            <a:r>
              <a:rPr lang="es-AR" sz="2000" spc="-5" dirty="0">
                <a:latin typeface="Arial"/>
                <a:cs typeface="Arial"/>
              </a:rPr>
              <a:t> </a:t>
            </a:r>
            <a:r>
              <a:rPr lang="es-AR" sz="2000" dirty="0">
                <a:latin typeface="Arial"/>
                <a:cs typeface="Arial"/>
              </a:rPr>
              <a:t>los </a:t>
            </a:r>
            <a:r>
              <a:rPr lang="es-AR" sz="2000" spc="-5" dirty="0">
                <a:latin typeface="Arial"/>
                <a:cs typeface="Arial"/>
              </a:rPr>
              <a:t>aisladores</a:t>
            </a:r>
            <a:r>
              <a:rPr lang="es-AR" sz="2000" dirty="0">
                <a:latin typeface="Arial"/>
                <a:cs typeface="Arial"/>
              </a:rPr>
              <a:t> </a:t>
            </a:r>
            <a:r>
              <a:rPr lang="es-AR" sz="2000" spc="-5" dirty="0" err="1">
                <a:latin typeface="Arial"/>
                <a:cs typeface="Arial"/>
              </a:rPr>
              <a:t>pasatapas</a:t>
            </a:r>
            <a:r>
              <a:rPr lang="es-AR" sz="2000" dirty="0">
                <a:latin typeface="Arial"/>
                <a:cs typeface="Arial"/>
              </a:rPr>
              <a:t> de</a:t>
            </a:r>
            <a:r>
              <a:rPr lang="es-AR" sz="2000" spc="-5" dirty="0">
                <a:latin typeface="Arial"/>
                <a:cs typeface="Arial"/>
              </a:rPr>
              <a:t> alta tensión.</a:t>
            </a:r>
            <a:endParaRPr lang="es-AR" sz="2000" dirty="0">
              <a:latin typeface="Arial"/>
              <a:cs typeface="Arial"/>
            </a:endParaRPr>
          </a:p>
          <a:p>
            <a:pPr marL="12700" marR="9525">
              <a:spcBef>
                <a:spcPts val="820"/>
              </a:spcBef>
            </a:pPr>
            <a:r>
              <a:rPr lang="es-AR" sz="2000" dirty="0">
                <a:latin typeface="Arial"/>
                <a:cs typeface="Arial"/>
              </a:rPr>
              <a:t>El</a:t>
            </a:r>
            <a:r>
              <a:rPr lang="es-AR" sz="2000" spc="305" dirty="0">
                <a:latin typeface="Arial"/>
                <a:cs typeface="Arial"/>
              </a:rPr>
              <a:t> </a:t>
            </a:r>
            <a:r>
              <a:rPr lang="es-AR" sz="2000" spc="-5" dirty="0">
                <a:latin typeface="Arial"/>
                <a:cs typeface="Arial"/>
              </a:rPr>
              <a:t>valor</a:t>
            </a:r>
            <a:r>
              <a:rPr lang="es-AR" sz="2000" spc="310" dirty="0">
                <a:latin typeface="Arial"/>
                <a:cs typeface="Arial"/>
              </a:rPr>
              <a:t> </a:t>
            </a:r>
            <a:r>
              <a:rPr lang="es-AR" sz="2000" dirty="0">
                <a:latin typeface="Arial"/>
                <a:cs typeface="Arial"/>
              </a:rPr>
              <a:t>de</a:t>
            </a:r>
            <a:r>
              <a:rPr lang="es-AR" sz="2000" spc="295" dirty="0">
                <a:latin typeface="Arial"/>
                <a:cs typeface="Arial"/>
              </a:rPr>
              <a:t> </a:t>
            </a:r>
            <a:r>
              <a:rPr lang="es-AR" sz="2000" spc="-5" dirty="0">
                <a:latin typeface="Arial"/>
                <a:cs typeface="Arial"/>
              </a:rPr>
              <a:t>RIV</a:t>
            </a:r>
            <a:r>
              <a:rPr lang="es-AR" sz="2000" spc="295" dirty="0">
                <a:latin typeface="Arial"/>
                <a:cs typeface="Arial"/>
              </a:rPr>
              <a:t> </a:t>
            </a:r>
            <a:r>
              <a:rPr lang="es-AR" sz="2000" spc="-10" dirty="0">
                <a:latin typeface="Arial"/>
                <a:cs typeface="Arial"/>
              </a:rPr>
              <a:t>no</a:t>
            </a:r>
            <a:r>
              <a:rPr lang="es-AR" sz="2000" spc="310" dirty="0">
                <a:latin typeface="Arial"/>
                <a:cs typeface="Arial"/>
              </a:rPr>
              <a:t> </a:t>
            </a:r>
            <a:r>
              <a:rPr lang="es-AR" sz="2000" spc="-5" dirty="0">
                <a:latin typeface="Arial"/>
                <a:cs typeface="Arial"/>
              </a:rPr>
              <a:t>deberá</a:t>
            </a:r>
            <a:r>
              <a:rPr lang="es-AR" sz="2000" spc="310" dirty="0">
                <a:latin typeface="Arial"/>
                <a:cs typeface="Arial"/>
              </a:rPr>
              <a:t> </a:t>
            </a:r>
            <a:r>
              <a:rPr lang="es-AR" sz="2000" spc="-5" dirty="0">
                <a:latin typeface="Arial"/>
                <a:cs typeface="Arial"/>
              </a:rPr>
              <a:t>exceder</a:t>
            </a:r>
            <a:r>
              <a:rPr lang="es-AR" sz="2000" spc="285" dirty="0">
                <a:latin typeface="Arial"/>
                <a:cs typeface="Arial"/>
              </a:rPr>
              <a:t> </a:t>
            </a:r>
            <a:r>
              <a:rPr lang="es-AR" sz="2000" dirty="0">
                <a:latin typeface="Arial"/>
                <a:cs typeface="Arial"/>
              </a:rPr>
              <a:t>lo</a:t>
            </a:r>
            <a:r>
              <a:rPr lang="es-AR" sz="2000" spc="310" dirty="0">
                <a:latin typeface="Arial"/>
                <a:cs typeface="Arial"/>
              </a:rPr>
              <a:t> </a:t>
            </a:r>
            <a:r>
              <a:rPr lang="es-AR" sz="2000" spc="-5" dirty="0">
                <a:latin typeface="Arial"/>
                <a:cs typeface="Arial"/>
              </a:rPr>
              <a:t>indicado</a:t>
            </a:r>
            <a:r>
              <a:rPr lang="es-AR" sz="2000" spc="295" dirty="0">
                <a:latin typeface="Arial"/>
                <a:cs typeface="Arial"/>
              </a:rPr>
              <a:t> </a:t>
            </a:r>
            <a:r>
              <a:rPr lang="es-AR" sz="2000" dirty="0">
                <a:latin typeface="Arial"/>
                <a:cs typeface="Arial"/>
              </a:rPr>
              <a:t>en</a:t>
            </a:r>
            <a:r>
              <a:rPr lang="es-AR" sz="2000" spc="295" dirty="0">
                <a:latin typeface="Arial"/>
                <a:cs typeface="Arial"/>
              </a:rPr>
              <a:t> </a:t>
            </a:r>
            <a:r>
              <a:rPr lang="es-AR" sz="2000" dirty="0">
                <a:latin typeface="Arial"/>
                <a:cs typeface="Arial"/>
              </a:rPr>
              <a:t>la</a:t>
            </a:r>
            <a:r>
              <a:rPr lang="es-AR" sz="2000" spc="280" dirty="0">
                <a:latin typeface="Arial"/>
                <a:cs typeface="Arial"/>
              </a:rPr>
              <a:t> </a:t>
            </a:r>
            <a:r>
              <a:rPr lang="es-AR" sz="2000" spc="-5" dirty="0">
                <a:latin typeface="Arial"/>
                <a:cs typeface="Arial"/>
              </a:rPr>
              <a:t>tabla</a:t>
            </a:r>
            <a:r>
              <a:rPr lang="es-AR" sz="2000" spc="310" dirty="0">
                <a:latin typeface="Arial"/>
                <a:cs typeface="Arial"/>
              </a:rPr>
              <a:t> </a:t>
            </a:r>
            <a:r>
              <a:rPr lang="es-AR" sz="2000" dirty="0">
                <a:latin typeface="Arial"/>
                <a:cs typeface="Arial"/>
              </a:rPr>
              <a:t>1</a:t>
            </a:r>
            <a:r>
              <a:rPr lang="es-AR" sz="2000" spc="295" dirty="0">
                <a:latin typeface="Arial"/>
                <a:cs typeface="Arial"/>
              </a:rPr>
              <a:t> </a:t>
            </a:r>
            <a:r>
              <a:rPr lang="es-AR" sz="2000" spc="-5" dirty="0">
                <a:latin typeface="Arial"/>
                <a:cs typeface="Arial"/>
              </a:rPr>
              <a:t>antes </a:t>
            </a:r>
            <a:r>
              <a:rPr lang="es-AR" sz="2000" spc="-375" dirty="0">
                <a:latin typeface="Arial"/>
                <a:cs typeface="Arial"/>
              </a:rPr>
              <a:t> </a:t>
            </a:r>
            <a:r>
              <a:rPr lang="es-AR" sz="2000" spc="-5" dirty="0">
                <a:latin typeface="Arial"/>
                <a:cs typeface="Arial"/>
              </a:rPr>
              <a:t>señalada.</a:t>
            </a:r>
            <a:endParaRPr lang="es-AR" sz="2000" dirty="0">
              <a:latin typeface="Arial"/>
              <a:cs typeface="Arial"/>
            </a:endParaRPr>
          </a:p>
          <a:p>
            <a:pPr>
              <a:spcBef>
                <a:spcPts val="40"/>
              </a:spcBef>
            </a:pPr>
            <a:endParaRPr lang="es-AR" sz="2000" dirty="0">
              <a:latin typeface="Arial"/>
              <a:cs typeface="Arial"/>
            </a:endParaRPr>
          </a:p>
          <a:p>
            <a:pPr marL="469265" lvl="2" indent="-457200" algn="just">
              <a:buAutoNum type="arabicPeriod" startAt="4"/>
              <a:tabLst>
                <a:tab pos="469900" algn="l"/>
              </a:tabLst>
            </a:pPr>
            <a:r>
              <a:rPr lang="es-AR" sz="2000" b="1" spc="-5" dirty="0">
                <a:latin typeface="Arial"/>
                <a:cs typeface="Arial"/>
              </a:rPr>
              <a:t>Ruido</a:t>
            </a:r>
            <a:r>
              <a:rPr lang="es-AR" sz="2000" b="1" spc="-35" dirty="0">
                <a:latin typeface="Arial"/>
                <a:cs typeface="Arial"/>
              </a:rPr>
              <a:t> </a:t>
            </a:r>
            <a:r>
              <a:rPr lang="es-AR" sz="2000" b="1" spc="-5" dirty="0">
                <a:latin typeface="Arial"/>
                <a:cs typeface="Arial"/>
              </a:rPr>
              <a:t>Audible</a:t>
            </a:r>
            <a:endParaRPr lang="es-AR" sz="2000" dirty="0">
              <a:latin typeface="Arial"/>
              <a:cs typeface="Arial"/>
            </a:endParaRPr>
          </a:p>
          <a:p>
            <a:pPr marL="12700" marR="5715" algn="just">
              <a:spcBef>
                <a:spcPts val="760"/>
              </a:spcBef>
            </a:pPr>
            <a:r>
              <a:rPr lang="es-AR" sz="2000" dirty="0">
                <a:latin typeface="Arial"/>
                <a:cs typeface="Arial"/>
              </a:rPr>
              <a:t>La </a:t>
            </a:r>
            <a:r>
              <a:rPr lang="es-AR" sz="2000" spc="-5" dirty="0">
                <a:latin typeface="Arial"/>
                <a:cs typeface="Arial"/>
              </a:rPr>
              <a:t>prueba deberá </a:t>
            </a:r>
            <a:r>
              <a:rPr lang="es-AR" sz="2000" dirty="0">
                <a:latin typeface="Arial"/>
                <a:cs typeface="Arial"/>
              </a:rPr>
              <a:t>ser </a:t>
            </a:r>
            <a:r>
              <a:rPr lang="es-AR" sz="2000" spc="-5" dirty="0">
                <a:latin typeface="Arial"/>
                <a:cs typeface="Arial"/>
              </a:rPr>
              <a:t>hecha </a:t>
            </a:r>
            <a:r>
              <a:rPr lang="es-AR" sz="2000" dirty="0">
                <a:latin typeface="Arial"/>
                <a:cs typeface="Arial"/>
              </a:rPr>
              <a:t>de </a:t>
            </a:r>
            <a:r>
              <a:rPr lang="es-AR" sz="2000" spc="-5" dirty="0">
                <a:latin typeface="Arial"/>
                <a:cs typeface="Arial"/>
              </a:rPr>
              <a:t>acuerdo </a:t>
            </a:r>
            <a:r>
              <a:rPr lang="es-AR" sz="2000" dirty="0">
                <a:latin typeface="Arial"/>
                <a:cs typeface="Arial"/>
              </a:rPr>
              <a:t>a la norma </a:t>
            </a:r>
            <a:r>
              <a:rPr lang="es-AR" sz="2000" spc="-10" dirty="0">
                <a:latin typeface="Arial"/>
                <a:cs typeface="Arial"/>
              </a:rPr>
              <a:t>NEMA </a:t>
            </a:r>
            <a:r>
              <a:rPr lang="es-AR" sz="2000" dirty="0">
                <a:latin typeface="Arial"/>
                <a:cs typeface="Arial"/>
              </a:rPr>
              <a:t>TR-1. </a:t>
            </a:r>
            <a:r>
              <a:rPr lang="es-AR" sz="2000" spc="-10" dirty="0">
                <a:latin typeface="Arial"/>
                <a:cs typeface="Arial"/>
              </a:rPr>
              <a:t>Los </a:t>
            </a:r>
            <a:r>
              <a:rPr lang="es-AR" sz="2000" spc="-5" dirty="0">
                <a:latin typeface="Arial"/>
                <a:cs typeface="Arial"/>
              </a:rPr>
              <a:t> valores obtenidos </a:t>
            </a:r>
            <a:r>
              <a:rPr lang="es-AR" sz="2000" dirty="0">
                <a:latin typeface="Arial"/>
                <a:cs typeface="Arial"/>
              </a:rPr>
              <a:t>no </a:t>
            </a:r>
            <a:r>
              <a:rPr lang="es-AR" sz="2000" spc="-5" dirty="0">
                <a:latin typeface="Arial"/>
                <a:cs typeface="Arial"/>
              </a:rPr>
              <a:t>deberán exceder </a:t>
            </a:r>
            <a:r>
              <a:rPr lang="es-AR" sz="2000" dirty="0">
                <a:latin typeface="Arial"/>
                <a:cs typeface="Arial"/>
              </a:rPr>
              <a:t>lo indicado en la </a:t>
            </a:r>
            <a:r>
              <a:rPr lang="es-AR" sz="2000" spc="-5" dirty="0">
                <a:latin typeface="Arial"/>
                <a:cs typeface="Arial"/>
              </a:rPr>
              <a:t>Tabla </a:t>
            </a:r>
            <a:r>
              <a:rPr lang="es-AR" sz="2000" dirty="0">
                <a:latin typeface="Arial"/>
                <a:cs typeface="Arial"/>
              </a:rPr>
              <a:t>1 </a:t>
            </a:r>
            <a:r>
              <a:rPr lang="es-AR" sz="2000" spc="-10" dirty="0">
                <a:latin typeface="Arial"/>
                <a:cs typeface="Arial"/>
              </a:rPr>
              <a:t>antes </a:t>
            </a:r>
            <a:r>
              <a:rPr lang="es-AR" sz="2000" spc="-5" dirty="0">
                <a:latin typeface="Arial"/>
                <a:cs typeface="Arial"/>
              </a:rPr>
              <a:t> señalada.</a:t>
            </a:r>
            <a:endParaRPr lang="es-AR" sz="2000" dirty="0">
              <a:latin typeface="Arial"/>
              <a:cs typeface="Arial"/>
            </a:endParaRPr>
          </a:p>
          <a:p>
            <a:pPr marL="469265" lvl="1" indent="-457200" algn="just">
              <a:spcBef>
                <a:spcPts val="985"/>
              </a:spcBef>
              <a:buAutoNum type="arabicPeriod" startAt="8"/>
              <a:tabLst>
                <a:tab pos="469900" algn="l"/>
              </a:tabLst>
            </a:pPr>
            <a:r>
              <a:rPr lang="es-AR" sz="2000" b="1" spc="-5" dirty="0">
                <a:latin typeface="Arial"/>
                <a:cs typeface="Arial"/>
              </a:rPr>
              <a:t>Pruebas de</a:t>
            </a:r>
            <a:r>
              <a:rPr lang="es-AR" sz="2000" b="1" spc="-10" dirty="0">
                <a:latin typeface="Arial"/>
                <a:cs typeface="Arial"/>
              </a:rPr>
              <a:t> </a:t>
            </a:r>
            <a:r>
              <a:rPr lang="es-AR" sz="2000" b="1" spc="-5" dirty="0">
                <a:latin typeface="Arial"/>
                <a:cs typeface="Arial"/>
              </a:rPr>
              <a:t>Rutina</a:t>
            </a:r>
            <a:r>
              <a:rPr lang="es-AR" sz="2000" b="1" spc="5" dirty="0">
                <a:latin typeface="Arial"/>
                <a:cs typeface="Arial"/>
              </a:rPr>
              <a:t> </a:t>
            </a:r>
            <a:r>
              <a:rPr lang="es-AR" sz="2000" b="1" spc="-5" dirty="0">
                <a:latin typeface="Arial"/>
                <a:cs typeface="Arial"/>
              </a:rPr>
              <a:t>para</a:t>
            </a:r>
            <a:r>
              <a:rPr lang="es-AR" sz="2000" b="1" spc="-10" dirty="0">
                <a:latin typeface="Arial"/>
                <a:cs typeface="Arial"/>
              </a:rPr>
              <a:t> </a:t>
            </a:r>
            <a:r>
              <a:rPr lang="es-AR" sz="2000" b="1" spc="-5" dirty="0">
                <a:latin typeface="Arial"/>
                <a:cs typeface="Arial"/>
              </a:rPr>
              <a:t>Transformadores.</a:t>
            </a:r>
            <a:endParaRPr lang="es-AR" sz="2000" dirty="0">
              <a:latin typeface="Arial"/>
              <a:cs typeface="Arial"/>
            </a:endParaRPr>
          </a:p>
          <a:p>
            <a:pPr marL="12700" marR="9525" algn="just">
              <a:spcBef>
                <a:spcPts val="750"/>
              </a:spcBef>
            </a:pPr>
            <a:r>
              <a:rPr lang="es-AR" sz="2000" dirty="0">
                <a:latin typeface="Arial"/>
                <a:cs typeface="Arial"/>
              </a:rPr>
              <a:t>Las </a:t>
            </a:r>
            <a:r>
              <a:rPr lang="es-AR" sz="2000" spc="-5" dirty="0">
                <a:latin typeface="Arial"/>
                <a:cs typeface="Arial"/>
              </a:rPr>
              <a:t>pruebas </a:t>
            </a:r>
            <a:r>
              <a:rPr lang="es-AR" sz="2000" dirty="0">
                <a:latin typeface="Arial"/>
                <a:cs typeface="Arial"/>
              </a:rPr>
              <a:t>de </a:t>
            </a:r>
            <a:r>
              <a:rPr lang="es-AR" sz="2000" spc="-5" dirty="0">
                <a:latin typeface="Arial"/>
                <a:cs typeface="Arial"/>
              </a:rPr>
              <a:t>rutina deberán </a:t>
            </a:r>
            <a:r>
              <a:rPr lang="es-AR" sz="2000" dirty="0">
                <a:latin typeface="Arial"/>
                <a:cs typeface="Arial"/>
              </a:rPr>
              <a:t>ser </a:t>
            </a:r>
            <a:r>
              <a:rPr lang="es-AR" sz="2000" spc="-5" dirty="0">
                <a:latin typeface="Arial"/>
                <a:cs typeface="Arial"/>
              </a:rPr>
              <a:t>hechas </a:t>
            </a:r>
            <a:r>
              <a:rPr lang="es-AR" sz="2000" dirty="0">
                <a:latin typeface="Arial"/>
                <a:cs typeface="Arial"/>
              </a:rPr>
              <a:t>a </a:t>
            </a:r>
            <a:r>
              <a:rPr lang="es-AR" sz="2000" spc="-5" dirty="0">
                <a:latin typeface="Arial"/>
                <a:cs typeface="Arial"/>
              </a:rPr>
              <a:t>todas las </a:t>
            </a:r>
            <a:r>
              <a:rPr lang="es-AR" sz="2000" dirty="0">
                <a:latin typeface="Arial"/>
                <a:cs typeface="Arial"/>
              </a:rPr>
              <a:t>unidades, </a:t>
            </a:r>
            <a:r>
              <a:rPr lang="es-AR" sz="2000" spc="-5" dirty="0">
                <a:latin typeface="Arial"/>
                <a:cs typeface="Arial"/>
              </a:rPr>
              <a:t>tal </a:t>
            </a:r>
            <a:r>
              <a:rPr lang="es-AR" sz="2000" dirty="0">
                <a:latin typeface="Arial"/>
                <a:cs typeface="Arial"/>
              </a:rPr>
              <a:t> </a:t>
            </a:r>
            <a:r>
              <a:rPr lang="es-AR" sz="2000" spc="-5" dirty="0">
                <a:latin typeface="Arial"/>
                <a:cs typeface="Arial"/>
              </a:rPr>
              <a:t>como</a:t>
            </a:r>
            <a:r>
              <a:rPr lang="es-AR" sz="2000" spc="-10" dirty="0">
                <a:latin typeface="Arial"/>
                <a:cs typeface="Arial"/>
              </a:rPr>
              <a:t> </a:t>
            </a:r>
            <a:r>
              <a:rPr lang="es-AR" sz="2000" dirty="0">
                <a:latin typeface="Arial"/>
                <a:cs typeface="Arial"/>
              </a:rPr>
              <a:t>se</a:t>
            </a:r>
            <a:r>
              <a:rPr lang="es-AR" sz="2000" spc="-15" dirty="0">
                <a:latin typeface="Arial"/>
                <a:cs typeface="Arial"/>
              </a:rPr>
              <a:t> </a:t>
            </a:r>
            <a:r>
              <a:rPr lang="es-AR" sz="2000" spc="-5" dirty="0">
                <a:latin typeface="Arial"/>
                <a:cs typeface="Arial"/>
              </a:rPr>
              <a:t>indica</a:t>
            </a:r>
            <a:r>
              <a:rPr lang="es-AR" sz="2000" spc="5" dirty="0">
                <a:latin typeface="Arial"/>
                <a:cs typeface="Arial"/>
              </a:rPr>
              <a:t> </a:t>
            </a:r>
            <a:r>
              <a:rPr lang="es-AR" sz="2000" dirty="0">
                <a:latin typeface="Arial"/>
                <a:cs typeface="Arial"/>
              </a:rPr>
              <a:t>a</a:t>
            </a:r>
            <a:r>
              <a:rPr lang="es-AR" sz="2000" spc="-20" dirty="0">
                <a:latin typeface="Arial"/>
                <a:cs typeface="Arial"/>
              </a:rPr>
              <a:t> </a:t>
            </a:r>
            <a:r>
              <a:rPr lang="es-AR" sz="2000" spc="-5" dirty="0">
                <a:latin typeface="Arial"/>
                <a:cs typeface="Arial"/>
              </a:rPr>
              <a:t>continuación.</a:t>
            </a:r>
            <a:endParaRPr lang="es-AR" sz="2000" dirty="0">
              <a:latin typeface="Arial"/>
              <a:cs typeface="Arial"/>
            </a:endParaRPr>
          </a:p>
          <a:p>
            <a:pPr marL="12700" algn="just"/>
            <a:r>
              <a:rPr lang="es-AR" sz="2000" b="1" spc="-5" dirty="0">
                <a:latin typeface="Arial"/>
                <a:cs typeface="Arial"/>
              </a:rPr>
              <a:t>Prueba</a:t>
            </a:r>
            <a:r>
              <a:rPr lang="es-AR" sz="2000" b="1" dirty="0">
                <a:latin typeface="Arial"/>
                <a:cs typeface="Arial"/>
              </a:rPr>
              <a:t> </a:t>
            </a:r>
            <a:r>
              <a:rPr lang="es-AR" sz="2000" b="1" spc="-5" dirty="0">
                <a:latin typeface="Arial"/>
                <a:cs typeface="Arial"/>
              </a:rPr>
              <a:t>de</a:t>
            </a:r>
            <a:r>
              <a:rPr lang="es-AR" sz="2000" b="1" spc="-15" dirty="0">
                <a:latin typeface="Arial"/>
                <a:cs typeface="Arial"/>
              </a:rPr>
              <a:t> </a:t>
            </a:r>
            <a:r>
              <a:rPr lang="es-AR" sz="2000" b="1" spc="-5" dirty="0">
                <a:latin typeface="Arial"/>
                <a:cs typeface="Arial"/>
              </a:rPr>
              <a:t>impulso</a:t>
            </a:r>
            <a:r>
              <a:rPr lang="es-AR" sz="2000" b="1" spc="-10" dirty="0">
                <a:latin typeface="Arial"/>
                <a:cs typeface="Arial"/>
              </a:rPr>
              <a:t> </a:t>
            </a:r>
            <a:r>
              <a:rPr lang="es-AR" sz="2000" b="1" spc="-5" dirty="0">
                <a:latin typeface="Arial"/>
                <a:cs typeface="Arial"/>
              </a:rPr>
              <a:t>atmosférico.</a:t>
            </a:r>
            <a:r>
              <a:rPr lang="es-AR" sz="2000" dirty="0">
                <a:latin typeface="Arial"/>
                <a:cs typeface="Arial"/>
              </a:rPr>
              <a:t> La</a:t>
            </a:r>
            <a:r>
              <a:rPr lang="es-AR" sz="2000" spc="30" dirty="0">
                <a:latin typeface="Arial"/>
                <a:cs typeface="Arial"/>
              </a:rPr>
              <a:t> </a:t>
            </a:r>
            <a:r>
              <a:rPr lang="es-AR" sz="2000" dirty="0">
                <a:latin typeface="Arial"/>
                <a:cs typeface="Arial"/>
              </a:rPr>
              <a:t>prueba</a:t>
            </a:r>
            <a:r>
              <a:rPr lang="es-AR" sz="2000" spc="30" dirty="0">
                <a:latin typeface="Arial"/>
                <a:cs typeface="Arial"/>
              </a:rPr>
              <a:t> </a:t>
            </a:r>
            <a:r>
              <a:rPr lang="es-AR" sz="2000" dirty="0">
                <a:latin typeface="Arial"/>
                <a:cs typeface="Arial"/>
              </a:rPr>
              <a:t>de</a:t>
            </a:r>
            <a:r>
              <a:rPr lang="es-AR" sz="2000" spc="20" dirty="0">
                <a:latin typeface="Arial"/>
                <a:cs typeface="Arial"/>
              </a:rPr>
              <a:t> </a:t>
            </a:r>
            <a:r>
              <a:rPr lang="es-AR" sz="2000" spc="-5" dirty="0">
                <a:latin typeface="Arial"/>
                <a:cs typeface="Arial"/>
              </a:rPr>
              <a:t>impulso</a:t>
            </a:r>
            <a:r>
              <a:rPr lang="es-AR" sz="2000" spc="30" dirty="0">
                <a:latin typeface="Arial"/>
                <a:cs typeface="Arial"/>
              </a:rPr>
              <a:t> </a:t>
            </a:r>
            <a:r>
              <a:rPr lang="es-AR" sz="2000" spc="-5" dirty="0">
                <a:latin typeface="Arial"/>
                <a:cs typeface="Arial"/>
              </a:rPr>
              <a:t>deberá</a:t>
            </a:r>
            <a:r>
              <a:rPr lang="es-AR" sz="2000" spc="45" dirty="0">
                <a:latin typeface="Arial"/>
                <a:cs typeface="Arial"/>
              </a:rPr>
              <a:t> </a:t>
            </a:r>
            <a:r>
              <a:rPr lang="es-AR" sz="2000" spc="-5" dirty="0">
                <a:latin typeface="Arial"/>
                <a:cs typeface="Arial"/>
              </a:rPr>
              <a:t>ser</a:t>
            </a:r>
            <a:r>
              <a:rPr lang="es-AR" sz="2000" spc="30" dirty="0">
                <a:latin typeface="Arial"/>
                <a:cs typeface="Arial"/>
              </a:rPr>
              <a:t> </a:t>
            </a:r>
            <a:r>
              <a:rPr lang="es-AR" sz="2000" dirty="0">
                <a:latin typeface="Arial"/>
                <a:cs typeface="Arial"/>
              </a:rPr>
              <a:t>realizada</a:t>
            </a:r>
            <a:r>
              <a:rPr lang="es-AR" sz="2000" spc="30" dirty="0">
                <a:latin typeface="Arial"/>
                <a:cs typeface="Arial"/>
              </a:rPr>
              <a:t> </a:t>
            </a:r>
            <a:r>
              <a:rPr lang="es-AR" sz="2000" dirty="0">
                <a:latin typeface="Arial"/>
                <a:cs typeface="Arial"/>
              </a:rPr>
              <a:t>de</a:t>
            </a:r>
            <a:r>
              <a:rPr lang="es-AR" sz="2000" spc="20" dirty="0">
                <a:latin typeface="Arial"/>
                <a:cs typeface="Arial"/>
              </a:rPr>
              <a:t> </a:t>
            </a:r>
            <a:r>
              <a:rPr lang="es-AR" sz="2000" spc="-5" dirty="0">
                <a:latin typeface="Arial"/>
                <a:cs typeface="Arial"/>
              </a:rPr>
              <a:t>acuerdo</a:t>
            </a:r>
            <a:r>
              <a:rPr lang="es-AR" sz="2000" spc="20" dirty="0">
                <a:latin typeface="Arial"/>
                <a:cs typeface="Arial"/>
              </a:rPr>
              <a:t> </a:t>
            </a:r>
            <a:r>
              <a:rPr lang="es-AR" sz="2000" spc="-5" dirty="0">
                <a:latin typeface="Arial"/>
                <a:cs typeface="Arial"/>
              </a:rPr>
              <a:t>con</a:t>
            </a:r>
            <a:r>
              <a:rPr lang="es-AR" sz="2000" spc="30" dirty="0">
                <a:latin typeface="Arial"/>
                <a:cs typeface="Arial"/>
              </a:rPr>
              <a:t> </a:t>
            </a:r>
            <a:r>
              <a:rPr lang="es-AR" sz="2000" spc="-5" dirty="0">
                <a:latin typeface="Arial"/>
                <a:cs typeface="Arial"/>
              </a:rPr>
              <a:t>ANSI/IEEE</a:t>
            </a:r>
            <a:endParaRPr lang="es-AR" sz="2000" dirty="0">
              <a:latin typeface="Arial"/>
              <a:cs typeface="Arial"/>
            </a:endParaRPr>
          </a:p>
          <a:p>
            <a:pPr marL="12700" marR="8255" algn="just"/>
            <a:r>
              <a:rPr lang="es-AR" sz="2000" spc="-5" dirty="0">
                <a:latin typeface="Arial"/>
                <a:cs typeface="Arial"/>
              </a:rPr>
              <a:t>C57.12.90, </a:t>
            </a:r>
            <a:r>
              <a:rPr lang="es-AR" sz="2000" dirty="0">
                <a:latin typeface="Arial"/>
                <a:cs typeface="Arial"/>
              </a:rPr>
              <a:t>sobre </a:t>
            </a:r>
            <a:r>
              <a:rPr lang="es-AR" sz="2000" spc="-5" dirty="0">
                <a:latin typeface="Arial"/>
                <a:cs typeface="Arial"/>
              </a:rPr>
              <a:t>todos los terminales incluyendo </a:t>
            </a:r>
            <a:r>
              <a:rPr lang="es-AR" sz="2000" dirty="0">
                <a:latin typeface="Arial"/>
                <a:cs typeface="Arial"/>
              </a:rPr>
              <a:t>los </a:t>
            </a:r>
            <a:r>
              <a:rPr lang="es-AR" sz="2000" spc="-5" dirty="0">
                <a:latin typeface="Arial"/>
                <a:cs typeface="Arial"/>
              </a:rPr>
              <a:t>terminales del </a:t>
            </a:r>
            <a:r>
              <a:rPr lang="es-AR" sz="2000" dirty="0">
                <a:latin typeface="Arial"/>
                <a:cs typeface="Arial"/>
              </a:rPr>
              <a:t> </a:t>
            </a:r>
            <a:r>
              <a:rPr lang="es-AR" sz="2000" spc="-5" dirty="0">
                <a:latin typeface="Arial"/>
                <a:cs typeface="Arial"/>
              </a:rPr>
              <a:t>neutro,</a:t>
            </a:r>
            <a:r>
              <a:rPr lang="es-AR" sz="2000" spc="-10" dirty="0">
                <a:latin typeface="Arial"/>
                <a:cs typeface="Arial"/>
              </a:rPr>
              <a:t> </a:t>
            </a:r>
            <a:r>
              <a:rPr lang="es-AR" sz="2000" dirty="0">
                <a:latin typeface="Arial"/>
                <a:cs typeface="Arial"/>
              </a:rPr>
              <a:t>y</a:t>
            </a:r>
            <a:r>
              <a:rPr lang="es-AR" sz="2000" spc="-30" dirty="0">
                <a:latin typeface="Arial"/>
                <a:cs typeface="Arial"/>
              </a:rPr>
              <a:t> </a:t>
            </a:r>
            <a:r>
              <a:rPr lang="es-AR" sz="2000" dirty="0">
                <a:latin typeface="Arial"/>
                <a:cs typeface="Arial"/>
              </a:rPr>
              <a:t>en</a:t>
            </a:r>
            <a:r>
              <a:rPr lang="es-AR" sz="2000" spc="-25" dirty="0">
                <a:latin typeface="Arial"/>
                <a:cs typeface="Arial"/>
              </a:rPr>
              <a:t> </a:t>
            </a:r>
            <a:r>
              <a:rPr lang="es-AR" sz="2000" spc="-5" dirty="0">
                <a:latin typeface="Arial"/>
                <a:cs typeface="Arial"/>
              </a:rPr>
              <a:t>posiciones</a:t>
            </a:r>
            <a:r>
              <a:rPr lang="es-AR" sz="2000" spc="-15" dirty="0">
                <a:latin typeface="Arial"/>
                <a:cs typeface="Arial"/>
              </a:rPr>
              <a:t> </a:t>
            </a:r>
            <a:r>
              <a:rPr lang="es-AR" sz="2000" dirty="0">
                <a:latin typeface="Arial"/>
                <a:cs typeface="Arial"/>
              </a:rPr>
              <a:t>del</a:t>
            </a:r>
            <a:r>
              <a:rPr lang="es-AR" sz="2000" spc="-25" dirty="0">
                <a:latin typeface="Arial"/>
                <a:cs typeface="Arial"/>
              </a:rPr>
              <a:t> </a:t>
            </a:r>
            <a:r>
              <a:rPr lang="es-AR" sz="2000" spc="-5" dirty="0">
                <a:latin typeface="Arial"/>
                <a:cs typeface="Arial"/>
              </a:rPr>
              <a:t>cambiador</a:t>
            </a:r>
            <a:r>
              <a:rPr lang="es-AR" sz="2000" spc="-20" dirty="0">
                <a:latin typeface="Arial"/>
                <a:cs typeface="Arial"/>
              </a:rPr>
              <a:t> </a:t>
            </a:r>
            <a:r>
              <a:rPr lang="es-AR" sz="2000" dirty="0">
                <a:latin typeface="Arial"/>
                <a:cs typeface="Arial"/>
              </a:rPr>
              <a:t>de</a:t>
            </a:r>
            <a:r>
              <a:rPr lang="es-AR" sz="2000" spc="-15" dirty="0">
                <a:latin typeface="Arial"/>
                <a:cs typeface="Arial"/>
              </a:rPr>
              <a:t> </a:t>
            </a:r>
            <a:r>
              <a:rPr lang="es-AR" sz="2000" spc="-5" dirty="0">
                <a:latin typeface="Arial"/>
                <a:cs typeface="Arial"/>
              </a:rPr>
              <a:t>tomas</a:t>
            </a:r>
            <a:r>
              <a:rPr lang="es-AR" sz="2000" spc="-15" dirty="0">
                <a:latin typeface="Arial"/>
                <a:cs typeface="Arial"/>
              </a:rPr>
              <a:t> </a:t>
            </a:r>
            <a:r>
              <a:rPr lang="es-AR" sz="2000" dirty="0">
                <a:latin typeface="Arial"/>
                <a:cs typeface="Arial"/>
              </a:rPr>
              <a:t>de</a:t>
            </a:r>
            <a:r>
              <a:rPr lang="es-AR" sz="2000" spc="-25" dirty="0">
                <a:latin typeface="Arial"/>
                <a:cs typeface="Arial"/>
              </a:rPr>
              <a:t> </a:t>
            </a:r>
            <a:r>
              <a:rPr lang="es-AR" sz="2000" dirty="0">
                <a:latin typeface="Arial"/>
                <a:cs typeface="Arial"/>
              </a:rPr>
              <a:t>los</a:t>
            </a:r>
            <a:r>
              <a:rPr lang="es-AR" sz="2000" spc="-30" dirty="0">
                <a:latin typeface="Arial"/>
                <a:cs typeface="Arial"/>
              </a:rPr>
              <a:t> </a:t>
            </a:r>
            <a:r>
              <a:rPr lang="es-AR" sz="2000" spc="-5" dirty="0">
                <a:latin typeface="Arial"/>
                <a:cs typeface="Arial"/>
              </a:rPr>
              <a:t>transformadores </a:t>
            </a:r>
            <a:r>
              <a:rPr lang="es-AR" sz="2000" spc="-375" dirty="0">
                <a:latin typeface="Arial"/>
                <a:cs typeface="Arial"/>
              </a:rPr>
              <a:t> </a:t>
            </a:r>
            <a:r>
              <a:rPr lang="es-AR" sz="2000" dirty="0">
                <a:latin typeface="Arial"/>
                <a:cs typeface="Arial"/>
              </a:rPr>
              <a:t>a </a:t>
            </a:r>
            <a:r>
              <a:rPr lang="es-AR" sz="2000" spc="-5" dirty="0">
                <a:latin typeface="Arial"/>
                <a:cs typeface="Arial"/>
              </a:rPr>
              <a:t>ser</a:t>
            </a:r>
            <a:r>
              <a:rPr lang="es-AR" sz="2000" spc="5" dirty="0">
                <a:latin typeface="Arial"/>
                <a:cs typeface="Arial"/>
              </a:rPr>
              <a:t> </a:t>
            </a:r>
            <a:r>
              <a:rPr lang="es-AR" sz="2000" spc="-5" dirty="0">
                <a:latin typeface="Arial"/>
                <a:cs typeface="Arial"/>
              </a:rPr>
              <a:t>definidos </a:t>
            </a:r>
            <a:r>
              <a:rPr lang="es-AR" sz="2000" dirty="0">
                <a:latin typeface="Arial"/>
                <a:cs typeface="Arial"/>
              </a:rPr>
              <a:t>por</a:t>
            </a:r>
            <a:r>
              <a:rPr lang="es-AR" sz="2000" spc="-20" dirty="0">
                <a:latin typeface="Arial"/>
                <a:cs typeface="Arial"/>
              </a:rPr>
              <a:t> </a:t>
            </a:r>
            <a:r>
              <a:rPr lang="es-AR" sz="2000" dirty="0">
                <a:latin typeface="Arial"/>
                <a:cs typeface="Arial"/>
              </a:rPr>
              <a:t>el</a:t>
            </a:r>
            <a:r>
              <a:rPr lang="es-AR" sz="2000" spc="5" dirty="0">
                <a:latin typeface="Arial"/>
                <a:cs typeface="Arial"/>
              </a:rPr>
              <a:t> </a:t>
            </a:r>
            <a:r>
              <a:rPr lang="es-AR" sz="2000" spc="-5" dirty="0">
                <a:latin typeface="Arial"/>
                <a:cs typeface="Arial"/>
              </a:rPr>
              <a:t>cliente.</a:t>
            </a:r>
            <a:endParaRPr lang="es-AR" sz="2000" dirty="0">
              <a:latin typeface="Arial"/>
              <a:cs typeface="Arial"/>
            </a:endParaRPr>
          </a:p>
          <a:p>
            <a:pPr>
              <a:spcBef>
                <a:spcPts val="50"/>
              </a:spcBef>
            </a:pPr>
            <a:endParaRPr lang="es-AR" sz="2000" dirty="0">
              <a:latin typeface="Arial"/>
              <a:cs typeface="Arial"/>
            </a:endParaRPr>
          </a:p>
          <a:p>
            <a:pPr marL="12700" algn="just">
              <a:spcBef>
                <a:spcPts val="5"/>
              </a:spcBef>
            </a:pPr>
            <a:r>
              <a:rPr lang="es-AR" sz="2000" dirty="0">
                <a:latin typeface="Arial"/>
                <a:cs typeface="Arial"/>
              </a:rPr>
              <a:t>El</a:t>
            </a:r>
            <a:r>
              <a:rPr lang="es-AR" sz="2000" spc="90" dirty="0">
                <a:latin typeface="Arial"/>
                <a:cs typeface="Arial"/>
              </a:rPr>
              <a:t> </a:t>
            </a:r>
            <a:r>
              <a:rPr lang="es-AR" sz="2000" spc="-5" dirty="0">
                <a:latin typeface="Arial"/>
                <a:cs typeface="Arial"/>
              </a:rPr>
              <a:t>terminal</a:t>
            </a:r>
            <a:r>
              <a:rPr lang="es-AR" sz="2000" spc="90" dirty="0">
                <a:latin typeface="Arial"/>
                <a:cs typeface="Arial"/>
              </a:rPr>
              <a:t> </a:t>
            </a:r>
            <a:r>
              <a:rPr lang="es-AR" sz="2000" spc="-5" dirty="0">
                <a:latin typeface="Arial"/>
                <a:cs typeface="Arial"/>
              </a:rPr>
              <a:t>del</a:t>
            </a:r>
            <a:r>
              <a:rPr lang="es-AR" sz="2000" spc="95" dirty="0">
                <a:latin typeface="Arial"/>
                <a:cs typeface="Arial"/>
              </a:rPr>
              <a:t> </a:t>
            </a:r>
            <a:r>
              <a:rPr lang="es-AR" sz="2000" spc="-5" dirty="0">
                <a:latin typeface="Arial"/>
                <a:cs typeface="Arial"/>
              </a:rPr>
              <a:t>neutro</a:t>
            </a:r>
            <a:r>
              <a:rPr lang="es-AR" sz="2000" spc="90" dirty="0">
                <a:latin typeface="Arial"/>
                <a:cs typeface="Arial"/>
              </a:rPr>
              <a:t> </a:t>
            </a:r>
            <a:r>
              <a:rPr lang="es-AR" sz="2000" dirty="0">
                <a:latin typeface="Arial"/>
                <a:cs typeface="Arial"/>
              </a:rPr>
              <a:t>deberá</a:t>
            </a:r>
            <a:r>
              <a:rPr lang="es-AR" sz="2000" spc="65" dirty="0">
                <a:latin typeface="Arial"/>
                <a:cs typeface="Arial"/>
              </a:rPr>
              <a:t> </a:t>
            </a:r>
            <a:r>
              <a:rPr lang="es-AR" sz="2000" dirty="0">
                <a:latin typeface="Arial"/>
                <a:cs typeface="Arial"/>
              </a:rPr>
              <a:t>ser</a:t>
            </a:r>
            <a:r>
              <a:rPr lang="es-AR" sz="2000" spc="85" dirty="0">
                <a:latin typeface="Arial"/>
                <a:cs typeface="Arial"/>
              </a:rPr>
              <a:t> </a:t>
            </a:r>
            <a:r>
              <a:rPr lang="es-AR" sz="2000" spc="-5" dirty="0">
                <a:latin typeface="Arial"/>
                <a:cs typeface="Arial"/>
              </a:rPr>
              <a:t>probado</a:t>
            </a:r>
            <a:r>
              <a:rPr lang="es-AR" sz="2000" spc="90" dirty="0">
                <a:latin typeface="Arial"/>
                <a:cs typeface="Arial"/>
              </a:rPr>
              <a:t> </a:t>
            </a:r>
            <a:r>
              <a:rPr lang="es-AR" sz="2000" dirty="0">
                <a:latin typeface="Arial"/>
                <a:cs typeface="Arial"/>
              </a:rPr>
              <a:t>aplicando</a:t>
            </a:r>
            <a:r>
              <a:rPr lang="es-AR" sz="2000" spc="85" dirty="0">
                <a:latin typeface="Arial"/>
                <a:cs typeface="Arial"/>
              </a:rPr>
              <a:t> </a:t>
            </a:r>
            <a:r>
              <a:rPr lang="es-AR" sz="2000" spc="-5" dirty="0">
                <a:latin typeface="Arial"/>
                <a:cs typeface="Arial"/>
              </a:rPr>
              <a:t>directamente</a:t>
            </a:r>
            <a:r>
              <a:rPr lang="es-AR" sz="2000" spc="80" dirty="0">
                <a:latin typeface="Arial"/>
                <a:cs typeface="Arial"/>
              </a:rPr>
              <a:t> </a:t>
            </a:r>
            <a:r>
              <a:rPr lang="es-AR" sz="2000" spc="-5" dirty="0">
                <a:latin typeface="Arial"/>
                <a:cs typeface="Arial"/>
              </a:rPr>
              <a:t>una </a:t>
            </a:r>
            <a:r>
              <a:rPr lang="es-AR" sz="2000" dirty="0">
                <a:latin typeface="Arial"/>
                <a:cs typeface="Arial"/>
              </a:rPr>
              <a:t>(1) </a:t>
            </a:r>
            <a:r>
              <a:rPr lang="es-AR" sz="2000" spc="-5" dirty="0">
                <a:latin typeface="Arial"/>
                <a:cs typeface="Arial"/>
              </a:rPr>
              <a:t>onda reducida, </a:t>
            </a:r>
            <a:r>
              <a:rPr lang="es-AR" sz="2000" dirty="0">
                <a:latin typeface="Arial"/>
                <a:cs typeface="Arial"/>
              </a:rPr>
              <a:t>dos (2) </a:t>
            </a:r>
            <a:r>
              <a:rPr lang="es-AR" sz="2000" spc="-5" dirty="0">
                <a:latin typeface="Arial"/>
                <a:cs typeface="Arial"/>
              </a:rPr>
              <a:t>ondas completas </a:t>
            </a:r>
            <a:r>
              <a:rPr lang="es-AR" sz="2000" dirty="0">
                <a:latin typeface="Arial"/>
                <a:cs typeface="Arial"/>
              </a:rPr>
              <a:t>y una (1) </a:t>
            </a:r>
            <a:r>
              <a:rPr lang="es-AR" sz="2000" spc="-5" dirty="0">
                <a:latin typeface="Arial"/>
                <a:cs typeface="Arial"/>
              </a:rPr>
              <a:t>onda reducida </a:t>
            </a:r>
            <a:r>
              <a:rPr lang="es-AR" sz="2000" spc="-10" dirty="0">
                <a:latin typeface="Arial"/>
                <a:cs typeface="Arial"/>
              </a:rPr>
              <a:t>de </a:t>
            </a:r>
            <a:r>
              <a:rPr lang="es-AR" sz="2000" spc="-375" dirty="0">
                <a:latin typeface="Arial"/>
                <a:cs typeface="Arial"/>
              </a:rPr>
              <a:t> </a:t>
            </a:r>
            <a:r>
              <a:rPr lang="es-AR" sz="2000" dirty="0">
                <a:latin typeface="Arial"/>
                <a:cs typeface="Arial"/>
              </a:rPr>
              <a:t>10/40</a:t>
            </a:r>
            <a:r>
              <a:rPr lang="es-AR" sz="2000" spc="-15" dirty="0">
                <a:latin typeface="Arial"/>
                <a:cs typeface="Arial"/>
              </a:rPr>
              <a:t> </a:t>
            </a:r>
            <a:r>
              <a:rPr lang="es-AR" sz="2000" spc="-5" dirty="0">
                <a:latin typeface="Arial"/>
                <a:cs typeface="Arial"/>
              </a:rPr>
              <a:t>microsegundos.</a:t>
            </a:r>
            <a:endParaRPr lang="es-AR" sz="2000" dirty="0">
              <a:latin typeface="Arial"/>
              <a:cs typeface="Arial"/>
            </a:endParaRPr>
          </a:p>
          <a:p>
            <a:pPr marL="12700" marR="5080" algn="just">
              <a:spcBef>
                <a:spcPts val="815"/>
              </a:spcBef>
            </a:pPr>
            <a:r>
              <a:rPr lang="es-AR" sz="2000" dirty="0">
                <a:latin typeface="Arial"/>
                <a:cs typeface="Arial"/>
              </a:rPr>
              <a:t>La </a:t>
            </a:r>
            <a:r>
              <a:rPr lang="es-AR" sz="2000" spc="-5" dirty="0">
                <a:latin typeface="Arial"/>
                <a:cs typeface="Arial"/>
              </a:rPr>
              <a:t>tolerancia </a:t>
            </a:r>
            <a:r>
              <a:rPr lang="es-AR" sz="2000" dirty="0">
                <a:latin typeface="Arial"/>
                <a:cs typeface="Arial"/>
              </a:rPr>
              <a:t>en la </a:t>
            </a:r>
            <a:r>
              <a:rPr lang="es-AR" sz="2000" spc="-5" dirty="0">
                <a:latin typeface="Arial"/>
                <a:cs typeface="Arial"/>
              </a:rPr>
              <a:t>forma </a:t>
            </a:r>
            <a:r>
              <a:rPr lang="es-AR" sz="2000" dirty="0">
                <a:latin typeface="Arial"/>
                <a:cs typeface="Arial"/>
              </a:rPr>
              <a:t>de </a:t>
            </a:r>
            <a:r>
              <a:rPr lang="es-AR" sz="2000" spc="-5" dirty="0">
                <a:latin typeface="Arial"/>
                <a:cs typeface="Arial"/>
              </a:rPr>
              <a:t>ondas deberá </a:t>
            </a:r>
            <a:r>
              <a:rPr lang="es-AR" sz="2000" dirty="0">
                <a:latin typeface="Arial"/>
                <a:cs typeface="Arial"/>
              </a:rPr>
              <a:t>ser </a:t>
            </a:r>
            <a:r>
              <a:rPr lang="es-AR" sz="2000" spc="-5" dirty="0">
                <a:latin typeface="Arial"/>
                <a:cs typeface="Arial"/>
              </a:rPr>
              <a:t>como las indicadas </a:t>
            </a:r>
            <a:r>
              <a:rPr lang="es-AR" sz="2000" dirty="0">
                <a:latin typeface="Arial"/>
                <a:cs typeface="Arial"/>
              </a:rPr>
              <a:t>en </a:t>
            </a:r>
            <a:r>
              <a:rPr lang="es-AR" sz="2000" spc="-10" dirty="0">
                <a:latin typeface="Arial"/>
                <a:cs typeface="Arial"/>
              </a:rPr>
              <a:t>la </a:t>
            </a:r>
            <a:r>
              <a:rPr lang="es-AR" sz="2000" spc="-375" dirty="0">
                <a:latin typeface="Arial"/>
                <a:cs typeface="Arial"/>
              </a:rPr>
              <a:t> </a:t>
            </a:r>
            <a:r>
              <a:rPr lang="es-AR" sz="2000" spc="-5" dirty="0">
                <a:latin typeface="Arial"/>
                <a:cs typeface="Arial"/>
              </a:rPr>
              <a:t>Norma ANSI/IEEE C57.12.90. </a:t>
            </a:r>
            <a:r>
              <a:rPr lang="es-AR" sz="2000" dirty="0">
                <a:latin typeface="Arial"/>
                <a:cs typeface="Arial"/>
              </a:rPr>
              <a:t>Para el tiempo al </a:t>
            </a:r>
            <a:r>
              <a:rPr lang="es-AR" sz="2000" spc="-5" dirty="0">
                <a:latin typeface="Arial"/>
                <a:cs typeface="Arial"/>
              </a:rPr>
              <a:t>pico deberán </a:t>
            </a:r>
            <a:r>
              <a:rPr lang="es-AR" sz="2000" dirty="0">
                <a:latin typeface="Arial"/>
                <a:cs typeface="Arial"/>
              </a:rPr>
              <a:t>ser </a:t>
            </a:r>
            <a:r>
              <a:rPr lang="es-AR" sz="2000" spc="-5" dirty="0">
                <a:latin typeface="Arial"/>
                <a:cs typeface="Arial"/>
              </a:rPr>
              <a:t>1,2 </a:t>
            </a:r>
            <a:r>
              <a:rPr lang="es-AR" sz="2000" dirty="0">
                <a:latin typeface="Arial"/>
                <a:cs typeface="Arial"/>
              </a:rPr>
              <a:t> </a:t>
            </a:r>
            <a:r>
              <a:rPr lang="es-AR" sz="2000" spc="-5" dirty="0" err="1">
                <a:latin typeface="Arial"/>
                <a:cs typeface="Arial"/>
              </a:rPr>
              <a:t>mseg</a:t>
            </a:r>
            <a:r>
              <a:rPr lang="es-AR" sz="2000" dirty="0">
                <a:latin typeface="Arial"/>
                <a:cs typeface="Arial"/>
              </a:rPr>
              <a:t> </a:t>
            </a:r>
            <a:r>
              <a:rPr lang="es-AR" sz="2000" u="sng" dirty="0">
                <a:uFill>
                  <a:solidFill>
                    <a:srgbClr val="000000"/>
                  </a:solidFill>
                </a:uFill>
                <a:latin typeface="Arial"/>
                <a:cs typeface="Arial"/>
              </a:rPr>
              <a:t>+</a:t>
            </a:r>
            <a:r>
              <a:rPr lang="es-AR" sz="2000" spc="-10" dirty="0">
                <a:latin typeface="Arial"/>
                <a:cs typeface="Arial"/>
              </a:rPr>
              <a:t> </a:t>
            </a:r>
            <a:r>
              <a:rPr lang="es-AR" sz="2000" spc="-5" dirty="0">
                <a:latin typeface="Arial"/>
                <a:cs typeface="Arial"/>
              </a:rPr>
              <a:t>30%.</a:t>
            </a:r>
          </a:p>
          <a:p>
            <a:pPr marL="12700" marR="5080" algn="just">
              <a:spcBef>
                <a:spcPts val="815"/>
              </a:spcBef>
            </a:pPr>
            <a:endParaRPr lang="es-AR" sz="2000" spc="-5" dirty="0">
              <a:latin typeface="Arial"/>
              <a:cs typeface="Arial"/>
            </a:endParaRPr>
          </a:p>
          <a:p>
            <a:pPr marL="12700" marR="8255" algn="just">
              <a:spcBef>
                <a:spcPts val="805"/>
              </a:spcBef>
            </a:pPr>
            <a:r>
              <a:rPr lang="es-AR" sz="2000" dirty="0">
                <a:latin typeface="Arial"/>
                <a:cs typeface="Arial"/>
              </a:rPr>
              <a:t>En </a:t>
            </a:r>
            <a:r>
              <a:rPr lang="es-AR" sz="2000" spc="-5" dirty="0">
                <a:latin typeface="Arial"/>
                <a:cs typeface="Arial"/>
              </a:rPr>
              <a:t>caso </a:t>
            </a:r>
            <a:r>
              <a:rPr lang="es-AR" sz="2000" dirty="0">
                <a:latin typeface="Arial"/>
                <a:cs typeface="Arial"/>
              </a:rPr>
              <a:t>de que El </a:t>
            </a:r>
            <a:r>
              <a:rPr lang="es-AR" sz="2000" spc="-5" dirty="0">
                <a:latin typeface="Arial"/>
                <a:cs typeface="Arial"/>
              </a:rPr>
              <a:t>CONTRATISTA </a:t>
            </a:r>
            <a:r>
              <a:rPr lang="es-AR" sz="2000" spc="-10" dirty="0">
                <a:latin typeface="Arial"/>
                <a:cs typeface="Arial"/>
              </a:rPr>
              <a:t>no </a:t>
            </a:r>
            <a:r>
              <a:rPr lang="es-AR" sz="2000" spc="-5" dirty="0">
                <a:latin typeface="Arial"/>
                <a:cs typeface="Arial"/>
              </a:rPr>
              <a:t>pueda </a:t>
            </a:r>
            <a:r>
              <a:rPr lang="es-AR" sz="2000" dirty="0">
                <a:latin typeface="Arial"/>
                <a:cs typeface="Arial"/>
              </a:rPr>
              <a:t>cumplir </a:t>
            </a:r>
            <a:r>
              <a:rPr lang="es-AR" sz="2000" spc="-5" dirty="0">
                <a:latin typeface="Arial"/>
                <a:cs typeface="Arial"/>
              </a:rPr>
              <a:t>con </a:t>
            </a:r>
            <a:r>
              <a:rPr lang="es-AR" sz="2000" dirty="0">
                <a:latin typeface="Arial"/>
                <a:cs typeface="Arial"/>
              </a:rPr>
              <a:t>la forma </a:t>
            </a:r>
            <a:r>
              <a:rPr lang="es-AR" sz="2000" spc="-10" dirty="0">
                <a:latin typeface="Arial"/>
                <a:cs typeface="Arial"/>
              </a:rPr>
              <a:t>de </a:t>
            </a:r>
            <a:r>
              <a:rPr lang="es-AR" sz="2000" spc="-5" dirty="0">
                <a:latin typeface="Arial"/>
                <a:cs typeface="Arial"/>
              </a:rPr>
              <a:t> </a:t>
            </a:r>
            <a:r>
              <a:rPr lang="es-AR" sz="2000" dirty="0">
                <a:latin typeface="Arial"/>
                <a:cs typeface="Arial"/>
              </a:rPr>
              <a:t>onda, el </a:t>
            </a:r>
            <a:r>
              <a:rPr lang="es-AR" sz="2000" spc="-5" dirty="0">
                <a:latin typeface="Arial"/>
                <a:cs typeface="Arial"/>
              </a:rPr>
              <a:t>valor pico </a:t>
            </a:r>
            <a:r>
              <a:rPr lang="es-AR" sz="2000" dirty="0">
                <a:latin typeface="Arial"/>
                <a:cs typeface="Arial"/>
              </a:rPr>
              <a:t>de la </a:t>
            </a:r>
            <a:r>
              <a:rPr lang="es-AR" sz="2000" spc="-5" dirty="0">
                <a:latin typeface="Arial"/>
                <a:cs typeface="Arial"/>
              </a:rPr>
              <a:t>tensión será aumentado proporcionalmente </a:t>
            </a:r>
            <a:r>
              <a:rPr lang="es-AR" sz="2000" dirty="0">
                <a:latin typeface="Arial"/>
                <a:cs typeface="Arial"/>
              </a:rPr>
              <a:t> para </a:t>
            </a:r>
            <a:r>
              <a:rPr lang="es-AR" sz="2000" spc="-5" dirty="0">
                <a:latin typeface="Arial"/>
                <a:cs typeface="Arial"/>
              </a:rPr>
              <a:t>compensar </a:t>
            </a:r>
            <a:r>
              <a:rPr lang="es-AR" sz="2000" dirty="0">
                <a:latin typeface="Arial"/>
                <a:cs typeface="Arial"/>
              </a:rPr>
              <a:t>el tiempo al </a:t>
            </a:r>
            <a:r>
              <a:rPr lang="es-AR" sz="2000" spc="-5" dirty="0">
                <a:latin typeface="Arial"/>
                <a:cs typeface="Arial"/>
              </a:rPr>
              <a:t>valor pico </a:t>
            </a:r>
            <a:r>
              <a:rPr lang="es-AR" sz="2000" dirty="0">
                <a:latin typeface="Arial"/>
                <a:cs typeface="Arial"/>
              </a:rPr>
              <a:t>y el </a:t>
            </a:r>
            <a:r>
              <a:rPr lang="es-AR" sz="2000" spc="-5" dirty="0">
                <a:latin typeface="Arial"/>
                <a:cs typeface="Arial"/>
              </a:rPr>
              <a:t>tiempo </a:t>
            </a:r>
            <a:r>
              <a:rPr lang="es-AR" sz="2000" dirty="0">
                <a:latin typeface="Arial"/>
                <a:cs typeface="Arial"/>
              </a:rPr>
              <a:t>de </a:t>
            </a:r>
            <a:r>
              <a:rPr lang="es-AR" sz="2000" spc="-5" dirty="0">
                <a:latin typeface="Arial"/>
                <a:cs typeface="Arial"/>
              </a:rPr>
              <a:t>cola </a:t>
            </a:r>
            <a:r>
              <a:rPr lang="es-AR" sz="2000" dirty="0">
                <a:latin typeface="Arial"/>
                <a:cs typeface="Arial"/>
              </a:rPr>
              <a:t>y de </a:t>
            </a:r>
            <a:r>
              <a:rPr lang="es-AR" sz="2000" spc="-5" dirty="0">
                <a:latin typeface="Arial"/>
                <a:cs typeface="Arial"/>
              </a:rPr>
              <a:t>este </a:t>
            </a:r>
            <a:r>
              <a:rPr lang="es-AR" sz="2000" dirty="0">
                <a:latin typeface="Arial"/>
                <a:cs typeface="Arial"/>
              </a:rPr>
              <a:t> </a:t>
            </a:r>
            <a:r>
              <a:rPr lang="es-AR" sz="2000" spc="-5" dirty="0">
                <a:latin typeface="Arial"/>
                <a:cs typeface="Arial"/>
              </a:rPr>
              <a:t>modo </a:t>
            </a:r>
            <a:r>
              <a:rPr lang="es-AR" sz="2000" dirty="0">
                <a:latin typeface="Arial"/>
                <a:cs typeface="Arial"/>
              </a:rPr>
              <a:t>mantener</a:t>
            </a:r>
            <a:r>
              <a:rPr lang="es-AR" sz="2000" spc="-10" dirty="0">
                <a:latin typeface="Arial"/>
                <a:cs typeface="Arial"/>
              </a:rPr>
              <a:t> </a:t>
            </a:r>
            <a:r>
              <a:rPr lang="es-AR" sz="2000" dirty="0">
                <a:latin typeface="Arial"/>
                <a:cs typeface="Arial"/>
              </a:rPr>
              <a:t>el</a:t>
            </a:r>
            <a:r>
              <a:rPr lang="es-AR" sz="2000" spc="-10" dirty="0">
                <a:latin typeface="Arial"/>
                <a:cs typeface="Arial"/>
              </a:rPr>
              <a:t> </a:t>
            </a:r>
            <a:r>
              <a:rPr lang="es-AR" sz="2000" spc="-5" dirty="0">
                <a:latin typeface="Arial"/>
                <a:cs typeface="Arial"/>
              </a:rPr>
              <a:t>nivel</a:t>
            </a:r>
            <a:r>
              <a:rPr lang="es-AR" sz="2000" spc="5" dirty="0">
                <a:latin typeface="Arial"/>
                <a:cs typeface="Arial"/>
              </a:rPr>
              <a:t> </a:t>
            </a:r>
            <a:r>
              <a:rPr lang="es-AR" sz="2000" dirty="0">
                <a:latin typeface="Arial"/>
                <a:cs typeface="Arial"/>
              </a:rPr>
              <a:t>de </a:t>
            </a:r>
            <a:r>
              <a:rPr lang="es-AR" sz="2000" spc="-5" dirty="0" err="1">
                <a:latin typeface="Arial"/>
                <a:cs typeface="Arial"/>
              </a:rPr>
              <a:t>kV</a:t>
            </a:r>
            <a:r>
              <a:rPr lang="es-AR" sz="2000" spc="-5" dirty="0">
                <a:latin typeface="Arial"/>
                <a:cs typeface="Arial"/>
              </a:rPr>
              <a:t>/</a:t>
            </a:r>
            <a:r>
              <a:rPr lang="es-AR" sz="2000" spc="-5" dirty="0" err="1">
                <a:latin typeface="Arial"/>
                <a:cs typeface="Arial"/>
              </a:rPr>
              <a:t>mseg</a:t>
            </a:r>
            <a:r>
              <a:rPr lang="es-AR" sz="2000" dirty="0">
                <a:latin typeface="Arial"/>
                <a:cs typeface="Arial"/>
              </a:rPr>
              <a:t> requerido.</a:t>
            </a:r>
          </a:p>
          <a:p>
            <a:pPr marL="12700" marR="10160" algn="just">
              <a:spcBef>
                <a:spcPts val="105"/>
              </a:spcBef>
            </a:pPr>
            <a:r>
              <a:rPr lang="es-AR" sz="2000" dirty="0">
                <a:latin typeface="Arial"/>
                <a:cs typeface="Arial"/>
              </a:rPr>
              <a:t>En la prueba de </a:t>
            </a:r>
            <a:r>
              <a:rPr lang="es-AR" sz="2000" spc="-5" dirty="0">
                <a:latin typeface="Arial"/>
                <a:cs typeface="Arial"/>
              </a:rPr>
              <a:t>onda cortada, </a:t>
            </a:r>
            <a:r>
              <a:rPr lang="es-AR" sz="2000" dirty="0">
                <a:latin typeface="Arial"/>
                <a:cs typeface="Arial"/>
              </a:rPr>
              <a:t>el </a:t>
            </a:r>
            <a:r>
              <a:rPr lang="es-AR" sz="2000" spc="-5" dirty="0">
                <a:latin typeface="Arial"/>
                <a:cs typeface="Arial"/>
              </a:rPr>
              <a:t>tiempo </a:t>
            </a:r>
            <a:r>
              <a:rPr lang="es-AR" sz="2000" dirty="0">
                <a:latin typeface="Arial"/>
                <a:cs typeface="Arial"/>
              </a:rPr>
              <a:t>entre el </a:t>
            </a:r>
            <a:r>
              <a:rPr lang="es-AR" sz="2000" spc="-5" dirty="0">
                <a:latin typeface="Arial"/>
                <a:cs typeface="Arial"/>
              </a:rPr>
              <a:t>instante </a:t>
            </a:r>
            <a:r>
              <a:rPr lang="es-AR" sz="2000" dirty="0">
                <a:latin typeface="Arial"/>
                <a:cs typeface="Arial"/>
              </a:rPr>
              <a:t>de </a:t>
            </a:r>
            <a:r>
              <a:rPr lang="es-AR" sz="2000" spc="-5" dirty="0">
                <a:latin typeface="Arial"/>
                <a:cs typeface="Arial"/>
              </a:rPr>
              <a:t>corte </a:t>
            </a:r>
            <a:r>
              <a:rPr lang="es-AR" sz="2000" dirty="0">
                <a:latin typeface="Arial"/>
                <a:cs typeface="Arial"/>
              </a:rPr>
              <a:t>y el </a:t>
            </a:r>
            <a:r>
              <a:rPr lang="es-AR" sz="2000" spc="5" dirty="0">
                <a:latin typeface="Arial"/>
                <a:cs typeface="Arial"/>
              </a:rPr>
              <a:t> </a:t>
            </a:r>
            <a:r>
              <a:rPr lang="es-AR" sz="2000" dirty="0">
                <a:latin typeface="Arial"/>
                <a:cs typeface="Arial"/>
              </a:rPr>
              <a:t>primer </a:t>
            </a:r>
            <a:r>
              <a:rPr lang="es-AR" sz="2000" spc="-5" dirty="0">
                <a:latin typeface="Arial"/>
                <a:cs typeface="Arial"/>
              </a:rPr>
              <a:t>paso </a:t>
            </a:r>
            <a:r>
              <a:rPr lang="es-AR" sz="2000" dirty="0">
                <a:latin typeface="Arial"/>
                <a:cs typeface="Arial"/>
              </a:rPr>
              <a:t>por </a:t>
            </a:r>
            <a:r>
              <a:rPr lang="es-AR" sz="2000" spc="-5" dirty="0">
                <a:latin typeface="Arial"/>
                <a:cs typeface="Arial"/>
              </a:rPr>
              <a:t>cero </a:t>
            </a:r>
            <a:r>
              <a:rPr lang="es-AR" sz="2000" dirty="0">
                <a:latin typeface="Arial"/>
                <a:cs typeface="Arial"/>
              </a:rPr>
              <a:t>de la onda </a:t>
            </a:r>
            <a:r>
              <a:rPr lang="es-AR" sz="2000" spc="-5" dirty="0">
                <a:latin typeface="Arial"/>
                <a:cs typeface="Arial"/>
              </a:rPr>
              <a:t>deberá </a:t>
            </a:r>
            <a:r>
              <a:rPr lang="es-AR" sz="2000" dirty="0">
                <a:latin typeface="Arial"/>
                <a:cs typeface="Arial"/>
              </a:rPr>
              <a:t>ser </a:t>
            </a:r>
            <a:r>
              <a:rPr lang="es-AR" sz="2000" spc="-5" dirty="0">
                <a:latin typeface="Arial"/>
                <a:cs typeface="Arial"/>
              </a:rPr>
              <a:t>inferior </a:t>
            </a:r>
            <a:r>
              <a:rPr lang="es-AR" sz="2000" dirty="0">
                <a:latin typeface="Arial"/>
                <a:cs typeface="Arial"/>
              </a:rPr>
              <a:t>a </a:t>
            </a:r>
            <a:r>
              <a:rPr lang="es-AR" sz="2000" spc="-5" dirty="0">
                <a:latin typeface="Arial"/>
                <a:cs typeface="Arial"/>
              </a:rPr>
              <a:t>1mseg, </a:t>
            </a:r>
            <a:r>
              <a:rPr lang="es-AR" sz="2000" dirty="0">
                <a:latin typeface="Arial"/>
                <a:cs typeface="Arial"/>
              </a:rPr>
              <a:t>y la </a:t>
            </a:r>
            <a:r>
              <a:rPr lang="es-AR" sz="2000" spc="-5" dirty="0">
                <a:latin typeface="Arial"/>
                <a:cs typeface="Arial"/>
              </a:rPr>
              <a:t>Antes </a:t>
            </a:r>
            <a:r>
              <a:rPr lang="es-AR" sz="2000" dirty="0">
                <a:latin typeface="Arial"/>
                <a:cs typeface="Arial"/>
              </a:rPr>
              <a:t>y después </a:t>
            </a:r>
            <a:r>
              <a:rPr lang="es-AR" sz="2000" spc="-10" dirty="0">
                <a:latin typeface="Arial"/>
                <a:cs typeface="Arial"/>
              </a:rPr>
              <a:t>de </a:t>
            </a:r>
            <a:r>
              <a:rPr lang="es-AR" sz="2000" spc="-5" dirty="0">
                <a:latin typeface="Arial"/>
                <a:cs typeface="Arial"/>
              </a:rPr>
              <a:t>esta prueba deberá realizarse </a:t>
            </a:r>
            <a:r>
              <a:rPr lang="es-AR" sz="2000" dirty="0">
                <a:latin typeface="Arial"/>
                <a:cs typeface="Arial"/>
              </a:rPr>
              <a:t>un </a:t>
            </a:r>
            <a:r>
              <a:rPr lang="es-AR" sz="2000" spc="-5" dirty="0">
                <a:latin typeface="Arial"/>
                <a:cs typeface="Arial"/>
              </a:rPr>
              <a:t>análisis </a:t>
            </a:r>
            <a:r>
              <a:rPr lang="es-AR" sz="2000" dirty="0">
                <a:latin typeface="Arial"/>
                <a:cs typeface="Arial"/>
              </a:rPr>
              <a:t>de </a:t>
            </a:r>
            <a:r>
              <a:rPr lang="es-AR" sz="2000" spc="-10" dirty="0">
                <a:latin typeface="Arial"/>
                <a:cs typeface="Arial"/>
              </a:rPr>
              <a:t>los </a:t>
            </a:r>
            <a:r>
              <a:rPr lang="es-AR" sz="2000" spc="-5" dirty="0">
                <a:latin typeface="Arial"/>
                <a:cs typeface="Arial"/>
              </a:rPr>
              <a:t> gases</a:t>
            </a:r>
            <a:r>
              <a:rPr lang="es-AR" sz="2000" dirty="0">
                <a:latin typeface="Arial"/>
                <a:cs typeface="Arial"/>
              </a:rPr>
              <a:t> </a:t>
            </a:r>
            <a:r>
              <a:rPr lang="es-AR" sz="2000" spc="-5" dirty="0">
                <a:latin typeface="Arial"/>
                <a:cs typeface="Arial"/>
              </a:rPr>
              <a:t>disueltos</a:t>
            </a:r>
            <a:r>
              <a:rPr lang="es-AR" sz="2000" spc="5" dirty="0">
                <a:latin typeface="Arial"/>
                <a:cs typeface="Arial"/>
              </a:rPr>
              <a:t> </a:t>
            </a:r>
            <a:r>
              <a:rPr lang="es-AR" sz="2000" spc="-10" dirty="0">
                <a:latin typeface="Arial"/>
                <a:cs typeface="Arial"/>
              </a:rPr>
              <a:t>en </a:t>
            </a:r>
            <a:r>
              <a:rPr lang="es-AR" sz="2000" dirty="0">
                <a:latin typeface="Arial"/>
                <a:cs typeface="Arial"/>
              </a:rPr>
              <a:t>el</a:t>
            </a:r>
            <a:r>
              <a:rPr lang="es-AR" sz="2000" spc="5" dirty="0">
                <a:latin typeface="Arial"/>
                <a:cs typeface="Arial"/>
              </a:rPr>
              <a:t> </a:t>
            </a:r>
            <a:r>
              <a:rPr lang="es-AR" sz="2000" spc="-5" dirty="0">
                <a:latin typeface="Arial"/>
                <a:cs typeface="Arial"/>
              </a:rPr>
              <a:t>aceite.</a:t>
            </a:r>
            <a:endParaRPr lang="es-AR" sz="2000" dirty="0">
              <a:latin typeface="Arial"/>
              <a:cs typeface="Arial"/>
            </a:endParaRPr>
          </a:p>
          <a:p>
            <a:pPr marL="12700" marR="5080" algn="just">
              <a:spcBef>
                <a:spcPts val="665"/>
              </a:spcBef>
            </a:pPr>
            <a:r>
              <a:rPr lang="es-AR" sz="2000" spc="-5" dirty="0">
                <a:latin typeface="Arial"/>
                <a:cs typeface="Arial"/>
              </a:rPr>
              <a:t>Antes</a:t>
            </a:r>
            <a:r>
              <a:rPr lang="es-AR" sz="2000" dirty="0">
                <a:latin typeface="Arial"/>
                <a:cs typeface="Arial"/>
              </a:rPr>
              <a:t> de</a:t>
            </a:r>
            <a:r>
              <a:rPr lang="es-AR" sz="2000" spc="5" dirty="0">
                <a:latin typeface="Arial"/>
                <a:cs typeface="Arial"/>
              </a:rPr>
              <a:t> </a:t>
            </a:r>
            <a:r>
              <a:rPr lang="es-AR" sz="2000" dirty="0">
                <a:latin typeface="Arial"/>
                <a:cs typeface="Arial"/>
              </a:rPr>
              <a:t>la</a:t>
            </a:r>
            <a:r>
              <a:rPr lang="es-AR" sz="2000" spc="5" dirty="0">
                <a:latin typeface="Arial"/>
                <a:cs typeface="Arial"/>
              </a:rPr>
              <a:t> </a:t>
            </a:r>
            <a:r>
              <a:rPr lang="es-AR" sz="2000" spc="-5" dirty="0">
                <a:latin typeface="Arial"/>
                <a:cs typeface="Arial"/>
              </a:rPr>
              <a:t>ejecución</a:t>
            </a:r>
            <a:r>
              <a:rPr lang="es-AR" sz="2000" dirty="0">
                <a:latin typeface="Arial"/>
                <a:cs typeface="Arial"/>
              </a:rPr>
              <a:t> de</a:t>
            </a:r>
            <a:r>
              <a:rPr lang="es-AR" sz="2000" spc="5" dirty="0">
                <a:latin typeface="Arial"/>
                <a:cs typeface="Arial"/>
              </a:rPr>
              <a:t> </a:t>
            </a:r>
            <a:r>
              <a:rPr lang="es-AR" sz="2000" spc="-5" dirty="0">
                <a:latin typeface="Arial"/>
                <a:cs typeface="Arial"/>
              </a:rPr>
              <a:t>estas</a:t>
            </a:r>
            <a:r>
              <a:rPr lang="es-AR" sz="2000" dirty="0">
                <a:latin typeface="Arial"/>
                <a:cs typeface="Arial"/>
              </a:rPr>
              <a:t> pruebas</a:t>
            </a:r>
            <a:r>
              <a:rPr lang="es-AR" sz="2000" spc="5" dirty="0">
                <a:latin typeface="Arial"/>
                <a:cs typeface="Arial"/>
              </a:rPr>
              <a:t> </a:t>
            </a:r>
            <a:r>
              <a:rPr lang="es-AR" sz="2000" dirty="0">
                <a:latin typeface="Arial"/>
                <a:cs typeface="Arial"/>
              </a:rPr>
              <a:t>EL</a:t>
            </a:r>
            <a:r>
              <a:rPr lang="es-AR" sz="2000" spc="5" dirty="0">
                <a:latin typeface="Arial"/>
                <a:cs typeface="Arial"/>
              </a:rPr>
              <a:t> </a:t>
            </a:r>
            <a:r>
              <a:rPr lang="es-AR" sz="2000" spc="-5" dirty="0">
                <a:latin typeface="Arial"/>
                <a:cs typeface="Arial"/>
              </a:rPr>
              <a:t>FABRICANTE</a:t>
            </a:r>
            <a:r>
              <a:rPr lang="es-AR" sz="2000" dirty="0">
                <a:latin typeface="Arial"/>
                <a:cs typeface="Arial"/>
              </a:rPr>
              <a:t> </a:t>
            </a:r>
            <a:r>
              <a:rPr lang="es-AR" sz="2000" spc="-5" dirty="0">
                <a:latin typeface="Arial"/>
                <a:cs typeface="Arial"/>
              </a:rPr>
              <a:t>deberá </a:t>
            </a:r>
            <a:r>
              <a:rPr lang="es-AR" sz="2000" spc="-375" dirty="0">
                <a:latin typeface="Arial"/>
                <a:cs typeface="Arial"/>
              </a:rPr>
              <a:t> </a:t>
            </a:r>
            <a:r>
              <a:rPr lang="es-AR" sz="2000" dirty="0">
                <a:latin typeface="Arial"/>
                <a:cs typeface="Arial"/>
              </a:rPr>
              <a:t>presentar al </a:t>
            </a:r>
            <a:r>
              <a:rPr lang="es-AR" sz="2000" spc="-5" dirty="0">
                <a:latin typeface="Arial"/>
                <a:cs typeface="Arial"/>
              </a:rPr>
              <a:t>cliente los resultados </a:t>
            </a:r>
            <a:r>
              <a:rPr lang="es-AR" sz="2000" dirty="0">
                <a:latin typeface="Arial"/>
                <a:cs typeface="Arial"/>
              </a:rPr>
              <a:t>de </a:t>
            </a:r>
            <a:r>
              <a:rPr lang="es-AR" sz="2000" spc="-5" dirty="0">
                <a:latin typeface="Arial"/>
                <a:cs typeface="Arial"/>
              </a:rPr>
              <a:t>estudios analíticos </a:t>
            </a:r>
            <a:r>
              <a:rPr lang="es-AR" sz="2000" dirty="0">
                <a:latin typeface="Arial"/>
                <a:cs typeface="Arial"/>
              </a:rPr>
              <a:t>que </a:t>
            </a:r>
            <a:r>
              <a:rPr lang="es-AR" sz="2000" spc="-5" dirty="0">
                <a:latin typeface="Arial"/>
                <a:cs typeface="Arial"/>
              </a:rPr>
              <a:t>permitan </a:t>
            </a:r>
            <a:r>
              <a:rPr lang="es-AR" sz="2000" dirty="0">
                <a:latin typeface="Arial"/>
                <a:cs typeface="Arial"/>
              </a:rPr>
              <a:t> definir</a:t>
            </a:r>
            <a:r>
              <a:rPr lang="es-AR" sz="2000" spc="-15" dirty="0">
                <a:latin typeface="Arial"/>
                <a:cs typeface="Arial"/>
              </a:rPr>
              <a:t> </a:t>
            </a:r>
            <a:r>
              <a:rPr lang="es-AR" sz="2000" dirty="0">
                <a:latin typeface="Arial"/>
                <a:cs typeface="Arial"/>
              </a:rPr>
              <a:t>la</a:t>
            </a:r>
            <a:r>
              <a:rPr lang="es-AR" sz="2000" spc="-10" dirty="0">
                <a:latin typeface="Arial"/>
                <a:cs typeface="Arial"/>
              </a:rPr>
              <a:t> </a:t>
            </a:r>
            <a:r>
              <a:rPr lang="es-AR" sz="2000" dirty="0">
                <a:latin typeface="Arial"/>
                <a:cs typeface="Arial"/>
              </a:rPr>
              <a:t>posición</a:t>
            </a:r>
            <a:r>
              <a:rPr lang="es-AR" sz="2000" spc="-10" dirty="0">
                <a:latin typeface="Arial"/>
                <a:cs typeface="Arial"/>
              </a:rPr>
              <a:t> </a:t>
            </a:r>
            <a:r>
              <a:rPr lang="es-AR" sz="2000" spc="-5" dirty="0">
                <a:latin typeface="Arial"/>
                <a:cs typeface="Arial"/>
              </a:rPr>
              <a:t>del</a:t>
            </a:r>
            <a:r>
              <a:rPr lang="es-AR" sz="2000" spc="5" dirty="0">
                <a:latin typeface="Arial"/>
                <a:cs typeface="Arial"/>
              </a:rPr>
              <a:t> </a:t>
            </a:r>
            <a:r>
              <a:rPr lang="es-AR" sz="2000" spc="-5" dirty="0">
                <a:latin typeface="Arial"/>
                <a:cs typeface="Arial"/>
              </a:rPr>
              <a:t>cambiador</a:t>
            </a:r>
            <a:r>
              <a:rPr lang="es-AR" sz="2000" spc="-10" dirty="0">
                <a:latin typeface="Arial"/>
                <a:cs typeface="Arial"/>
              </a:rPr>
              <a:t> </a:t>
            </a:r>
            <a:r>
              <a:rPr lang="es-AR" sz="2000" dirty="0">
                <a:latin typeface="Arial"/>
                <a:cs typeface="Arial"/>
              </a:rPr>
              <a:t>de</a:t>
            </a:r>
            <a:r>
              <a:rPr lang="es-AR" sz="2000" spc="-10" dirty="0">
                <a:latin typeface="Arial"/>
                <a:cs typeface="Arial"/>
              </a:rPr>
              <a:t> </a:t>
            </a:r>
            <a:r>
              <a:rPr lang="es-AR" sz="2000" spc="-5" dirty="0">
                <a:latin typeface="Arial"/>
                <a:cs typeface="Arial"/>
              </a:rPr>
              <a:t>tomas.</a:t>
            </a:r>
            <a:endParaRPr lang="es-AR" sz="2000" dirty="0">
              <a:latin typeface="Arial"/>
              <a:cs typeface="Arial"/>
            </a:endParaRPr>
          </a:p>
          <a:p>
            <a:pPr marL="12700" marR="8255" algn="just">
              <a:spcBef>
                <a:spcPts val="815"/>
              </a:spcBef>
            </a:pPr>
            <a:r>
              <a:rPr lang="es-AR" sz="2000" dirty="0">
                <a:latin typeface="Arial"/>
                <a:cs typeface="Arial"/>
              </a:rPr>
              <a:t> </a:t>
            </a:r>
            <a:r>
              <a:rPr lang="es-AR" sz="2000" spc="5" dirty="0">
                <a:latin typeface="Arial"/>
                <a:cs typeface="Arial"/>
              </a:rPr>
              <a:t> </a:t>
            </a:r>
            <a:r>
              <a:rPr lang="es-AR" sz="2000" dirty="0">
                <a:latin typeface="Arial"/>
                <a:cs typeface="Arial"/>
              </a:rPr>
              <a:t>magnitud de la </a:t>
            </a:r>
            <a:r>
              <a:rPr lang="es-AR" sz="2000" spc="-5" dirty="0">
                <a:latin typeface="Arial"/>
                <a:cs typeface="Arial"/>
              </a:rPr>
              <a:t>oscilación </a:t>
            </a:r>
            <a:r>
              <a:rPr lang="es-AR" sz="2000" dirty="0">
                <a:latin typeface="Arial"/>
                <a:cs typeface="Arial"/>
              </a:rPr>
              <a:t>no </a:t>
            </a:r>
            <a:r>
              <a:rPr lang="es-AR" sz="2000" spc="-5" dirty="0">
                <a:latin typeface="Arial"/>
                <a:cs typeface="Arial"/>
              </a:rPr>
              <a:t>deberá ser limitada artificialmente durante </a:t>
            </a:r>
            <a:r>
              <a:rPr lang="es-AR" sz="2000" spc="-375" dirty="0">
                <a:latin typeface="Arial"/>
                <a:cs typeface="Arial"/>
              </a:rPr>
              <a:t> </a:t>
            </a:r>
            <a:r>
              <a:rPr lang="es-AR" sz="2000" dirty="0">
                <a:latin typeface="Arial"/>
                <a:cs typeface="Arial"/>
              </a:rPr>
              <a:t>el</a:t>
            </a:r>
            <a:r>
              <a:rPr lang="es-AR" sz="2000" spc="5" dirty="0">
                <a:latin typeface="Arial"/>
                <a:cs typeface="Arial"/>
              </a:rPr>
              <a:t> </a:t>
            </a:r>
            <a:r>
              <a:rPr lang="es-AR" sz="2000" spc="-5" dirty="0">
                <a:latin typeface="Arial"/>
                <a:cs typeface="Arial"/>
              </a:rPr>
              <a:t>corte</a:t>
            </a:r>
            <a:r>
              <a:rPr lang="es-AR" sz="2000" spc="-10" dirty="0">
                <a:latin typeface="Arial"/>
                <a:cs typeface="Arial"/>
              </a:rPr>
              <a:t> </a:t>
            </a:r>
            <a:r>
              <a:rPr lang="es-AR" sz="2000" dirty="0">
                <a:latin typeface="Arial"/>
                <a:cs typeface="Arial"/>
              </a:rPr>
              <a:t>de</a:t>
            </a:r>
            <a:r>
              <a:rPr lang="es-AR" sz="2000" spc="-10" dirty="0">
                <a:latin typeface="Arial"/>
                <a:cs typeface="Arial"/>
              </a:rPr>
              <a:t> </a:t>
            </a:r>
            <a:r>
              <a:rPr lang="es-AR" sz="2000" dirty="0">
                <a:latin typeface="Arial"/>
                <a:cs typeface="Arial"/>
              </a:rPr>
              <a:t>la</a:t>
            </a:r>
            <a:r>
              <a:rPr lang="es-AR" sz="2000" spc="-10" dirty="0">
                <a:latin typeface="Arial"/>
                <a:cs typeface="Arial"/>
              </a:rPr>
              <a:t> </a:t>
            </a:r>
            <a:r>
              <a:rPr lang="es-AR" sz="2000" dirty="0">
                <a:latin typeface="Arial"/>
                <a:cs typeface="Arial"/>
              </a:rPr>
              <a:t>onda</a:t>
            </a:r>
            <a:r>
              <a:rPr lang="es-AR" sz="2000" spc="-20" dirty="0">
                <a:latin typeface="Arial"/>
                <a:cs typeface="Arial"/>
              </a:rPr>
              <a:t> </a:t>
            </a:r>
            <a:r>
              <a:rPr lang="es-AR" sz="2000" dirty="0">
                <a:latin typeface="Arial"/>
                <a:cs typeface="Arial"/>
              </a:rPr>
              <a:t>a</a:t>
            </a:r>
            <a:r>
              <a:rPr lang="es-AR" sz="2000" spc="5" dirty="0">
                <a:latin typeface="Arial"/>
                <a:cs typeface="Arial"/>
              </a:rPr>
              <a:t> </a:t>
            </a:r>
            <a:r>
              <a:rPr lang="es-AR" sz="2000" dirty="0">
                <a:latin typeface="Arial"/>
                <a:cs typeface="Arial"/>
              </a:rPr>
              <a:t>menos</a:t>
            </a:r>
            <a:r>
              <a:rPr lang="es-AR" sz="2000" spc="-5" dirty="0">
                <a:latin typeface="Arial"/>
                <a:cs typeface="Arial"/>
              </a:rPr>
              <a:t> </a:t>
            </a:r>
            <a:r>
              <a:rPr lang="es-AR" sz="2000" dirty="0">
                <a:latin typeface="Arial"/>
                <a:cs typeface="Arial"/>
              </a:rPr>
              <a:t>del</a:t>
            </a:r>
            <a:r>
              <a:rPr lang="es-AR" sz="2000" spc="-5" dirty="0">
                <a:latin typeface="Arial"/>
                <a:cs typeface="Arial"/>
              </a:rPr>
              <a:t> </a:t>
            </a:r>
            <a:r>
              <a:rPr lang="es-AR" sz="2000" dirty="0">
                <a:latin typeface="Arial"/>
                <a:cs typeface="Arial"/>
              </a:rPr>
              <a:t>40%</a:t>
            </a:r>
            <a:r>
              <a:rPr lang="es-AR" sz="2000" spc="-10" dirty="0">
                <a:latin typeface="Arial"/>
                <a:cs typeface="Arial"/>
              </a:rPr>
              <a:t> </a:t>
            </a:r>
            <a:r>
              <a:rPr lang="es-AR" sz="2000" spc="-5" dirty="0">
                <a:latin typeface="Arial"/>
                <a:cs typeface="Arial"/>
              </a:rPr>
              <a:t>del</a:t>
            </a:r>
            <a:r>
              <a:rPr lang="es-AR" sz="2000" spc="5" dirty="0">
                <a:latin typeface="Arial"/>
                <a:cs typeface="Arial"/>
              </a:rPr>
              <a:t> </a:t>
            </a:r>
            <a:r>
              <a:rPr lang="es-AR" sz="2000" spc="-5" dirty="0">
                <a:latin typeface="Arial"/>
                <a:cs typeface="Arial"/>
              </a:rPr>
              <a:t>valor</a:t>
            </a:r>
            <a:r>
              <a:rPr lang="es-AR" sz="2000" spc="5" dirty="0">
                <a:latin typeface="Arial"/>
                <a:cs typeface="Arial"/>
              </a:rPr>
              <a:t> </a:t>
            </a:r>
            <a:r>
              <a:rPr lang="es-AR" sz="2000" dirty="0">
                <a:latin typeface="Arial"/>
                <a:cs typeface="Arial"/>
              </a:rPr>
              <a:t>pico</a:t>
            </a:r>
            <a:r>
              <a:rPr lang="es-AR" sz="2000" spc="10" dirty="0">
                <a:latin typeface="Arial"/>
                <a:cs typeface="Arial"/>
              </a:rPr>
              <a:t> </a:t>
            </a:r>
            <a:r>
              <a:rPr lang="es-AR" sz="2000" dirty="0">
                <a:latin typeface="Arial"/>
                <a:cs typeface="Arial"/>
              </a:rPr>
              <a:t>de</a:t>
            </a:r>
            <a:r>
              <a:rPr lang="es-AR" sz="2000" spc="-10" dirty="0">
                <a:latin typeface="Arial"/>
                <a:cs typeface="Arial"/>
              </a:rPr>
              <a:t> </a:t>
            </a:r>
            <a:r>
              <a:rPr lang="es-AR" sz="2000" dirty="0">
                <a:latin typeface="Arial"/>
                <a:cs typeface="Arial"/>
              </a:rPr>
              <a:t>la</a:t>
            </a:r>
            <a:r>
              <a:rPr lang="es-AR" sz="2000" spc="-10" dirty="0">
                <a:latin typeface="Arial"/>
                <a:cs typeface="Arial"/>
              </a:rPr>
              <a:t> </a:t>
            </a:r>
            <a:r>
              <a:rPr lang="es-AR" sz="2000" spc="-5" dirty="0">
                <a:latin typeface="Arial"/>
                <a:cs typeface="Arial"/>
              </a:rPr>
              <a:t>tensión.</a:t>
            </a:r>
            <a:endParaRPr lang="es-AR" sz="2000" dirty="0">
              <a:latin typeface="Arial"/>
              <a:cs typeface="Arial"/>
            </a:endParaRPr>
          </a:p>
          <a:p>
            <a:pPr marL="12700" marR="8255" algn="just">
              <a:spcBef>
                <a:spcPts val="830"/>
              </a:spcBef>
            </a:pPr>
            <a:r>
              <a:rPr lang="es-AR" sz="2000" dirty="0">
                <a:latin typeface="Arial"/>
                <a:cs typeface="Arial"/>
              </a:rPr>
              <a:t>El</a:t>
            </a:r>
            <a:r>
              <a:rPr lang="es-AR" sz="2000" spc="5" dirty="0">
                <a:latin typeface="Arial"/>
                <a:cs typeface="Arial"/>
              </a:rPr>
              <a:t> </a:t>
            </a:r>
            <a:r>
              <a:rPr lang="es-AR" sz="2000" spc="-5" dirty="0">
                <a:latin typeface="Arial"/>
                <a:cs typeface="Arial"/>
              </a:rPr>
              <a:t>valor</a:t>
            </a:r>
            <a:r>
              <a:rPr lang="es-AR" sz="2000" dirty="0">
                <a:latin typeface="Arial"/>
                <a:cs typeface="Arial"/>
              </a:rPr>
              <a:t> pico</a:t>
            </a:r>
            <a:r>
              <a:rPr lang="es-AR" sz="2000" spc="5" dirty="0">
                <a:latin typeface="Arial"/>
                <a:cs typeface="Arial"/>
              </a:rPr>
              <a:t> </a:t>
            </a:r>
            <a:r>
              <a:rPr lang="es-AR" sz="2000" dirty="0">
                <a:latin typeface="Arial"/>
                <a:cs typeface="Arial"/>
              </a:rPr>
              <a:t>de</a:t>
            </a:r>
            <a:r>
              <a:rPr lang="es-AR" sz="2000" spc="5" dirty="0">
                <a:latin typeface="Arial"/>
                <a:cs typeface="Arial"/>
              </a:rPr>
              <a:t> </a:t>
            </a:r>
            <a:r>
              <a:rPr lang="es-AR" sz="2000" dirty="0">
                <a:latin typeface="Arial"/>
                <a:cs typeface="Arial"/>
              </a:rPr>
              <a:t>la</a:t>
            </a:r>
            <a:r>
              <a:rPr lang="es-AR" sz="2000" spc="5" dirty="0">
                <a:latin typeface="Arial"/>
                <a:cs typeface="Arial"/>
              </a:rPr>
              <a:t> </a:t>
            </a:r>
            <a:r>
              <a:rPr lang="es-AR" sz="2000" dirty="0">
                <a:latin typeface="Arial"/>
                <a:cs typeface="Arial"/>
              </a:rPr>
              <a:t>onda</a:t>
            </a:r>
            <a:r>
              <a:rPr lang="es-AR" sz="2000" spc="5" dirty="0">
                <a:latin typeface="Arial"/>
                <a:cs typeface="Arial"/>
              </a:rPr>
              <a:t> </a:t>
            </a:r>
            <a:r>
              <a:rPr lang="es-AR" sz="2000" spc="-5" dirty="0">
                <a:latin typeface="Arial"/>
                <a:cs typeface="Arial"/>
              </a:rPr>
              <a:t>cortada</a:t>
            </a:r>
            <a:r>
              <a:rPr lang="es-AR" sz="2000" dirty="0">
                <a:latin typeface="Arial"/>
                <a:cs typeface="Arial"/>
              </a:rPr>
              <a:t> será</a:t>
            </a:r>
            <a:r>
              <a:rPr lang="es-AR" sz="2000" spc="5" dirty="0">
                <a:latin typeface="Arial"/>
                <a:cs typeface="Arial"/>
              </a:rPr>
              <a:t> </a:t>
            </a:r>
            <a:r>
              <a:rPr lang="es-AR" sz="2000" dirty="0">
                <a:latin typeface="Arial"/>
                <a:cs typeface="Arial"/>
              </a:rPr>
              <a:t>un</a:t>
            </a:r>
            <a:r>
              <a:rPr lang="es-AR" sz="2000" spc="5" dirty="0">
                <a:latin typeface="Arial"/>
                <a:cs typeface="Arial"/>
              </a:rPr>
              <a:t> </a:t>
            </a:r>
            <a:r>
              <a:rPr lang="es-AR" sz="2000" dirty="0">
                <a:latin typeface="Arial"/>
                <a:cs typeface="Arial"/>
              </a:rPr>
              <a:t>10%</a:t>
            </a:r>
            <a:r>
              <a:rPr lang="es-AR" sz="2000" spc="5" dirty="0">
                <a:latin typeface="Arial"/>
                <a:cs typeface="Arial"/>
              </a:rPr>
              <a:t> </a:t>
            </a:r>
            <a:r>
              <a:rPr lang="es-AR" sz="2000" spc="-5" dirty="0">
                <a:latin typeface="Arial"/>
                <a:cs typeface="Arial"/>
              </a:rPr>
              <a:t>superior</a:t>
            </a:r>
            <a:r>
              <a:rPr lang="es-AR" sz="2000" dirty="0">
                <a:latin typeface="Arial"/>
                <a:cs typeface="Arial"/>
              </a:rPr>
              <a:t> al</a:t>
            </a:r>
            <a:r>
              <a:rPr lang="es-AR" sz="2000" spc="5" dirty="0">
                <a:latin typeface="Arial"/>
                <a:cs typeface="Arial"/>
              </a:rPr>
              <a:t> </a:t>
            </a:r>
            <a:r>
              <a:rPr lang="es-AR" sz="2000" spc="-10" dirty="0">
                <a:latin typeface="Arial"/>
                <a:cs typeface="Arial"/>
              </a:rPr>
              <a:t>BIL </a:t>
            </a:r>
            <a:r>
              <a:rPr lang="es-AR" sz="2000" spc="-5" dirty="0">
                <a:latin typeface="Arial"/>
                <a:cs typeface="Arial"/>
              </a:rPr>
              <a:t> correspondiente</a:t>
            </a:r>
            <a:r>
              <a:rPr lang="es-AR" sz="2000" spc="-10" dirty="0">
                <a:latin typeface="Arial"/>
                <a:cs typeface="Arial"/>
              </a:rPr>
              <a:t> </a:t>
            </a:r>
            <a:r>
              <a:rPr lang="es-AR" sz="2000" dirty="0">
                <a:latin typeface="Arial"/>
                <a:cs typeface="Arial"/>
              </a:rPr>
              <a:t>al</a:t>
            </a:r>
            <a:r>
              <a:rPr lang="es-AR" sz="2000" spc="-20" dirty="0">
                <a:latin typeface="Arial"/>
                <a:cs typeface="Arial"/>
              </a:rPr>
              <a:t> </a:t>
            </a:r>
            <a:r>
              <a:rPr lang="es-AR" sz="2000" dirty="0">
                <a:latin typeface="Arial"/>
                <a:cs typeface="Arial"/>
              </a:rPr>
              <a:t>terminal</a:t>
            </a:r>
            <a:r>
              <a:rPr lang="es-AR" sz="2000" spc="-10" dirty="0">
                <a:latin typeface="Arial"/>
                <a:cs typeface="Arial"/>
              </a:rPr>
              <a:t> </a:t>
            </a:r>
            <a:r>
              <a:rPr lang="es-AR" sz="2000" dirty="0">
                <a:latin typeface="Arial"/>
                <a:cs typeface="Arial"/>
              </a:rPr>
              <a:t>en</a:t>
            </a:r>
            <a:r>
              <a:rPr lang="es-AR" sz="2000" spc="-10" dirty="0">
                <a:latin typeface="Arial"/>
                <a:cs typeface="Arial"/>
              </a:rPr>
              <a:t> </a:t>
            </a:r>
            <a:r>
              <a:rPr lang="es-AR" sz="2000" spc="-5" dirty="0">
                <a:latin typeface="Arial"/>
                <a:cs typeface="Arial"/>
              </a:rPr>
              <a:t>consideración.</a:t>
            </a:r>
            <a:endParaRPr lang="es-AR" sz="2000" dirty="0">
              <a:latin typeface="Arial"/>
              <a:cs typeface="Arial"/>
            </a:endParaRPr>
          </a:p>
          <a:p>
            <a:pPr marL="12700" marR="5080" algn="just">
              <a:spcBef>
                <a:spcPts val="815"/>
              </a:spcBef>
            </a:pPr>
            <a:endParaRPr lang="es-AR" sz="2000" dirty="0">
              <a:latin typeface="Arial"/>
              <a:cs typeface="Arial"/>
            </a:endParaRP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28</a:t>
            </a:fld>
            <a:endParaRPr lang="es-AR"/>
          </a:p>
        </p:txBody>
      </p:sp>
    </p:spTree>
    <p:extLst>
      <p:ext uri="{BB962C8B-B14F-4D97-AF65-F5344CB8AC3E}">
        <p14:creationId xmlns:p14="http://schemas.microsoft.com/office/powerpoint/2010/main" val="2232855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265" marR="311150" lvl="2" indent="-457200">
              <a:spcBef>
                <a:spcPts val="955"/>
              </a:spcBef>
              <a:buAutoNum type="arabicPeriod" startAt="2"/>
              <a:tabLst>
                <a:tab pos="469900" algn="l"/>
              </a:tabLst>
            </a:pPr>
            <a:r>
              <a:rPr lang="es-AR" sz="2800" b="1" spc="-5" dirty="0">
                <a:latin typeface="Arial"/>
                <a:cs typeface="Arial"/>
              </a:rPr>
              <a:t>Pruebas</a:t>
            </a:r>
            <a:r>
              <a:rPr lang="es-AR" sz="2800" b="1" dirty="0">
                <a:latin typeface="Arial"/>
                <a:cs typeface="Arial"/>
              </a:rPr>
              <a:t> a</a:t>
            </a:r>
            <a:r>
              <a:rPr lang="es-AR" sz="2800" b="1" spc="-5" dirty="0">
                <a:latin typeface="Arial"/>
                <a:cs typeface="Arial"/>
              </a:rPr>
              <a:t> baja frecuencia</a:t>
            </a:r>
            <a:r>
              <a:rPr lang="es-AR" sz="2800" b="1" spc="5" dirty="0">
                <a:latin typeface="Arial"/>
                <a:cs typeface="Arial"/>
              </a:rPr>
              <a:t> </a:t>
            </a:r>
            <a:r>
              <a:rPr lang="es-AR" sz="2800" b="1" spc="-5" dirty="0">
                <a:latin typeface="Arial"/>
                <a:cs typeface="Arial"/>
              </a:rPr>
              <a:t>(Potencial</a:t>
            </a:r>
            <a:r>
              <a:rPr lang="es-AR" sz="2800" b="1" spc="10" dirty="0">
                <a:latin typeface="Arial"/>
                <a:cs typeface="Arial"/>
              </a:rPr>
              <a:t> </a:t>
            </a:r>
            <a:r>
              <a:rPr lang="es-AR" sz="2800" b="1" spc="-5" dirty="0">
                <a:latin typeface="Arial"/>
                <a:cs typeface="Arial"/>
              </a:rPr>
              <a:t>aplicado</a:t>
            </a:r>
            <a:r>
              <a:rPr lang="es-AR" sz="2800" b="1" spc="15" dirty="0">
                <a:latin typeface="Arial"/>
                <a:cs typeface="Arial"/>
              </a:rPr>
              <a:t> </a:t>
            </a:r>
            <a:r>
              <a:rPr lang="es-AR" sz="2800" b="1" dirty="0">
                <a:latin typeface="Arial"/>
                <a:cs typeface="Arial"/>
              </a:rPr>
              <a:t>y</a:t>
            </a:r>
            <a:r>
              <a:rPr lang="es-AR" sz="2800" b="1" spc="-45" dirty="0">
                <a:latin typeface="Arial"/>
                <a:cs typeface="Arial"/>
              </a:rPr>
              <a:t> </a:t>
            </a:r>
            <a:r>
              <a:rPr lang="es-AR" sz="2800" b="1" dirty="0">
                <a:latin typeface="Arial"/>
                <a:cs typeface="Arial"/>
              </a:rPr>
              <a:t>Potencial </a:t>
            </a:r>
            <a:r>
              <a:rPr lang="es-AR" sz="2800" b="1" spc="-370" dirty="0">
                <a:latin typeface="Arial"/>
                <a:cs typeface="Arial"/>
              </a:rPr>
              <a:t> </a:t>
            </a:r>
            <a:r>
              <a:rPr lang="es-AR" sz="2800" b="1" spc="-5" dirty="0">
                <a:latin typeface="Arial"/>
                <a:cs typeface="Arial"/>
              </a:rPr>
              <a:t>Inducido).</a:t>
            </a:r>
          </a:p>
          <a:p>
            <a:pPr marL="469265" marR="311150" lvl="2" indent="-457200">
              <a:spcBef>
                <a:spcPts val="955"/>
              </a:spcBef>
              <a:buAutoNum type="arabicPeriod" startAt="2"/>
              <a:tabLst>
                <a:tab pos="469900" algn="l"/>
              </a:tabLst>
            </a:pPr>
            <a:endParaRPr lang="es-AR" sz="2800" dirty="0">
              <a:latin typeface="Arial"/>
              <a:cs typeface="Arial"/>
            </a:endParaRPr>
          </a:p>
          <a:p>
            <a:pPr marL="12700" marR="6350" algn="just">
              <a:spcBef>
                <a:spcPts val="905"/>
              </a:spcBef>
            </a:pPr>
            <a:r>
              <a:rPr lang="es-AR" sz="2800" dirty="0">
                <a:latin typeface="Arial"/>
                <a:cs typeface="Arial"/>
              </a:rPr>
              <a:t>Se</a:t>
            </a:r>
            <a:r>
              <a:rPr lang="es-AR" sz="2800" spc="5" dirty="0">
                <a:latin typeface="Arial"/>
                <a:cs typeface="Arial"/>
              </a:rPr>
              <a:t> </a:t>
            </a:r>
            <a:r>
              <a:rPr lang="es-AR" sz="2800" spc="-5" dirty="0">
                <a:latin typeface="Arial"/>
                <a:cs typeface="Arial"/>
              </a:rPr>
              <a:t>realizaran</a:t>
            </a:r>
            <a:r>
              <a:rPr lang="es-AR" sz="2800" dirty="0">
                <a:latin typeface="Arial"/>
                <a:cs typeface="Arial"/>
              </a:rPr>
              <a:t> </a:t>
            </a:r>
            <a:r>
              <a:rPr lang="es-AR" sz="2800" spc="-10" dirty="0">
                <a:latin typeface="Arial"/>
                <a:cs typeface="Arial"/>
              </a:rPr>
              <a:t>estas</a:t>
            </a:r>
            <a:r>
              <a:rPr lang="es-AR" sz="2800" spc="-5" dirty="0">
                <a:latin typeface="Arial"/>
                <a:cs typeface="Arial"/>
              </a:rPr>
              <a:t> pruebas</a:t>
            </a:r>
            <a:r>
              <a:rPr lang="es-AR" sz="2800" dirty="0">
                <a:latin typeface="Arial"/>
                <a:cs typeface="Arial"/>
              </a:rPr>
              <a:t> de</a:t>
            </a:r>
            <a:r>
              <a:rPr lang="es-AR" sz="2800" spc="5" dirty="0">
                <a:latin typeface="Arial"/>
                <a:cs typeface="Arial"/>
              </a:rPr>
              <a:t> </a:t>
            </a:r>
            <a:r>
              <a:rPr lang="es-AR" sz="2800" spc="-5" dirty="0">
                <a:latin typeface="Arial"/>
                <a:cs typeface="Arial"/>
              </a:rPr>
              <a:t>acuerdo</a:t>
            </a:r>
            <a:r>
              <a:rPr lang="es-AR" sz="2800" dirty="0">
                <a:latin typeface="Arial"/>
                <a:cs typeface="Arial"/>
              </a:rPr>
              <a:t> a</a:t>
            </a:r>
            <a:r>
              <a:rPr lang="es-AR" sz="2800" spc="5" dirty="0">
                <a:latin typeface="Arial"/>
                <a:cs typeface="Arial"/>
              </a:rPr>
              <a:t> </a:t>
            </a:r>
            <a:r>
              <a:rPr lang="es-AR" sz="2800" dirty="0">
                <a:latin typeface="Arial"/>
                <a:cs typeface="Arial"/>
              </a:rPr>
              <a:t>lo</a:t>
            </a:r>
            <a:r>
              <a:rPr lang="es-AR" sz="2800" spc="5" dirty="0">
                <a:latin typeface="Arial"/>
                <a:cs typeface="Arial"/>
              </a:rPr>
              <a:t> </a:t>
            </a:r>
            <a:r>
              <a:rPr lang="es-AR" sz="2800" dirty="0">
                <a:latin typeface="Arial"/>
                <a:cs typeface="Arial"/>
              </a:rPr>
              <a:t>indicado</a:t>
            </a:r>
            <a:r>
              <a:rPr lang="es-AR" sz="2800" spc="5" dirty="0">
                <a:latin typeface="Arial"/>
                <a:cs typeface="Arial"/>
              </a:rPr>
              <a:t> </a:t>
            </a:r>
            <a:r>
              <a:rPr lang="es-AR" sz="2800" dirty="0">
                <a:latin typeface="Arial"/>
                <a:cs typeface="Arial"/>
              </a:rPr>
              <a:t>en</a:t>
            </a:r>
            <a:r>
              <a:rPr lang="es-AR" sz="2800" spc="5" dirty="0">
                <a:latin typeface="Arial"/>
                <a:cs typeface="Arial"/>
              </a:rPr>
              <a:t> </a:t>
            </a:r>
            <a:r>
              <a:rPr lang="es-AR" sz="2800" spc="-5" dirty="0">
                <a:latin typeface="Arial"/>
                <a:cs typeface="Arial"/>
              </a:rPr>
              <a:t>ANSI </a:t>
            </a:r>
            <a:r>
              <a:rPr lang="es-AR" sz="2800" dirty="0">
                <a:latin typeface="Arial"/>
                <a:cs typeface="Arial"/>
              </a:rPr>
              <a:t> </a:t>
            </a:r>
            <a:r>
              <a:rPr lang="es-AR" sz="2800" spc="-5" dirty="0">
                <a:latin typeface="Arial"/>
                <a:cs typeface="Arial"/>
              </a:rPr>
              <a:t>C57.12.90 </a:t>
            </a:r>
            <a:r>
              <a:rPr lang="es-AR" sz="2800" dirty="0">
                <a:latin typeface="Arial"/>
                <a:cs typeface="Arial"/>
              </a:rPr>
              <a:t>y se aplicarán </a:t>
            </a:r>
            <a:r>
              <a:rPr lang="es-AR" sz="2800" spc="-5" dirty="0">
                <a:latin typeface="Arial"/>
                <a:cs typeface="Arial"/>
              </a:rPr>
              <a:t>los niveles </a:t>
            </a:r>
            <a:r>
              <a:rPr lang="es-AR" sz="2800" dirty="0">
                <a:latin typeface="Arial"/>
                <a:cs typeface="Arial"/>
              </a:rPr>
              <a:t>de </a:t>
            </a:r>
            <a:r>
              <a:rPr lang="es-AR" sz="2800" spc="-5" dirty="0">
                <a:latin typeface="Arial"/>
                <a:cs typeface="Arial"/>
              </a:rPr>
              <a:t>tensión indicados </a:t>
            </a:r>
            <a:r>
              <a:rPr lang="es-AR" sz="2800" spc="-10" dirty="0">
                <a:latin typeface="Arial"/>
                <a:cs typeface="Arial"/>
              </a:rPr>
              <a:t>en ANSI </a:t>
            </a:r>
            <a:r>
              <a:rPr lang="es-AR" sz="2800" spc="-5" dirty="0">
                <a:latin typeface="Arial"/>
                <a:cs typeface="Arial"/>
              </a:rPr>
              <a:t> C57.12.00</a:t>
            </a:r>
            <a:r>
              <a:rPr lang="es-AR" sz="2800" dirty="0">
                <a:latin typeface="Arial"/>
                <a:cs typeface="Arial"/>
              </a:rPr>
              <a:t> </a:t>
            </a:r>
            <a:r>
              <a:rPr lang="es-AR" sz="2800" spc="-5" dirty="0">
                <a:latin typeface="Arial"/>
                <a:cs typeface="Arial"/>
              </a:rPr>
              <a:t>correspondientes</a:t>
            </a:r>
            <a:r>
              <a:rPr lang="es-AR" sz="2800" dirty="0">
                <a:latin typeface="Arial"/>
                <a:cs typeface="Arial"/>
              </a:rPr>
              <a:t> al</a:t>
            </a:r>
            <a:r>
              <a:rPr lang="es-AR" sz="2800" spc="5" dirty="0">
                <a:latin typeface="Arial"/>
                <a:cs typeface="Arial"/>
              </a:rPr>
              <a:t> </a:t>
            </a:r>
            <a:r>
              <a:rPr lang="es-AR" sz="2800" dirty="0">
                <a:latin typeface="Arial"/>
                <a:cs typeface="Arial"/>
              </a:rPr>
              <a:t>BIL</a:t>
            </a:r>
            <a:r>
              <a:rPr lang="es-AR" sz="2800" spc="5" dirty="0">
                <a:latin typeface="Arial"/>
                <a:cs typeface="Arial"/>
              </a:rPr>
              <a:t> </a:t>
            </a:r>
            <a:r>
              <a:rPr lang="es-AR" sz="2800" spc="-5" dirty="0">
                <a:latin typeface="Arial"/>
                <a:cs typeface="Arial"/>
              </a:rPr>
              <a:t>especificado.</a:t>
            </a:r>
            <a:r>
              <a:rPr lang="es-AR" sz="2800" dirty="0">
                <a:latin typeface="Arial"/>
                <a:cs typeface="Arial"/>
              </a:rPr>
              <a:t> El</a:t>
            </a:r>
            <a:r>
              <a:rPr lang="es-AR" sz="2800" spc="5" dirty="0">
                <a:latin typeface="Arial"/>
                <a:cs typeface="Arial"/>
              </a:rPr>
              <a:t> </a:t>
            </a:r>
            <a:r>
              <a:rPr lang="es-AR" sz="2800" spc="-5" dirty="0">
                <a:latin typeface="Arial"/>
                <a:cs typeface="Arial"/>
              </a:rPr>
              <a:t>valor</a:t>
            </a:r>
            <a:r>
              <a:rPr lang="es-AR" sz="2800" dirty="0">
                <a:latin typeface="Arial"/>
                <a:cs typeface="Arial"/>
              </a:rPr>
              <a:t> de</a:t>
            </a:r>
            <a:r>
              <a:rPr lang="es-AR" sz="2800" spc="5" dirty="0">
                <a:latin typeface="Arial"/>
                <a:cs typeface="Arial"/>
              </a:rPr>
              <a:t> </a:t>
            </a:r>
            <a:r>
              <a:rPr lang="es-AR" sz="2800" spc="-10" dirty="0">
                <a:latin typeface="Arial"/>
                <a:cs typeface="Arial"/>
              </a:rPr>
              <a:t>las </a:t>
            </a:r>
            <a:r>
              <a:rPr lang="es-AR" sz="2800" spc="-5" dirty="0">
                <a:latin typeface="Arial"/>
                <a:cs typeface="Arial"/>
              </a:rPr>
              <a:t> descargas </a:t>
            </a:r>
            <a:r>
              <a:rPr lang="es-AR" sz="2800" dirty="0">
                <a:latin typeface="Arial"/>
                <a:cs typeface="Arial"/>
              </a:rPr>
              <a:t>en </a:t>
            </a:r>
            <a:r>
              <a:rPr lang="es-AR" sz="2800" spc="-10" dirty="0">
                <a:latin typeface="Arial"/>
                <a:cs typeface="Arial"/>
              </a:rPr>
              <a:t>la </a:t>
            </a:r>
            <a:r>
              <a:rPr lang="es-AR" sz="2800" spc="-5" dirty="0">
                <a:latin typeface="Arial"/>
                <a:cs typeface="Arial"/>
              </a:rPr>
              <a:t>prueba </a:t>
            </a:r>
            <a:r>
              <a:rPr lang="es-AR" sz="2800" dirty="0">
                <a:latin typeface="Arial"/>
                <a:cs typeface="Arial"/>
              </a:rPr>
              <a:t>de </a:t>
            </a:r>
            <a:r>
              <a:rPr lang="es-AR" sz="2800" spc="-5" dirty="0">
                <a:latin typeface="Arial"/>
                <a:cs typeface="Arial"/>
              </a:rPr>
              <a:t>potencial inducido, </a:t>
            </a:r>
            <a:r>
              <a:rPr lang="es-AR" sz="2800" dirty="0">
                <a:latin typeface="Arial"/>
                <a:cs typeface="Arial"/>
              </a:rPr>
              <a:t>deberá </a:t>
            </a:r>
            <a:r>
              <a:rPr lang="es-AR" sz="2800" spc="-5" dirty="0">
                <a:latin typeface="Arial"/>
                <a:cs typeface="Arial"/>
              </a:rPr>
              <a:t>ser inferior </a:t>
            </a:r>
            <a:r>
              <a:rPr lang="es-AR" sz="2800" dirty="0">
                <a:latin typeface="Arial"/>
                <a:cs typeface="Arial"/>
              </a:rPr>
              <a:t>a </a:t>
            </a:r>
            <a:r>
              <a:rPr lang="es-AR" sz="2800" spc="-5" dirty="0">
                <a:latin typeface="Arial"/>
                <a:cs typeface="Arial"/>
              </a:rPr>
              <a:t>200 </a:t>
            </a:r>
            <a:r>
              <a:rPr lang="es-AR" sz="2800" spc="-375" dirty="0">
                <a:latin typeface="Arial"/>
                <a:cs typeface="Arial"/>
              </a:rPr>
              <a:t> </a:t>
            </a:r>
            <a:r>
              <a:rPr lang="es-AR" sz="2800" dirty="0" err="1">
                <a:latin typeface="Arial"/>
                <a:cs typeface="Arial"/>
              </a:rPr>
              <a:t>pC</a:t>
            </a:r>
            <a:r>
              <a:rPr lang="es-AR" sz="2800" spc="-10" dirty="0">
                <a:latin typeface="Arial"/>
                <a:cs typeface="Arial"/>
              </a:rPr>
              <a:t> </a:t>
            </a:r>
            <a:r>
              <a:rPr lang="es-AR" sz="2800" dirty="0">
                <a:latin typeface="Arial"/>
                <a:cs typeface="Arial"/>
              </a:rPr>
              <a:t>a</a:t>
            </a:r>
            <a:r>
              <a:rPr lang="es-AR" sz="2800" spc="5" dirty="0">
                <a:latin typeface="Arial"/>
                <a:cs typeface="Arial"/>
              </a:rPr>
              <a:t> </a:t>
            </a:r>
            <a:r>
              <a:rPr lang="es-AR" sz="2800" spc="-5" dirty="0">
                <a:latin typeface="Arial"/>
                <a:cs typeface="Arial"/>
              </a:rPr>
              <a:t>1,5</a:t>
            </a:r>
            <a:r>
              <a:rPr lang="es-AR" sz="2800" spc="-10" dirty="0">
                <a:latin typeface="Arial"/>
                <a:cs typeface="Arial"/>
              </a:rPr>
              <a:t> </a:t>
            </a:r>
            <a:r>
              <a:rPr lang="es-AR" sz="2800" spc="-5" dirty="0">
                <a:latin typeface="Arial"/>
                <a:cs typeface="Arial"/>
              </a:rPr>
              <a:t>veces</a:t>
            </a:r>
            <a:r>
              <a:rPr lang="es-AR" sz="2800" spc="5" dirty="0">
                <a:latin typeface="Arial"/>
                <a:cs typeface="Arial"/>
              </a:rPr>
              <a:t> </a:t>
            </a:r>
            <a:r>
              <a:rPr lang="es-AR" sz="2800" dirty="0">
                <a:latin typeface="Arial"/>
                <a:cs typeface="Arial"/>
              </a:rPr>
              <a:t>la</a:t>
            </a:r>
            <a:r>
              <a:rPr lang="es-AR" sz="2800" spc="-25" dirty="0">
                <a:latin typeface="Arial"/>
                <a:cs typeface="Arial"/>
              </a:rPr>
              <a:t> </a:t>
            </a:r>
            <a:r>
              <a:rPr lang="es-AR" sz="2800" dirty="0">
                <a:latin typeface="Arial"/>
                <a:cs typeface="Arial"/>
              </a:rPr>
              <a:t>tensión</a:t>
            </a:r>
            <a:r>
              <a:rPr lang="es-AR" sz="2800" spc="-10" dirty="0">
                <a:latin typeface="Arial"/>
                <a:cs typeface="Arial"/>
              </a:rPr>
              <a:t> </a:t>
            </a:r>
            <a:r>
              <a:rPr lang="es-AR" sz="2800" spc="-5" dirty="0">
                <a:latin typeface="Arial"/>
                <a:cs typeface="Arial"/>
              </a:rPr>
              <a:t>máxima</a:t>
            </a:r>
            <a:r>
              <a:rPr lang="es-AR" sz="2800" spc="5" dirty="0">
                <a:latin typeface="Arial"/>
                <a:cs typeface="Arial"/>
              </a:rPr>
              <a:t> </a:t>
            </a:r>
            <a:r>
              <a:rPr lang="es-AR" sz="2800" dirty="0">
                <a:latin typeface="Arial"/>
                <a:cs typeface="Arial"/>
              </a:rPr>
              <a:t>de</a:t>
            </a:r>
            <a:r>
              <a:rPr lang="es-AR" sz="2800" spc="-10" dirty="0">
                <a:latin typeface="Arial"/>
                <a:cs typeface="Arial"/>
              </a:rPr>
              <a:t> </a:t>
            </a:r>
            <a:r>
              <a:rPr lang="es-AR" sz="2800" dirty="0">
                <a:latin typeface="Arial"/>
                <a:cs typeface="Arial"/>
              </a:rPr>
              <a:t>operación.</a:t>
            </a:r>
          </a:p>
          <a:p>
            <a:pPr marL="12700" marR="6350" algn="just">
              <a:spcBef>
                <a:spcPts val="905"/>
              </a:spcBef>
            </a:pPr>
            <a:endParaRPr lang="es-AR" sz="2800" dirty="0">
              <a:latin typeface="Arial"/>
              <a:cs typeface="Arial"/>
            </a:endParaRPr>
          </a:p>
          <a:p>
            <a:pPr marL="469265" lvl="2" indent="-457200" algn="just">
              <a:spcBef>
                <a:spcPts val="780"/>
              </a:spcBef>
              <a:buAutoNum type="arabicPeriod" startAt="3"/>
              <a:tabLst>
                <a:tab pos="469900" algn="l"/>
              </a:tabLst>
            </a:pPr>
            <a:r>
              <a:rPr lang="es-AR" sz="2800" b="1" spc="-5" dirty="0">
                <a:latin typeface="Arial"/>
                <a:cs typeface="Arial"/>
              </a:rPr>
              <a:t>Medida</a:t>
            </a:r>
            <a:r>
              <a:rPr lang="es-AR" sz="2800" b="1" spc="-20" dirty="0">
                <a:latin typeface="Arial"/>
                <a:cs typeface="Arial"/>
              </a:rPr>
              <a:t> </a:t>
            </a:r>
            <a:r>
              <a:rPr lang="es-AR" sz="2800" b="1" spc="-5" dirty="0">
                <a:latin typeface="Arial"/>
                <a:cs typeface="Arial"/>
              </a:rPr>
              <a:t>de</a:t>
            </a:r>
            <a:r>
              <a:rPr lang="es-AR" sz="2800" b="1" spc="-15" dirty="0">
                <a:latin typeface="Arial"/>
                <a:cs typeface="Arial"/>
              </a:rPr>
              <a:t> </a:t>
            </a:r>
            <a:r>
              <a:rPr lang="es-AR" sz="2800" b="1" spc="-5" dirty="0">
                <a:latin typeface="Arial"/>
                <a:cs typeface="Arial"/>
              </a:rPr>
              <a:t>resistencia.</a:t>
            </a:r>
            <a:endParaRPr lang="es-AR" sz="2800" dirty="0">
              <a:latin typeface="Arial"/>
              <a:cs typeface="Arial"/>
            </a:endParaRPr>
          </a:p>
          <a:p>
            <a:pPr marL="12700" marR="8890" algn="just">
              <a:spcBef>
                <a:spcPts val="760"/>
              </a:spcBef>
            </a:pPr>
            <a:r>
              <a:rPr lang="es-AR" sz="2800" dirty="0">
                <a:latin typeface="Arial"/>
                <a:cs typeface="Arial"/>
              </a:rPr>
              <a:t>La prueba deberá ser </a:t>
            </a:r>
            <a:r>
              <a:rPr lang="es-AR" sz="2800" spc="-5" dirty="0">
                <a:latin typeface="Arial"/>
                <a:cs typeface="Arial"/>
              </a:rPr>
              <a:t>realizada </a:t>
            </a:r>
            <a:r>
              <a:rPr lang="es-AR" sz="2800" dirty="0">
                <a:latin typeface="Arial"/>
                <a:cs typeface="Arial"/>
              </a:rPr>
              <a:t>de </a:t>
            </a:r>
            <a:r>
              <a:rPr lang="es-AR" sz="2800" spc="-5" dirty="0">
                <a:latin typeface="Arial"/>
                <a:cs typeface="Arial"/>
              </a:rPr>
              <a:t>acuerdo </a:t>
            </a:r>
            <a:r>
              <a:rPr lang="es-AR" sz="2800" dirty="0">
                <a:latin typeface="Arial"/>
                <a:cs typeface="Arial"/>
              </a:rPr>
              <a:t>a </a:t>
            </a:r>
            <a:r>
              <a:rPr lang="es-AR" sz="2800" spc="-5" dirty="0">
                <a:latin typeface="Arial"/>
                <a:cs typeface="Arial"/>
              </a:rPr>
              <a:t>ANSI/IEEE C57.12.90 </a:t>
            </a:r>
            <a:r>
              <a:rPr lang="es-AR" sz="2800" dirty="0">
                <a:latin typeface="Arial"/>
                <a:cs typeface="Arial"/>
              </a:rPr>
              <a:t> sobre </a:t>
            </a:r>
            <a:r>
              <a:rPr lang="es-AR" sz="2800" spc="-5" dirty="0">
                <a:latin typeface="Arial"/>
                <a:cs typeface="Arial"/>
              </a:rPr>
              <a:t>todos los </a:t>
            </a:r>
            <a:r>
              <a:rPr lang="es-AR" sz="2800" dirty="0">
                <a:latin typeface="Arial"/>
                <a:cs typeface="Arial"/>
              </a:rPr>
              <a:t>arrollados y en </a:t>
            </a:r>
            <a:r>
              <a:rPr lang="es-AR" sz="2800" spc="-5" dirty="0">
                <a:latin typeface="Arial"/>
                <a:cs typeface="Arial"/>
              </a:rPr>
              <a:t>todas </a:t>
            </a:r>
            <a:r>
              <a:rPr lang="es-AR" sz="2800" dirty="0">
                <a:latin typeface="Arial"/>
                <a:cs typeface="Arial"/>
              </a:rPr>
              <a:t>las </a:t>
            </a:r>
            <a:r>
              <a:rPr lang="es-AR" sz="2800" spc="-5" dirty="0">
                <a:latin typeface="Arial"/>
                <a:cs typeface="Arial"/>
              </a:rPr>
              <a:t>posiciones </a:t>
            </a:r>
            <a:r>
              <a:rPr lang="es-AR" sz="2800" dirty="0">
                <a:latin typeface="Arial"/>
                <a:cs typeface="Arial"/>
              </a:rPr>
              <a:t>del cambiador </a:t>
            </a:r>
            <a:r>
              <a:rPr lang="es-AR" sz="2800" spc="-10" dirty="0">
                <a:latin typeface="Arial"/>
                <a:cs typeface="Arial"/>
              </a:rPr>
              <a:t>de </a:t>
            </a:r>
            <a:r>
              <a:rPr lang="es-AR" sz="2800" spc="-5" dirty="0">
                <a:latin typeface="Arial"/>
                <a:cs typeface="Arial"/>
              </a:rPr>
              <a:t> tomas.</a:t>
            </a:r>
          </a:p>
          <a:p>
            <a:pPr marL="12700" marR="8890" algn="just">
              <a:spcBef>
                <a:spcPts val="760"/>
              </a:spcBef>
            </a:pPr>
            <a:endParaRPr lang="es-AR" sz="2800" dirty="0">
              <a:latin typeface="Arial"/>
              <a:cs typeface="Arial"/>
            </a:endParaRPr>
          </a:p>
          <a:p>
            <a:pPr marL="469265" marR="706120" lvl="2" indent="-457200" algn="just">
              <a:spcBef>
                <a:spcPts val="1095"/>
              </a:spcBef>
              <a:buAutoNum type="arabicPeriod" startAt="4"/>
              <a:tabLst>
                <a:tab pos="469900" algn="l"/>
              </a:tabLst>
            </a:pPr>
            <a:r>
              <a:rPr lang="es-AR" sz="2800" b="1" spc="-5" dirty="0">
                <a:latin typeface="Arial"/>
                <a:cs typeface="Arial"/>
              </a:rPr>
              <a:t>Pruebas de relación de transformación </a:t>
            </a:r>
            <a:r>
              <a:rPr lang="es-AR" sz="2800" b="1" dirty="0">
                <a:latin typeface="Arial"/>
                <a:cs typeface="Arial"/>
              </a:rPr>
              <a:t>y </a:t>
            </a:r>
            <a:r>
              <a:rPr lang="es-AR" sz="2800" b="1" spc="-5" dirty="0">
                <a:latin typeface="Arial"/>
                <a:cs typeface="Arial"/>
              </a:rPr>
              <a:t>cálculos de </a:t>
            </a:r>
            <a:r>
              <a:rPr lang="es-AR" sz="2800" b="1" spc="-375" dirty="0">
                <a:latin typeface="Arial"/>
                <a:cs typeface="Arial"/>
              </a:rPr>
              <a:t> </a:t>
            </a:r>
            <a:r>
              <a:rPr lang="es-AR" sz="2800" b="1" spc="-5" dirty="0">
                <a:latin typeface="Arial"/>
                <a:cs typeface="Arial"/>
              </a:rPr>
              <a:t>regulación.</a:t>
            </a:r>
          </a:p>
          <a:p>
            <a:pPr marL="469265" marR="706120" lvl="2" indent="-457200" algn="just">
              <a:spcBef>
                <a:spcPts val="1095"/>
              </a:spcBef>
              <a:buAutoNum type="arabicPeriod" startAt="4"/>
              <a:tabLst>
                <a:tab pos="469900" algn="l"/>
              </a:tabLst>
            </a:pPr>
            <a:endParaRPr lang="es-AR" sz="2800" dirty="0">
              <a:latin typeface="Arial"/>
              <a:cs typeface="Arial"/>
            </a:endParaRPr>
          </a:p>
          <a:p>
            <a:pPr marL="12700" marR="7620" algn="just">
              <a:spcBef>
                <a:spcPts val="700"/>
              </a:spcBef>
            </a:pPr>
            <a:r>
              <a:rPr lang="es-AR" sz="2800" dirty="0">
                <a:latin typeface="Arial"/>
                <a:cs typeface="Arial"/>
              </a:rPr>
              <a:t>La prueba deberá ser </a:t>
            </a:r>
            <a:r>
              <a:rPr lang="es-AR" sz="2800" spc="-5" dirty="0">
                <a:latin typeface="Arial"/>
                <a:cs typeface="Arial"/>
              </a:rPr>
              <a:t>realizada </a:t>
            </a:r>
            <a:r>
              <a:rPr lang="es-AR" sz="2800" dirty="0">
                <a:latin typeface="Arial"/>
                <a:cs typeface="Arial"/>
              </a:rPr>
              <a:t>de </a:t>
            </a:r>
            <a:r>
              <a:rPr lang="es-AR" sz="2800" spc="-5" dirty="0">
                <a:latin typeface="Arial"/>
                <a:cs typeface="Arial"/>
              </a:rPr>
              <a:t>acuerdo </a:t>
            </a:r>
            <a:r>
              <a:rPr lang="es-AR" sz="2800" dirty="0">
                <a:latin typeface="Arial"/>
                <a:cs typeface="Arial"/>
              </a:rPr>
              <a:t>a </a:t>
            </a:r>
            <a:r>
              <a:rPr lang="es-AR" sz="2800" spc="-5" dirty="0">
                <a:latin typeface="Arial"/>
                <a:cs typeface="Arial"/>
              </a:rPr>
              <a:t>ANSI/IEEE C57.12.90 </a:t>
            </a:r>
            <a:r>
              <a:rPr lang="es-AR" sz="2800" dirty="0">
                <a:latin typeface="Arial"/>
                <a:cs typeface="Arial"/>
              </a:rPr>
              <a:t> sobre </a:t>
            </a:r>
            <a:r>
              <a:rPr lang="es-AR" sz="2800" spc="-5" dirty="0">
                <a:latin typeface="Arial"/>
                <a:cs typeface="Arial"/>
              </a:rPr>
              <a:t>todos los </a:t>
            </a:r>
            <a:r>
              <a:rPr lang="es-AR" sz="2800" dirty="0">
                <a:latin typeface="Arial"/>
                <a:cs typeface="Arial"/>
              </a:rPr>
              <a:t>arrollados a </a:t>
            </a:r>
            <a:r>
              <a:rPr lang="es-AR" sz="2800" spc="-5" dirty="0">
                <a:latin typeface="Arial"/>
                <a:cs typeface="Arial"/>
              </a:rPr>
              <a:t>tensión nominal </a:t>
            </a:r>
            <a:r>
              <a:rPr lang="es-AR" sz="2800" dirty="0">
                <a:latin typeface="Arial"/>
                <a:cs typeface="Arial"/>
              </a:rPr>
              <a:t>y en </a:t>
            </a:r>
            <a:r>
              <a:rPr lang="es-AR" sz="2800" spc="-5" dirty="0">
                <a:latin typeface="Arial"/>
                <a:cs typeface="Arial"/>
              </a:rPr>
              <a:t>todas las posiciones </a:t>
            </a:r>
            <a:r>
              <a:rPr lang="es-AR" sz="2800" dirty="0">
                <a:latin typeface="Arial"/>
                <a:cs typeface="Arial"/>
              </a:rPr>
              <a:t> del</a:t>
            </a:r>
            <a:r>
              <a:rPr lang="es-AR" sz="2800" spc="-15" dirty="0">
                <a:latin typeface="Arial"/>
                <a:cs typeface="Arial"/>
              </a:rPr>
              <a:t> </a:t>
            </a:r>
            <a:r>
              <a:rPr lang="es-AR" sz="2800" dirty="0">
                <a:latin typeface="Arial"/>
                <a:cs typeface="Arial"/>
              </a:rPr>
              <a:t>cambiador</a:t>
            </a:r>
            <a:r>
              <a:rPr lang="es-AR" sz="2800" spc="-10" dirty="0">
                <a:latin typeface="Arial"/>
                <a:cs typeface="Arial"/>
              </a:rPr>
              <a:t> </a:t>
            </a:r>
            <a:r>
              <a:rPr lang="es-AR" sz="2800" dirty="0">
                <a:latin typeface="Arial"/>
                <a:cs typeface="Arial"/>
              </a:rPr>
              <a:t>de</a:t>
            </a:r>
            <a:r>
              <a:rPr lang="es-AR" sz="2800" spc="-10" dirty="0">
                <a:latin typeface="Arial"/>
                <a:cs typeface="Arial"/>
              </a:rPr>
              <a:t> </a:t>
            </a:r>
            <a:r>
              <a:rPr lang="es-AR" sz="2800" spc="-5" dirty="0">
                <a:latin typeface="Arial"/>
                <a:cs typeface="Arial"/>
              </a:rPr>
              <a:t>tomas.</a:t>
            </a:r>
          </a:p>
          <a:p>
            <a:pPr marL="12700" marR="7620" algn="just">
              <a:spcBef>
                <a:spcPts val="700"/>
              </a:spcBef>
            </a:pPr>
            <a:endParaRPr lang="es-AR" sz="2800" dirty="0">
              <a:latin typeface="Arial"/>
              <a:cs typeface="Arial"/>
            </a:endParaRPr>
          </a:p>
          <a:p>
            <a:pPr marL="469265" lvl="2" indent="-457200" algn="just">
              <a:spcBef>
                <a:spcPts val="975"/>
              </a:spcBef>
              <a:buAutoNum type="arabicPeriod" startAt="5"/>
              <a:tabLst>
                <a:tab pos="469900" algn="l"/>
              </a:tabLst>
            </a:pPr>
            <a:r>
              <a:rPr lang="es-AR" sz="2800" b="1" spc="-5" dirty="0">
                <a:latin typeface="Arial"/>
                <a:cs typeface="Arial"/>
              </a:rPr>
              <a:t>Polaridad</a:t>
            </a:r>
            <a:r>
              <a:rPr lang="es-AR" sz="2800" b="1" spc="5" dirty="0">
                <a:latin typeface="Arial"/>
                <a:cs typeface="Arial"/>
              </a:rPr>
              <a:t> </a:t>
            </a:r>
            <a:r>
              <a:rPr lang="es-AR" sz="2800" b="1" dirty="0">
                <a:latin typeface="Arial"/>
                <a:cs typeface="Arial"/>
              </a:rPr>
              <a:t>y</a:t>
            </a:r>
            <a:r>
              <a:rPr lang="es-AR" sz="2800" b="1" spc="-50" dirty="0">
                <a:latin typeface="Arial"/>
                <a:cs typeface="Arial"/>
              </a:rPr>
              <a:t> </a:t>
            </a:r>
            <a:r>
              <a:rPr lang="es-AR" sz="2800" b="1" spc="-5" dirty="0">
                <a:latin typeface="Arial"/>
                <a:cs typeface="Arial"/>
              </a:rPr>
              <a:t>Grupo</a:t>
            </a:r>
            <a:r>
              <a:rPr lang="es-AR" sz="2800" b="1" spc="5" dirty="0">
                <a:latin typeface="Arial"/>
                <a:cs typeface="Arial"/>
              </a:rPr>
              <a:t> </a:t>
            </a:r>
            <a:r>
              <a:rPr lang="es-AR" sz="2800" b="1" spc="-5" dirty="0">
                <a:latin typeface="Arial"/>
                <a:cs typeface="Arial"/>
              </a:rPr>
              <a:t>Vectorial.</a:t>
            </a:r>
            <a:endParaRPr lang="es-AR" sz="2800" dirty="0">
              <a:latin typeface="Arial"/>
              <a:cs typeface="Arial"/>
            </a:endParaRPr>
          </a:p>
          <a:p>
            <a:pPr marL="12700" marR="211454">
              <a:spcBef>
                <a:spcPts val="215"/>
              </a:spcBef>
            </a:pPr>
            <a:r>
              <a:rPr lang="es-AR" sz="2800" dirty="0">
                <a:latin typeface="Arial"/>
                <a:cs typeface="Arial"/>
              </a:rPr>
              <a:t>Las </a:t>
            </a:r>
            <a:r>
              <a:rPr lang="es-AR" sz="2800" spc="-5" dirty="0">
                <a:latin typeface="Arial"/>
                <a:cs typeface="Arial"/>
              </a:rPr>
              <a:t>pruebas</a:t>
            </a:r>
            <a:r>
              <a:rPr lang="es-AR" sz="2800" spc="5" dirty="0">
                <a:latin typeface="Arial"/>
                <a:cs typeface="Arial"/>
              </a:rPr>
              <a:t> </a:t>
            </a:r>
            <a:r>
              <a:rPr lang="es-AR" sz="2800" spc="-5" dirty="0">
                <a:latin typeface="Arial"/>
                <a:cs typeface="Arial"/>
              </a:rPr>
              <a:t>deberán</a:t>
            </a:r>
            <a:r>
              <a:rPr lang="es-AR" sz="2800" spc="10" dirty="0">
                <a:latin typeface="Arial"/>
                <a:cs typeface="Arial"/>
              </a:rPr>
              <a:t> </a:t>
            </a:r>
            <a:r>
              <a:rPr lang="es-AR" sz="2800" spc="-5" dirty="0">
                <a:latin typeface="Arial"/>
                <a:cs typeface="Arial"/>
              </a:rPr>
              <a:t>ser</a:t>
            </a:r>
            <a:r>
              <a:rPr lang="es-AR" sz="2800" spc="15" dirty="0">
                <a:latin typeface="Arial"/>
                <a:cs typeface="Arial"/>
              </a:rPr>
              <a:t> </a:t>
            </a:r>
            <a:r>
              <a:rPr lang="es-AR" sz="2800" spc="-5" dirty="0">
                <a:latin typeface="Arial"/>
                <a:cs typeface="Arial"/>
              </a:rPr>
              <a:t>realizadas</a:t>
            </a:r>
            <a:r>
              <a:rPr lang="es-AR" sz="2800" spc="5" dirty="0">
                <a:latin typeface="Arial"/>
                <a:cs typeface="Arial"/>
              </a:rPr>
              <a:t> </a:t>
            </a:r>
            <a:r>
              <a:rPr lang="es-AR" sz="2800" spc="-10" dirty="0">
                <a:latin typeface="Arial"/>
                <a:cs typeface="Arial"/>
              </a:rPr>
              <a:t>de</a:t>
            </a:r>
            <a:r>
              <a:rPr lang="es-AR" sz="2800" spc="15" dirty="0">
                <a:latin typeface="Arial"/>
                <a:cs typeface="Arial"/>
              </a:rPr>
              <a:t> </a:t>
            </a:r>
            <a:r>
              <a:rPr lang="es-AR" sz="2800" dirty="0">
                <a:latin typeface="Arial"/>
                <a:cs typeface="Arial"/>
              </a:rPr>
              <a:t>acuerdo a </a:t>
            </a:r>
            <a:r>
              <a:rPr lang="es-AR" sz="2800" spc="-5" dirty="0">
                <a:latin typeface="Arial"/>
                <a:cs typeface="Arial"/>
              </a:rPr>
              <a:t>ANSI C57.12.90</a:t>
            </a:r>
            <a:r>
              <a:rPr lang="es-AR" sz="2800" spc="15" dirty="0">
                <a:latin typeface="Arial"/>
                <a:cs typeface="Arial"/>
              </a:rPr>
              <a:t> </a:t>
            </a:r>
            <a:r>
              <a:rPr lang="es-AR" sz="2800" dirty="0">
                <a:latin typeface="Arial"/>
                <a:cs typeface="Arial"/>
              </a:rPr>
              <a:t>a </a:t>
            </a:r>
            <a:r>
              <a:rPr lang="es-AR" sz="2800" spc="-375" dirty="0">
                <a:latin typeface="Arial"/>
                <a:cs typeface="Arial"/>
              </a:rPr>
              <a:t> </a:t>
            </a:r>
            <a:r>
              <a:rPr lang="es-AR" sz="2800" dirty="0">
                <a:latin typeface="Arial"/>
                <a:cs typeface="Arial"/>
              </a:rPr>
              <a:t>tensión</a:t>
            </a:r>
            <a:r>
              <a:rPr lang="es-AR" sz="2800" spc="-5" dirty="0">
                <a:latin typeface="Arial"/>
                <a:cs typeface="Arial"/>
              </a:rPr>
              <a:t> nominal.</a:t>
            </a:r>
            <a:endParaRPr lang="es-AR" sz="28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29</a:t>
            </a:fld>
            <a:endParaRPr lang="es-AR"/>
          </a:p>
        </p:txBody>
      </p:sp>
    </p:spTree>
    <p:extLst>
      <p:ext uri="{BB962C8B-B14F-4D97-AF65-F5344CB8AC3E}">
        <p14:creationId xmlns:p14="http://schemas.microsoft.com/office/powerpoint/2010/main" val="3586985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spcBef>
                <a:spcPts val="1035"/>
              </a:spcBef>
            </a:pPr>
            <a:r>
              <a:rPr lang="es-AR" sz="1400" b="1" spc="5" dirty="0">
                <a:latin typeface="Arial"/>
                <a:cs typeface="Arial"/>
              </a:rPr>
              <a:t>6.Medidas</a:t>
            </a:r>
            <a:r>
              <a:rPr lang="es-AR" sz="1400" b="1" spc="-20" dirty="0">
                <a:latin typeface="Arial"/>
                <a:cs typeface="Arial"/>
              </a:rPr>
              <a:t> </a:t>
            </a:r>
            <a:r>
              <a:rPr lang="es-AR" sz="1400" b="1" spc="-5" dirty="0">
                <a:latin typeface="Arial"/>
                <a:cs typeface="Arial"/>
              </a:rPr>
              <a:t>de pérdidas</a:t>
            </a:r>
            <a:r>
              <a:rPr lang="es-AR" sz="1400" b="1" spc="-10" dirty="0">
                <a:latin typeface="Arial"/>
                <a:cs typeface="Arial"/>
              </a:rPr>
              <a:t> </a:t>
            </a:r>
            <a:r>
              <a:rPr lang="es-AR" sz="1400" b="1" dirty="0">
                <a:latin typeface="Arial"/>
                <a:cs typeface="Arial"/>
              </a:rPr>
              <a:t>en</a:t>
            </a:r>
            <a:r>
              <a:rPr lang="es-AR" sz="1400" b="1" spc="-15" dirty="0">
                <a:latin typeface="Arial"/>
                <a:cs typeface="Arial"/>
              </a:rPr>
              <a:t> </a:t>
            </a:r>
            <a:r>
              <a:rPr lang="es-AR" sz="1400" b="1" spc="-5" dirty="0">
                <a:latin typeface="Arial"/>
                <a:cs typeface="Arial"/>
              </a:rPr>
              <a:t>vacío.</a:t>
            </a:r>
            <a:endParaRPr lang="es-AR" sz="1400" dirty="0">
              <a:latin typeface="Arial"/>
              <a:cs typeface="Arial"/>
            </a:endParaRPr>
          </a:p>
          <a:p>
            <a:pPr marL="12700" marR="5080" algn="just">
              <a:lnSpc>
                <a:spcPct val="143200"/>
              </a:lnSpc>
              <a:spcBef>
                <a:spcPts val="210"/>
              </a:spcBef>
            </a:pPr>
            <a:r>
              <a:rPr lang="es-AR" sz="1400" dirty="0">
                <a:latin typeface="Arial"/>
                <a:cs typeface="Arial"/>
              </a:rPr>
              <a:t>La </a:t>
            </a:r>
            <a:r>
              <a:rPr lang="es-AR" sz="1400" spc="-5" dirty="0">
                <a:latin typeface="Arial"/>
                <a:cs typeface="Arial"/>
              </a:rPr>
              <a:t>prueba deberá </a:t>
            </a:r>
            <a:r>
              <a:rPr lang="es-AR" sz="1400" dirty="0">
                <a:latin typeface="Arial"/>
                <a:cs typeface="Arial"/>
              </a:rPr>
              <a:t>ser realizada de acuerdo a </a:t>
            </a:r>
            <a:r>
              <a:rPr lang="es-AR" sz="1400" spc="-5" dirty="0">
                <a:latin typeface="Arial"/>
                <a:cs typeface="Arial"/>
              </a:rPr>
              <a:t>ANSI C57.12.90 </a:t>
            </a:r>
            <a:r>
              <a:rPr lang="es-AR" sz="1400" dirty="0">
                <a:latin typeface="Arial"/>
                <a:cs typeface="Arial"/>
              </a:rPr>
              <a:t>a </a:t>
            </a:r>
            <a:r>
              <a:rPr lang="es-AR" sz="1400" spc="-5" dirty="0">
                <a:latin typeface="Arial"/>
                <a:cs typeface="Arial"/>
              </a:rPr>
              <a:t>90%, </a:t>
            </a:r>
            <a:r>
              <a:rPr lang="es-AR" sz="1400" dirty="0">
                <a:latin typeface="Arial"/>
                <a:cs typeface="Arial"/>
              </a:rPr>
              <a:t> 95% y 110% de </a:t>
            </a:r>
            <a:r>
              <a:rPr lang="es-AR" sz="1400" spc="-10" dirty="0">
                <a:latin typeface="Arial"/>
                <a:cs typeface="Arial"/>
              </a:rPr>
              <a:t>la </a:t>
            </a:r>
            <a:r>
              <a:rPr lang="es-AR" sz="1400" spc="-5" dirty="0">
                <a:latin typeface="Arial"/>
                <a:cs typeface="Arial"/>
              </a:rPr>
              <a:t>tensión nominal, </a:t>
            </a:r>
            <a:r>
              <a:rPr lang="es-AR" sz="1400" dirty="0">
                <a:latin typeface="Arial"/>
                <a:cs typeface="Arial"/>
              </a:rPr>
              <a:t>a 60 </a:t>
            </a:r>
            <a:r>
              <a:rPr lang="es-AR" sz="1400" spc="-5" dirty="0">
                <a:latin typeface="Arial"/>
                <a:cs typeface="Arial"/>
              </a:rPr>
              <a:t>Hz, antes </a:t>
            </a:r>
            <a:r>
              <a:rPr lang="es-AR" sz="1400" spc="-10" dirty="0">
                <a:latin typeface="Arial"/>
                <a:cs typeface="Arial"/>
              </a:rPr>
              <a:t>de </a:t>
            </a:r>
            <a:r>
              <a:rPr lang="es-AR" sz="1400" dirty="0">
                <a:latin typeface="Arial"/>
                <a:cs typeface="Arial"/>
              </a:rPr>
              <a:t>las </a:t>
            </a:r>
            <a:r>
              <a:rPr lang="es-AR" sz="1400" spc="-5" dirty="0">
                <a:latin typeface="Arial"/>
                <a:cs typeface="Arial"/>
              </a:rPr>
              <a:t>pruebas </a:t>
            </a:r>
            <a:r>
              <a:rPr lang="es-AR" sz="1400" dirty="0">
                <a:latin typeface="Arial"/>
                <a:cs typeface="Arial"/>
              </a:rPr>
              <a:t> </a:t>
            </a:r>
            <a:r>
              <a:rPr lang="es-AR" sz="1400" spc="-5" dirty="0">
                <a:latin typeface="Arial"/>
                <a:cs typeface="Arial"/>
              </a:rPr>
              <a:t>dieléctricas.</a:t>
            </a:r>
          </a:p>
          <a:p>
            <a:pPr marL="12700" marR="5080" algn="just">
              <a:lnSpc>
                <a:spcPct val="143200"/>
              </a:lnSpc>
              <a:spcBef>
                <a:spcPts val="210"/>
              </a:spcBef>
            </a:pPr>
            <a:endParaRPr lang="es-AR" sz="1400" spc="-5" dirty="0">
              <a:latin typeface="Arial"/>
              <a:cs typeface="Arial"/>
            </a:endParaRPr>
          </a:p>
          <a:p>
            <a:pPr marL="469265" lvl="2" indent="-457200" algn="just">
              <a:spcBef>
                <a:spcPts val="1019"/>
              </a:spcBef>
              <a:buAutoNum type="arabicPeriod" startAt="7"/>
              <a:tabLst>
                <a:tab pos="469900" algn="l"/>
              </a:tabLst>
            </a:pPr>
            <a:r>
              <a:rPr lang="es-AR" sz="1400" b="1" spc="-5" dirty="0">
                <a:latin typeface="Arial"/>
                <a:cs typeface="Arial"/>
              </a:rPr>
              <a:t>Corriente</a:t>
            </a:r>
            <a:r>
              <a:rPr lang="es-AR" sz="1400" b="1" spc="-15" dirty="0">
                <a:latin typeface="Arial"/>
                <a:cs typeface="Arial"/>
              </a:rPr>
              <a:t> </a:t>
            </a:r>
            <a:r>
              <a:rPr lang="es-AR" sz="1400" b="1" spc="-5" dirty="0">
                <a:latin typeface="Arial"/>
                <a:cs typeface="Arial"/>
              </a:rPr>
              <a:t>de</a:t>
            </a:r>
            <a:r>
              <a:rPr lang="es-AR" sz="1400" b="1" spc="-10" dirty="0">
                <a:latin typeface="Arial"/>
                <a:cs typeface="Arial"/>
              </a:rPr>
              <a:t> </a:t>
            </a:r>
            <a:r>
              <a:rPr lang="es-AR" sz="1400" b="1" dirty="0">
                <a:latin typeface="Arial"/>
                <a:cs typeface="Arial"/>
              </a:rPr>
              <a:t>Excitación</a:t>
            </a:r>
            <a:r>
              <a:rPr lang="es-AR" sz="1400" b="1" spc="5" dirty="0">
                <a:latin typeface="Arial"/>
                <a:cs typeface="Arial"/>
              </a:rPr>
              <a:t> </a:t>
            </a:r>
            <a:r>
              <a:rPr lang="es-AR" sz="1400" b="1" dirty="0">
                <a:latin typeface="Arial"/>
                <a:cs typeface="Arial"/>
              </a:rPr>
              <a:t>y</a:t>
            </a:r>
            <a:r>
              <a:rPr lang="es-AR" sz="1400" b="1" spc="-45" dirty="0">
                <a:latin typeface="Arial"/>
                <a:cs typeface="Arial"/>
              </a:rPr>
              <a:t> </a:t>
            </a:r>
            <a:r>
              <a:rPr lang="es-AR" sz="1400" b="1" dirty="0">
                <a:latin typeface="Arial"/>
                <a:cs typeface="Arial"/>
              </a:rPr>
              <a:t>Excitación</a:t>
            </a:r>
            <a:r>
              <a:rPr lang="es-AR" sz="1400" b="1" spc="-10" dirty="0">
                <a:latin typeface="Arial"/>
                <a:cs typeface="Arial"/>
              </a:rPr>
              <a:t> </a:t>
            </a:r>
            <a:r>
              <a:rPr lang="es-AR" sz="1400" b="1" dirty="0">
                <a:latin typeface="Arial"/>
                <a:cs typeface="Arial"/>
              </a:rPr>
              <a:t>a</a:t>
            </a:r>
            <a:r>
              <a:rPr lang="es-AR" sz="1400" b="1" spc="5" dirty="0">
                <a:latin typeface="Arial"/>
                <a:cs typeface="Arial"/>
              </a:rPr>
              <a:t> </a:t>
            </a:r>
            <a:r>
              <a:rPr lang="es-AR" sz="1400" b="1" spc="-5" dirty="0">
                <a:latin typeface="Arial"/>
                <a:cs typeface="Arial"/>
              </a:rPr>
              <a:t>baja</a:t>
            </a:r>
            <a:r>
              <a:rPr lang="es-AR" sz="1400" b="1" spc="-15" dirty="0">
                <a:latin typeface="Arial"/>
                <a:cs typeface="Arial"/>
              </a:rPr>
              <a:t> </a:t>
            </a:r>
            <a:r>
              <a:rPr lang="es-AR" sz="1400" b="1" spc="-5" dirty="0">
                <a:latin typeface="Arial"/>
                <a:cs typeface="Arial"/>
              </a:rPr>
              <a:t>tensión.</a:t>
            </a:r>
            <a:endParaRPr lang="es-AR" sz="1400" dirty="0">
              <a:latin typeface="Arial"/>
              <a:cs typeface="Arial"/>
            </a:endParaRPr>
          </a:p>
          <a:p>
            <a:pPr marL="12700" marR="5080" algn="just">
              <a:lnSpc>
                <a:spcPct val="144300"/>
              </a:lnSpc>
              <a:spcBef>
                <a:spcPts val="180"/>
              </a:spcBef>
            </a:pPr>
            <a:r>
              <a:rPr lang="es-AR" sz="1400" dirty="0">
                <a:latin typeface="Arial"/>
                <a:cs typeface="Arial"/>
              </a:rPr>
              <a:t>La </a:t>
            </a:r>
            <a:r>
              <a:rPr lang="es-AR" sz="1400" spc="-5" dirty="0">
                <a:latin typeface="Arial"/>
                <a:cs typeface="Arial"/>
              </a:rPr>
              <a:t>prueba </a:t>
            </a:r>
            <a:r>
              <a:rPr lang="es-AR" sz="1400" dirty="0">
                <a:latin typeface="Arial"/>
                <a:cs typeface="Arial"/>
              </a:rPr>
              <a:t>de </a:t>
            </a:r>
            <a:r>
              <a:rPr lang="es-AR" sz="1400" spc="-5" dirty="0">
                <a:latin typeface="Arial"/>
                <a:cs typeface="Arial"/>
              </a:rPr>
              <a:t>corriente </a:t>
            </a:r>
            <a:r>
              <a:rPr lang="es-AR" sz="1400" dirty="0">
                <a:latin typeface="Arial"/>
                <a:cs typeface="Arial"/>
              </a:rPr>
              <a:t>de </a:t>
            </a:r>
            <a:r>
              <a:rPr lang="es-AR" sz="1400" spc="-5" dirty="0">
                <a:latin typeface="Arial"/>
                <a:cs typeface="Arial"/>
              </a:rPr>
              <a:t>excitación deberá </a:t>
            </a:r>
            <a:r>
              <a:rPr lang="es-AR" sz="1400" dirty="0">
                <a:latin typeface="Arial"/>
                <a:cs typeface="Arial"/>
              </a:rPr>
              <a:t>ser </a:t>
            </a:r>
            <a:r>
              <a:rPr lang="es-AR" sz="1400" spc="-5" dirty="0">
                <a:latin typeface="Arial"/>
                <a:cs typeface="Arial"/>
              </a:rPr>
              <a:t>realizada </a:t>
            </a:r>
            <a:r>
              <a:rPr lang="es-AR" sz="1400" dirty="0">
                <a:latin typeface="Arial"/>
                <a:cs typeface="Arial"/>
              </a:rPr>
              <a:t>de </a:t>
            </a:r>
            <a:r>
              <a:rPr lang="es-AR" sz="1400" spc="-5" dirty="0">
                <a:latin typeface="Arial"/>
                <a:cs typeface="Arial"/>
              </a:rPr>
              <a:t>acuerdo </a:t>
            </a:r>
            <a:r>
              <a:rPr lang="es-AR" sz="1400" dirty="0">
                <a:latin typeface="Arial"/>
                <a:cs typeface="Arial"/>
              </a:rPr>
              <a:t>a </a:t>
            </a:r>
            <a:r>
              <a:rPr lang="es-AR" sz="1400" spc="-380" dirty="0">
                <a:latin typeface="Arial"/>
                <a:cs typeface="Arial"/>
              </a:rPr>
              <a:t> </a:t>
            </a:r>
            <a:r>
              <a:rPr lang="es-AR" sz="1400" spc="-5" dirty="0">
                <a:latin typeface="Arial"/>
                <a:cs typeface="Arial"/>
              </a:rPr>
              <a:t>ANSI</a:t>
            </a:r>
            <a:r>
              <a:rPr lang="es-AR" sz="1400" spc="335" dirty="0">
                <a:latin typeface="Arial"/>
                <a:cs typeface="Arial"/>
              </a:rPr>
              <a:t> </a:t>
            </a:r>
            <a:r>
              <a:rPr lang="es-AR" sz="1400" spc="-5" dirty="0">
                <a:latin typeface="Arial"/>
                <a:cs typeface="Arial"/>
              </a:rPr>
              <a:t>C57.12.90</a:t>
            </a:r>
            <a:r>
              <a:rPr lang="es-AR" sz="1400" spc="330" dirty="0">
                <a:latin typeface="Arial"/>
                <a:cs typeface="Arial"/>
              </a:rPr>
              <a:t> </a:t>
            </a:r>
            <a:r>
              <a:rPr lang="es-AR" sz="1400" dirty="0">
                <a:latin typeface="Arial"/>
                <a:cs typeface="Arial"/>
              </a:rPr>
              <a:t>a</a:t>
            </a:r>
            <a:r>
              <a:rPr lang="es-AR" sz="1400" spc="325" dirty="0">
                <a:latin typeface="Arial"/>
                <a:cs typeface="Arial"/>
              </a:rPr>
              <a:t> </a:t>
            </a:r>
            <a:r>
              <a:rPr lang="es-AR" sz="1400" spc="-5" dirty="0">
                <a:latin typeface="Arial"/>
                <a:cs typeface="Arial"/>
              </a:rPr>
              <a:t>90%,</a:t>
            </a:r>
            <a:r>
              <a:rPr lang="es-AR" sz="1400" spc="340" dirty="0">
                <a:latin typeface="Arial"/>
                <a:cs typeface="Arial"/>
              </a:rPr>
              <a:t> </a:t>
            </a:r>
            <a:r>
              <a:rPr lang="es-AR" sz="1400" spc="-5" dirty="0">
                <a:latin typeface="Arial"/>
                <a:cs typeface="Arial"/>
              </a:rPr>
              <a:t>95%,</a:t>
            </a:r>
            <a:r>
              <a:rPr lang="es-AR" sz="1400" spc="340" dirty="0">
                <a:latin typeface="Arial"/>
                <a:cs typeface="Arial"/>
              </a:rPr>
              <a:t> </a:t>
            </a:r>
            <a:r>
              <a:rPr lang="es-AR" sz="1400" spc="-5" dirty="0">
                <a:latin typeface="Arial"/>
                <a:cs typeface="Arial"/>
              </a:rPr>
              <a:t>100%,</a:t>
            </a:r>
            <a:r>
              <a:rPr lang="es-AR" sz="1400" spc="335" dirty="0">
                <a:latin typeface="Arial"/>
                <a:cs typeface="Arial"/>
              </a:rPr>
              <a:t> </a:t>
            </a:r>
            <a:r>
              <a:rPr lang="es-AR" sz="1400" spc="-5" dirty="0">
                <a:latin typeface="Arial"/>
                <a:cs typeface="Arial"/>
              </a:rPr>
              <a:t>105%,</a:t>
            </a:r>
            <a:r>
              <a:rPr lang="es-AR" sz="1400" spc="340" dirty="0">
                <a:latin typeface="Arial"/>
                <a:cs typeface="Arial"/>
              </a:rPr>
              <a:t> </a:t>
            </a:r>
            <a:r>
              <a:rPr lang="es-AR" sz="1400" dirty="0">
                <a:latin typeface="Arial"/>
                <a:cs typeface="Arial"/>
              </a:rPr>
              <a:t>y</a:t>
            </a:r>
            <a:r>
              <a:rPr lang="es-AR" sz="1400" spc="325" dirty="0">
                <a:latin typeface="Arial"/>
                <a:cs typeface="Arial"/>
              </a:rPr>
              <a:t> </a:t>
            </a:r>
            <a:r>
              <a:rPr lang="es-AR" sz="1400" dirty="0">
                <a:latin typeface="Arial"/>
                <a:cs typeface="Arial"/>
              </a:rPr>
              <a:t>110%</a:t>
            </a:r>
            <a:r>
              <a:rPr lang="es-AR" sz="1400" spc="315" dirty="0">
                <a:latin typeface="Arial"/>
                <a:cs typeface="Arial"/>
              </a:rPr>
              <a:t> </a:t>
            </a:r>
            <a:r>
              <a:rPr lang="es-AR" sz="1400" dirty="0">
                <a:latin typeface="Arial"/>
                <a:cs typeface="Arial"/>
              </a:rPr>
              <a:t>de</a:t>
            </a:r>
            <a:r>
              <a:rPr lang="es-AR" sz="1400" spc="345" dirty="0">
                <a:latin typeface="Arial"/>
                <a:cs typeface="Arial"/>
              </a:rPr>
              <a:t> </a:t>
            </a:r>
            <a:r>
              <a:rPr lang="es-AR" sz="1400" dirty="0">
                <a:latin typeface="Arial"/>
                <a:cs typeface="Arial"/>
              </a:rPr>
              <a:t>la</a:t>
            </a:r>
            <a:r>
              <a:rPr lang="es-AR" sz="1400" spc="320" dirty="0">
                <a:latin typeface="Arial"/>
                <a:cs typeface="Arial"/>
              </a:rPr>
              <a:t> </a:t>
            </a:r>
            <a:r>
              <a:rPr lang="es-AR" sz="1400" spc="-5" dirty="0">
                <a:latin typeface="Arial"/>
                <a:cs typeface="Arial"/>
              </a:rPr>
              <a:t>tensión</a:t>
            </a:r>
            <a:endParaRPr lang="es-AR" sz="1400" dirty="0">
              <a:latin typeface="Arial"/>
              <a:cs typeface="Arial"/>
            </a:endParaRPr>
          </a:p>
          <a:p>
            <a:pPr marL="12700" marR="6350" algn="just">
              <a:lnSpc>
                <a:spcPct val="143300"/>
              </a:lnSpc>
              <a:spcBef>
                <a:spcPts val="5"/>
              </a:spcBef>
            </a:pPr>
            <a:r>
              <a:rPr lang="es-AR" sz="1400" dirty="0">
                <a:latin typeface="Arial"/>
                <a:cs typeface="Arial"/>
              </a:rPr>
              <a:t>nominal</a:t>
            </a:r>
            <a:r>
              <a:rPr lang="es-AR" sz="1400" spc="-20" dirty="0">
                <a:latin typeface="Arial"/>
                <a:cs typeface="Arial"/>
              </a:rPr>
              <a:t> </a:t>
            </a:r>
            <a:r>
              <a:rPr lang="es-AR" sz="1400" dirty="0">
                <a:latin typeface="Arial"/>
                <a:cs typeface="Arial"/>
              </a:rPr>
              <a:t>a</a:t>
            </a:r>
            <a:r>
              <a:rPr lang="es-AR" sz="1400" spc="-20" dirty="0">
                <a:latin typeface="Arial"/>
                <a:cs typeface="Arial"/>
              </a:rPr>
              <a:t> </a:t>
            </a:r>
            <a:r>
              <a:rPr lang="es-AR" sz="1400" dirty="0">
                <a:latin typeface="Arial"/>
                <a:cs typeface="Arial"/>
              </a:rPr>
              <a:t>60</a:t>
            </a:r>
            <a:r>
              <a:rPr lang="es-AR" sz="1400" spc="-15" dirty="0">
                <a:latin typeface="Arial"/>
                <a:cs typeface="Arial"/>
              </a:rPr>
              <a:t> </a:t>
            </a:r>
            <a:r>
              <a:rPr lang="es-AR" sz="1400" spc="-5" dirty="0">
                <a:latin typeface="Arial"/>
                <a:cs typeface="Arial"/>
              </a:rPr>
              <a:t>Hz.</a:t>
            </a:r>
            <a:r>
              <a:rPr lang="es-AR" sz="1400" spc="-30" dirty="0">
                <a:latin typeface="Arial"/>
                <a:cs typeface="Arial"/>
              </a:rPr>
              <a:t> </a:t>
            </a:r>
            <a:r>
              <a:rPr lang="es-AR" sz="1400" spc="-10" dirty="0">
                <a:latin typeface="Arial"/>
                <a:cs typeface="Arial"/>
              </a:rPr>
              <a:t>La</a:t>
            </a:r>
            <a:r>
              <a:rPr lang="es-AR" sz="1400" spc="-15" dirty="0">
                <a:latin typeface="Arial"/>
                <a:cs typeface="Arial"/>
              </a:rPr>
              <a:t> </a:t>
            </a:r>
            <a:r>
              <a:rPr lang="es-AR" sz="1400" dirty="0">
                <a:latin typeface="Arial"/>
                <a:cs typeface="Arial"/>
              </a:rPr>
              <a:t>prueba</a:t>
            </a:r>
            <a:r>
              <a:rPr lang="es-AR" sz="1400" spc="-20" dirty="0">
                <a:latin typeface="Arial"/>
                <a:cs typeface="Arial"/>
              </a:rPr>
              <a:t> </a:t>
            </a:r>
            <a:r>
              <a:rPr lang="es-AR" sz="1400" dirty="0">
                <a:latin typeface="Arial"/>
                <a:cs typeface="Arial"/>
              </a:rPr>
              <a:t>de</a:t>
            </a:r>
            <a:r>
              <a:rPr lang="es-AR" sz="1400" spc="-25" dirty="0">
                <a:latin typeface="Arial"/>
                <a:cs typeface="Arial"/>
              </a:rPr>
              <a:t> </a:t>
            </a:r>
            <a:r>
              <a:rPr lang="es-AR" sz="1400" spc="-5" dirty="0">
                <a:latin typeface="Arial"/>
                <a:cs typeface="Arial"/>
              </a:rPr>
              <a:t>excitación</a:t>
            </a:r>
            <a:r>
              <a:rPr lang="es-AR" sz="1400" spc="-20" dirty="0">
                <a:latin typeface="Arial"/>
                <a:cs typeface="Arial"/>
              </a:rPr>
              <a:t> </a:t>
            </a:r>
            <a:r>
              <a:rPr lang="es-AR" sz="1400" dirty="0">
                <a:latin typeface="Arial"/>
                <a:cs typeface="Arial"/>
              </a:rPr>
              <a:t>a</a:t>
            </a:r>
            <a:r>
              <a:rPr lang="es-AR" sz="1400" spc="-20" dirty="0">
                <a:latin typeface="Arial"/>
                <a:cs typeface="Arial"/>
              </a:rPr>
              <a:t> </a:t>
            </a:r>
            <a:r>
              <a:rPr lang="es-AR" sz="1400" dirty="0">
                <a:latin typeface="Arial"/>
                <a:cs typeface="Arial"/>
              </a:rPr>
              <a:t>baja</a:t>
            </a:r>
            <a:r>
              <a:rPr lang="es-AR" sz="1400" spc="-30" dirty="0">
                <a:latin typeface="Arial"/>
                <a:cs typeface="Arial"/>
              </a:rPr>
              <a:t> </a:t>
            </a:r>
            <a:r>
              <a:rPr lang="es-AR" sz="1400" spc="-5" dirty="0">
                <a:latin typeface="Arial"/>
                <a:cs typeface="Arial"/>
              </a:rPr>
              <a:t>tensión</a:t>
            </a:r>
            <a:r>
              <a:rPr lang="es-AR" sz="1400" spc="-30" dirty="0">
                <a:latin typeface="Arial"/>
                <a:cs typeface="Arial"/>
              </a:rPr>
              <a:t> </a:t>
            </a:r>
            <a:r>
              <a:rPr lang="es-AR" sz="1400" spc="-5" dirty="0">
                <a:latin typeface="Arial"/>
                <a:cs typeface="Arial"/>
              </a:rPr>
              <a:t>se</a:t>
            </a:r>
            <a:r>
              <a:rPr lang="es-AR" sz="1400" spc="-15" dirty="0">
                <a:latin typeface="Arial"/>
                <a:cs typeface="Arial"/>
              </a:rPr>
              <a:t> </a:t>
            </a:r>
            <a:r>
              <a:rPr lang="es-AR" sz="1400" dirty="0">
                <a:latin typeface="Arial"/>
                <a:cs typeface="Arial"/>
              </a:rPr>
              <a:t>realizará</a:t>
            </a:r>
            <a:r>
              <a:rPr lang="es-AR" sz="1400" spc="-20" dirty="0">
                <a:latin typeface="Arial"/>
                <a:cs typeface="Arial"/>
              </a:rPr>
              <a:t> </a:t>
            </a:r>
            <a:r>
              <a:rPr lang="es-AR" sz="1400" spc="-10" dirty="0">
                <a:latin typeface="Arial"/>
                <a:cs typeface="Arial"/>
              </a:rPr>
              <a:t>de </a:t>
            </a:r>
            <a:r>
              <a:rPr lang="es-AR" sz="1400" spc="-375" dirty="0">
                <a:latin typeface="Arial"/>
                <a:cs typeface="Arial"/>
              </a:rPr>
              <a:t> </a:t>
            </a:r>
            <a:r>
              <a:rPr lang="es-AR" sz="1400" dirty="0">
                <a:latin typeface="Arial"/>
                <a:cs typeface="Arial"/>
              </a:rPr>
              <a:t>acuerdo a </a:t>
            </a:r>
            <a:r>
              <a:rPr lang="es-AR" sz="1400" spc="-5" dirty="0">
                <a:latin typeface="Arial"/>
                <a:cs typeface="Arial"/>
              </a:rPr>
              <a:t>ANSI C57.12.90 </a:t>
            </a:r>
            <a:r>
              <a:rPr lang="es-AR" sz="1400" dirty="0">
                <a:latin typeface="Arial"/>
                <a:cs typeface="Arial"/>
              </a:rPr>
              <a:t>y una </a:t>
            </a:r>
            <a:r>
              <a:rPr lang="es-AR" sz="1400" spc="-5" dirty="0">
                <a:latin typeface="Arial"/>
                <a:cs typeface="Arial"/>
              </a:rPr>
              <a:t>tensión </a:t>
            </a:r>
            <a:r>
              <a:rPr lang="es-AR" sz="1400" dirty="0">
                <a:latin typeface="Arial"/>
                <a:cs typeface="Arial"/>
              </a:rPr>
              <a:t>mucho menor </a:t>
            </a:r>
            <a:r>
              <a:rPr lang="es-AR" sz="1400" spc="-5" dirty="0">
                <a:latin typeface="Arial"/>
                <a:cs typeface="Arial"/>
              </a:rPr>
              <a:t>que </a:t>
            </a:r>
            <a:r>
              <a:rPr lang="es-AR" sz="1400" dirty="0">
                <a:latin typeface="Arial"/>
                <a:cs typeface="Arial"/>
              </a:rPr>
              <a:t>la </a:t>
            </a:r>
            <a:r>
              <a:rPr lang="es-AR" sz="1400" spc="-5" dirty="0">
                <a:latin typeface="Arial"/>
                <a:cs typeface="Arial"/>
              </a:rPr>
              <a:t>tensión </a:t>
            </a:r>
            <a:r>
              <a:rPr lang="es-AR" sz="1400" dirty="0">
                <a:latin typeface="Arial"/>
                <a:cs typeface="Arial"/>
              </a:rPr>
              <a:t> nominal </a:t>
            </a:r>
            <a:r>
              <a:rPr lang="es-AR" sz="1400" spc="-5" dirty="0" err="1">
                <a:latin typeface="Arial"/>
                <a:cs typeface="Arial"/>
              </a:rPr>
              <a:t>i.e</a:t>
            </a:r>
            <a:r>
              <a:rPr lang="es-AR" sz="1400" spc="5" dirty="0">
                <a:latin typeface="Arial"/>
                <a:cs typeface="Arial"/>
              </a:rPr>
              <a:t> </a:t>
            </a:r>
            <a:r>
              <a:rPr lang="es-AR" sz="1400" spc="-10" dirty="0">
                <a:latin typeface="Arial"/>
                <a:cs typeface="Arial"/>
              </a:rPr>
              <a:t>10 </a:t>
            </a:r>
            <a:r>
              <a:rPr lang="es-AR" sz="1400" spc="-5" dirty="0" err="1">
                <a:latin typeface="Arial"/>
                <a:cs typeface="Arial"/>
              </a:rPr>
              <a:t>kV</a:t>
            </a:r>
            <a:r>
              <a:rPr lang="es-AR" sz="1400" spc="-5" dirty="0">
                <a:latin typeface="Arial"/>
                <a:cs typeface="Arial"/>
              </a:rPr>
              <a:t>.</a:t>
            </a:r>
            <a:endParaRPr lang="es-AR" sz="1400" dirty="0">
              <a:latin typeface="Arial"/>
              <a:cs typeface="Arial"/>
            </a:endParaRPr>
          </a:p>
          <a:p>
            <a:pPr>
              <a:spcBef>
                <a:spcPts val="55"/>
              </a:spcBef>
            </a:pPr>
            <a:endParaRPr lang="es-AR" sz="1300" dirty="0">
              <a:latin typeface="Arial"/>
              <a:cs typeface="Arial"/>
            </a:endParaRPr>
          </a:p>
          <a:p>
            <a:pPr marL="469265" lvl="2" indent="-457200" algn="just">
              <a:buAutoNum type="arabicPeriod" startAt="8"/>
              <a:tabLst>
                <a:tab pos="469900" algn="l"/>
              </a:tabLst>
            </a:pPr>
            <a:r>
              <a:rPr lang="es-AR" sz="1400" b="1" spc="-5" dirty="0">
                <a:latin typeface="Arial"/>
                <a:cs typeface="Arial"/>
              </a:rPr>
              <a:t>Impedancias</a:t>
            </a:r>
            <a:r>
              <a:rPr lang="es-AR" sz="1400" b="1" spc="5" dirty="0">
                <a:latin typeface="Arial"/>
                <a:cs typeface="Arial"/>
              </a:rPr>
              <a:t> </a:t>
            </a:r>
            <a:r>
              <a:rPr lang="es-AR" sz="1400" b="1" dirty="0">
                <a:latin typeface="Arial"/>
                <a:cs typeface="Arial"/>
              </a:rPr>
              <a:t>y</a:t>
            </a:r>
            <a:r>
              <a:rPr lang="es-AR" sz="1400" b="1" spc="-35" dirty="0">
                <a:latin typeface="Arial"/>
                <a:cs typeface="Arial"/>
              </a:rPr>
              <a:t> </a:t>
            </a:r>
            <a:r>
              <a:rPr lang="es-AR" sz="1400" b="1" spc="-5" dirty="0">
                <a:latin typeface="Arial"/>
                <a:cs typeface="Arial"/>
              </a:rPr>
              <a:t>pérdidas</a:t>
            </a:r>
            <a:r>
              <a:rPr lang="es-AR" sz="1400" b="1" spc="5" dirty="0">
                <a:latin typeface="Arial"/>
                <a:cs typeface="Arial"/>
              </a:rPr>
              <a:t> </a:t>
            </a:r>
            <a:r>
              <a:rPr lang="es-AR" sz="1400" b="1" spc="-5" dirty="0">
                <a:latin typeface="Arial"/>
                <a:cs typeface="Arial"/>
              </a:rPr>
              <a:t>bajo</a:t>
            </a:r>
            <a:r>
              <a:rPr lang="es-AR" sz="1400" b="1" spc="-15" dirty="0">
                <a:latin typeface="Arial"/>
                <a:cs typeface="Arial"/>
              </a:rPr>
              <a:t> </a:t>
            </a:r>
            <a:r>
              <a:rPr lang="es-AR" sz="1400" b="1" spc="-5" dirty="0">
                <a:latin typeface="Arial"/>
                <a:cs typeface="Arial"/>
              </a:rPr>
              <a:t>carga.</a:t>
            </a:r>
            <a:endParaRPr lang="es-AR" sz="1400" dirty="0">
              <a:latin typeface="Arial"/>
              <a:cs typeface="Arial"/>
            </a:endParaRPr>
          </a:p>
          <a:p>
            <a:pPr marL="12700" marR="5715" algn="just">
              <a:lnSpc>
                <a:spcPct val="143600"/>
              </a:lnSpc>
              <a:spcBef>
                <a:spcPts val="204"/>
              </a:spcBef>
            </a:pPr>
            <a:r>
              <a:rPr lang="es-AR" sz="1400" dirty="0">
                <a:latin typeface="Arial"/>
                <a:cs typeface="Arial"/>
              </a:rPr>
              <a:t>La </a:t>
            </a:r>
            <a:r>
              <a:rPr lang="es-AR" sz="1400" spc="-5" dirty="0">
                <a:latin typeface="Arial"/>
                <a:cs typeface="Arial"/>
              </a:rPr>
              <a:t>prueba </a:t>
            </a:r>
            <a:r>
              <a:rPr lang="es-AR" sz="1400" dirty="0">
                <a:latin typeface="Arial"/>
                <a:cs typeface="Arial"/>
              </a:rPr>
              <a:t>deberá ser realizada </a:t>
            </a:r>
            <a:r>
              <a:rPr lang="es-AR" sz="1400" spc="-10" dirty="0">
                <a:latin typeface="Arial"/>
                <a:cs typeface="Arial"/>
              </a:rPr>
              <a:t>de </a:t>
            </a:r>
            <a:r>
              <a:rPr lang="es-AR" sz="1400" dirty="0">
                <a:latin typeface="Arial"/>
                <a:cs typeface="Arial"/>
              </a:rPr>
              <a:t>acuerdo a </a:t>
            </a:r>
            <a:r>
              <a:rPr lang="es-AR" sz="1400" spc="-5" dirty="0">
                <a:latin typeface="Arial"/>
                <a:cs typeface="Arial"/>
              </a:rPr>
              <a:t>ANSI/IEEE C57.12.90 </a:t>
            </a:r>
            <a:r>
              <a:rPr lang="es-AR" sz="1400" dirty="0">
                <a:latin typeface="Arial"/>
                <a:cs typeface="Arial"/>
              </a:rPr>
              <a:t>a </a:t>
            </a:r>
            <a:r>
              <a:rPr lang="es-AR" sz="1400" spc="5" dirty="0">
                <a:latin typeface="Arial"/>
                <a:cs typeface="Arial"/>
              </a:rPr>
              <a:t> </a:t>
            </a:r>
            <a:r>
              <a:rPr lang="es-AR" sz="1400" dirty="0">
                <a:latin typeface="Arial"/>
                <a:cs typeface="Arial"/>
              </a:rPr>
              <a:t>tensión</a:t>
            </a:r>
            <a:r>
              <a:rPr lang="es-AR" sz="1400" spc="5" dirty="0">
                <a:latin typeface="Arial"/>
                <a:cs typeface="Arial"/>
              </a:rPr>
              <a:t> </a:t>
            </a:r>
            <a:r>
              <a:rPr lang="es-AR" sz="1400" spc="-5" dirty="0">
                <a:latin typeface="Arial"/>
                <a:cs typeface="Arial"/>
              </a:rPr>
              <a:t>nominal</a:t>
            </a:r>
            <a:r>
              <a:rPr lang="es-AR" sz="1400" dirty="0">
                <a:latin typeface="Arial"/>
                <a:cs typeface="Arial"/>
              </a:rPr>
              <a:t> en</a:t>
            </a:r>
            <a:r>
              <a:rPr lang="es-AR" sz="1400" spc="5" dirty="0">
                <a:latin typeface="Arial"/>
                <a:cs typeface="Arial"/>
              </a:rPr>
              <a:t> </a:t>
            </a:r>
            <a:r>
              <a:rPr lang="es-AR" sz="1400" spc="-5" dirty="0">
                <a:latin typeface="Arial"/>
                <a:cs typeface="Arial"/>
              </a:rPr>
              <a:t>toma</a:t>
            </a:r>
            <a:r>
              <a:rPr lang="es-AR" sz="1400" dirty="0">
                <a:latin typeface="Arial"/>
                <a:cs typeface="Arial"/>
              </a:rPr>
              <a:t> </a:t>
            </a:r>
            <a:r>
              <a:rPr lang="es-AR" sz="1400" spc="-5" dirty="0">
                <a:latin typeface="Arial"/>
                <a:cs typeface="Arial"/>
              </a:rPr>
              <a:t>nominal,</a:t>
            </a:r>
            <a:r>
              <a:rPr lang="es-AR" sz="1400" dirty="0">
                <a:latin typeface="Arial"/>
                <a:cs typeface="Arial"/>
              </a:rPr>
              <a:t> las</a:t>
            </a:r>
            <a:r>
              <a:rPr lang="es-AR" sz="1400" spc="5" dirty="0">
                <a:latin typeface="Arial"/>
                <a:cs typeface="Arial"/>
              </a:rPr>
              <a:t> </a:t>
            </a:r>
            <a:r>
              <a:rPr lang="es-AR" sz="1400" spc="-5" dirty="0">
                <a:latin typeface="Arial"/>
                <a:cs typeface="Arial"/>
              </a:rPr>
              <a:t>posiciones</a:t>
            </a:r>
            <a:r>
              <a:rPr lang="es-AR" sz="1400" dirty="0">
                <a:latin typeface="Arial"/>
                <a:cs typeface="Arial"/>
              </a:rPr>
              <a:t> </a:t>
            </a:r>
            <a:r>
              <a:rPr lang="es-AR" sz="1400" spc="-5" dirty="0">
                <a:latin typeface="Arial"/>
                <a:cs typeface="Arial"/>
              </a:rPr>
              <a:t>extremas</a:t>
            </a:r>
            <a:r>
              <a:rPr lang="es-AR" sz="1400" dirty="0">
                <a:latin typeface="Arial"/>
                <a:cs typeface="Arial"/>
              </a:rPr>
              <a:t> </a:t>
            </a:r>
            <a:r>
              <a:rPr lang="es-AR" sz="1400" spc="-5" dirty="0">
                <a:latin typeface="Arial"/>
                <a:cs typeface="Arial"/>
              </a:rPr>
              <a:t>del </a:t>
            </a:r>
            <a:r>
              <a:rPr lang="es-AR" sz="1400" dirty="0">
                <a:latin typeface="Arial"/>
                <a:cs typeface="Arial"/>
              </a:rPr>
              <a:t> cambiador</a:t>
            </a:r>
            <a:r>
              <a:rPr lang="es-AR" sz="1400" spc="-45" dirty="0">
                <a:latin typeface="Arial"/>
                <a:cs typeface="Arial"/>
              </a:rPr>
              <a:t> </a:t>
            </a:r>
            <a:r>
              <a:rPr lang="es-AR" sz="1400" dirty="0">
                <a:latin typeface="Arial"/>
                <a:cs typeface="Arial"/>
              </a:rPr>
              <a:t>de</a:t>
            </a:r>
            <a:r>
              <a:rPr lang="es-AR" sz="1400" spc="-50" dirty="0">
                <a:latin typeface="Arial"/>
                <a:cs typeface="Arial"/>
              </a:rPr>
              <a:t> </a:t>
            </a:r>
            <a:r>
              <a:rPr lang="es-AR" sz="1400" spc="-5" dirty="0">
                <a:latin typeface="Arial"/>
                <a:cs typeface="Arial"/>
              </a:rPr>
              <a:t>tomas</a:t>
            </a:r>
            <a:r>
              <a:rPr lang="es-AR" sz="1400" spc="-35" dirty="0">
                <a:latin typeface="Arial"/>
                <a:cs typeface="Arial"/>
              </a:rPr>
              <a:t> </a:t>
            </a:r>
            <a:r>
              <a:rPr lang="es-AR" sz="1400" dirty="0">
                <a:latin typeface="Arial"/>
                <a:cs typeface="Arial"/>
              </a:rPr>
              <a:t>y</a:t>
            </a:r>
            <a:r>
              <a:rPr lang="es-AR" sz="1400" spc="-50" dirty="0">
                <a:latin typeface="Arial"/>
                <a:cs typeface="Arial"/>
              </a:rPr>
              <a:t> </a:t>
            </a:r>
            <a:r>
              <a:rPr lang="es-AR" sz="1400" dirty="0">
                <a:latin typeface="Arial"/>
                <a:cs typeface="Arial"/>
              </a:rPr>
              <a:t>en</a:t>
            </a:r>
            <a:r>
              <a:rPr lang="es-AR" sz="1400" spc="-25" dirty="0">
                <a:latin typeface="Arial"/>
                <a:cs typeface="Arial"/>
              </a:rPr>
              <a:t> </a:t>
            </a:r>
            <a:r>
              <a:rPr lang="es-AR" sz="1400" dirty="0">
                <a:latin typeface="Arial"/>
                <a:cs typeface="Arial"/>
              </a:rPr>
              <a:t>la</a:t>
            </a:r>
            <a:r>
              <a:rPr lang="es-AR" sz="1400" spc="-50" dirty="0">
                <a:latin typeface="Arial"/>
                <a:cs typeface="Arial"/>
              </a:rPr>
              <a:t> </a:t>
            </a:r>
            <a:r>
              <a:rPr lang="es-AR" sz="1400" spc="-5" dirty="0">
                <a:latin typeface="Arial"/>
                <a:cs typeface="Arial"/>
              </a:rPr>
              <a:t>toma</a:t>
            </a:r>
            <a:r>
              <a:rPr lang="es-AR" sz="1400" spc="-45" dirty="0">
                <a:latin typeface="Arial"/>
                <a:cs typeface="Arial"/>
              </a:rPr>
              <a:t> </a:t>
            </a:r>
            <a:r>
              <a:rPr lang="es-AR" sz="1400" dirty="0">
                <a:latin typeface="Arial"/>
                <a:cs typeface="Arial"/>
              </a:rPr>
              <a:t>que</a:t>
            </a:r>
            <a:r>
              <a:rPr lang="es-AR" sz="1400" spc="-50" dirty="0">
                <a:latin typeface="Arial"/>
                <a:cs typeface="Arial"/>
              </a:rPr>
              <a:t> </a:t>
            </a:r>
            <a:r>
              <a:rPr lang="es-AR" sz="1400" dirty="0">
                <a:latin typeface="Arial"/>
                <a:cs typeface="Arial"/>
              </a:rPr>
              <a:t>produce</a:t>
            </a:r>
            <a:r>
              <a:rPr lang="es-AR" sz="1400" spc="-35" dirty="0">
                <a:latin typeface="Arial"/>
                <a:cs typeface="Arial"/>
              </a:rPr>
              <a:t> </a:t>
            </a:r>
            <a:r>
              <a:rPr lang="es-AR" sz="1400" spc="-5" dirty="0">
                <a:latin typeface="Arial"/>
                <a:cs typeface="Arial"/>
              </a:rPr>
              <a:t>las</a:t>
            </a:r>
            <a:r>
              <a:rPr lang="es-AR" sz="1400" spc="-40" dirty="0">
                <a:latin typeface="Arial"/>
                <a:cs typeface="Arial"/>
              </a:rPr>
              <a:t> </a:t>
            </a:r>
            <a:r>
              <a:rPr lang="es-AR" sz="1400" spc="-5" dirty="0">
                <a:latin typeface="Arial"/>
                <a:cs typeface="Arial"/>
              </a:rPr>
              <a:t>máximas</a:t>
            </a:r>
            <a:r>
              <a:rPr lang="es-AR" sz="1400" spc="-35" dirty="0">
                <a:latin typeface="Arial"/>
                <a:cs typeface="Arial"/>
              </a:rPr>
              <a:t> </a:t>
            </a:r>
            <a:r>
              <a:rPr lang="es-AR" sz="1400" spc="-5" dirty="0">
                <a:latin typeface="Arial"/>
                <a:cs typeface="Arial"/>
              </a:rPr>
              <a:t>pérdidas,</a:t>
            </a:r>
            <a:r>
              <a:rPr lang="es-AR" sz="1400" spc="-35" dirty="0">
                <a:latin typeface="Arial"/>
                <a:cs typeface="Arial"/>
              </a:rPr>
              <a:t> </a:t>
            </a:r>
            <a:r>
              <a:rPr lang="es-AR" sz="1400" spc="-10" dirty="0">
                <a:latin typeface="Arial"/>
                <a:cs typeface="Arial"/>
              </a:rPr>
              <a:t>la </a:t>
            </a:r>
            <a:r>
              <a:rPr lang="es-AR" sz="1400" spc="-380" dirty="0">
                <a:latin typeface="Arial"/>
                <a:cs typeface="Arial"/>
              </a:rPr>
              <a:t> </a:t>
            </a:r>
            <a:r>
              <a:rPr lang="es-AR" sz="1400" dirty="0">
                <a:latin typeface="Arial"/>
                <a:cs typeface="Arial"/>
              </a:rPr>
              <a:t>medición </a:t>
            </a:r>
            <a:r>
              <a:rPr lang="es-AR" sz="1400" spc="-5" dirty="0">
                <a:latin typeface="Arial"/>
                <a:cs typeface="Arial"/>
              </a:rPr>
              <a:t>deberá hacerse </a:t>
            </a:r>
            <a:r>
              <a:rPr lang="es-AR" sz="1400" dirty="0">
                <a:latin typeface="Arial"/>
                <a:cs typeface="Arial"/>
              </a:rPr>
              <a:t>utilizando </a:t>
            </a:r>
            <a:r>
              <a:rPr lang="es-AR" sz="1400" spc="-10" dirty="0">
                <a:latin typeface="Arial"/>
                <a:cs typeface="Arial"/>
              </a:rPr>
              <a:t>el </a:t>
            </a:r>
            <a:r>
              <a:rPr lang="es-AR" sz="1400" spc="-5" dirty="0">
                <a:latin typeface="Arial"/>
                <a:cs typeface="Arial"/>
              </a:rPr>
              <a:t>método </a:t>
            </a:r>
            <a:r>
              <a:rPr lang="es-AR" sz="1400" dirty="0">
                <a:latin typeface="Arial"/>
                <a:cs typeface="Arial"/>
              </a:rPr>
              <a:t>de </a:t>
            </a:r>
            <a:r>
              <a:rPr lang="es-AR" sz="1400" spc="-5" dirty="0">
                <a:latin typeface="Arial"/>
                <a:cs typeface="Arial"/>
              </a:rPr>
              <a:t>los tres vatímetros. </a:t>
            </a:r>
            <a:r>
              <a:rPr lang="es-AR" sz="1400" dirty="0">
                <a:latin typeface="Arial"/>
                <a:cs typeface="Arial"/>
              </a:rPr>
              <a:t> Deberá</a:t>
            </a:r>
            <a:r>
              <a:rPr lang="es-AR" sz="1400" spc="5" dirty="0">
                <a:latin typeface="Arial"/>
                <a:cs typeface="Arial"/>
              </a:rPr>
              <a:t> </a:t>
            </a:r>
            <a:r>
              <a:rPr lang="es-AR" sz="1400" spc="-5" dirty="0">
                <a:latin typeface="Arial"/>
                <a:cs typeface="Arial"/>
              </a:rPr>
              <a:t>igualmente</a:t>
            </a:r>
            <a:r>
              <a:rPr lang="es-AR" sz="1400" dirty="0">
                <a:latin typeface="Arial"/>
                <a:cs typeface="Arial"/>
              </a:rPr>
              <a:t> </a:t>
            </a:r>
            <a:r>
              <a:rPr lang="es-AR" sz="1400" spc="-5" dirty="0">
                <a:latin typeface="Arial"/>
                <a:cs typeface="Arial"/>
              </a:rPr>
              <a:t>efectuarse</a:t>
            </a:r>
            <a:r>
              <a:rPr lang="es-AR" sz="1400" dirty="0">
                <a:latin typeface="Arial"/>
                <a:cs typeface="Arial"/>
              </a:rPr>
              <a:t> </a:t>
            </a:r>
            <a:r>
              <a:rPr lang="es-AR" sz="1400" spc="-5" dirty="0">
                <a:latin typeface="Arial"/>
                <a:cs typeface="Arial"/>
              </a:rPr>
              <a:t>las</a:t>
            </a:r>
            <a:r>
              <a:rPr lang="es-AR" sz="1400" dirty="0">
                <a:latin typeface="Arial"/>
                <a:cs typeface="Arial"/>
              </a:rPr>
              <a:t> </a:t>
            </a:r>
            <a:r>
              <a:rPr lang="es-AR" sz="1400" spc="-5" dirty="0">
                <a:latin typeface="Arial"/>
                <a:cs typeface="Arial"/>
              </a:rPr>
              <a:t>mediciones</a:t>
            </a:r>
            <a:r>
              <a:rPr lang="es-AR" sz="1400" dirty="0">
                <a:latin typeface="Arial"/>
                <a:cs typeface="Arial"/>
              </a:rPr>
              <a:t> de</a:t>
            </a:r>
            <a:r>
              <a:rPr lang="es-AR" sz="1400" spc="5" dirty="0">
                <a:latin typeface="Arial"/>
                <a:cs typeface="Arial"/>
              </a:rPr>
              <a:t> </a:t>
            </a:r>
            <a:r>
              <a:rPr lang="es-AR" sz="1400" spc="-5" dirty="0">
                <a:latin typeface="Arial"/>
                <a:cs typeface="Arial"/>
              </a:rPr>
              <a:t>impedancia</a:t>
            </a:r>
            <a:r>
              <a:rPr lang="es-AR" sz="1400" dirty="0">
                <a:latin typeface="Arial"/>
                <a:cs typeface="Arial"/>
              </a:rPr>
              <a:t> </a:t>
            </a:r>
            <a:r>
              <a:rPr lang="es-AR" sz="1400" spc="-10" dirty="0">
                <a:latin typeface="Arial"/>
                <a:cs typeface="Arial"/>
              </a:rPr>
              <a:t>de </a:t>
            </a:r>
            <a:r>
              <a:rPr lang="es-AR" sz="1400" spc="-5" dirty="0">
                <a:latin typeface="Arial"/>
                <a:cs typeface="Arial"/>
              </a:rPr>
              <a:t> secuencia</a:t>
            </a:r>
            <a:r>
              <a:rPr lang="es-AR" sz="1400" spc="-15" dirty="0">
                <a:latin typeface="Arial"/>
                <a:cs typeface="Arial"/>
              </a:rPr>
              <a:t> </a:t>
            </a:r>
            <a:r>
              <a:rPr lang="es-AR" sz="1400" spc="-5" dirty="0">
                <a:latin typeface="Arial"/>
                <a:cs typeface="Arial"/>
              </a:rPr>
              <a:t>cero.</a:t>
            </a:r>
            <a:endParaRPr lang="es-AR" sz="1400" dirty="0">
              <a:latin typeface="Arial"/>
              <a:cs typeface="Arial"/>
            </a:endParaRPr>
          </a:p>
          <a:p>
            <a:pPr>
              <a:spcBef>
                <a:spcPts val="50"/>
              </a:spcBef>
            </a:pPr>
            <a:endParaRPr lang="es-AR" sz="1300" dirty="0">
              <a:latin typeface="Arial"/>
              <a:cs typeface="Arial"/>
            </a:endParaRPr>
          </a:p>
          <a:p>
            <a:pPr marL="469265" lvl="2" indent="-457200" algn="just">
              <a:buAutoNum type="arabicPeriod" startAt="9"/>
              <a:tabLst>
                <a:tab pos="469900" algn="l"/>
              </a:tabLst>
            </a:pPr>
            <a:r>
              <a:rPr lang="es-AR" sz="1400" b="1" spc="-5" dirty="0">
                <a:latin typeface="Arial"/>
                <a:cs typeface="Arial"/>
              </a:rPr>
              <a:t>Pruebas</a:t>
            </a:r>
            <a:r>
              <a:rPr lang="es-AR" sz="1400" b="1" dirty="0">
                <a:latin typeface="Arial"/>
                <a:cs typeface="Arial"/>
              </a:rPr>
              <a:t> </a:t>
            </a:r>
            <a:r>
              <a:rPr lang="es-AR" sz="1400" b="1" spc="-5" dirty="0">
                <a:latin typeface="Arial"/>
                <a:cs typeface="Arial"/>
              </a:rPr>
              <a:t>de</a:t>
            </a:r>
            <a:r>
              <a:rPr lang="es-AR" sz="1400" b="1" spc="-10" dirty="0">
                <a:latin typeface="Arial"/>
                <a:cs typeface="Arial"/>
              </a:rPr>
              <a:t> </a:t>
            </a:r>
            <a:r>
              <a:rPr lang="es-AR" sz="1400" b="1" dirty="0">
                <a:latin typeface="Arial"/>
                <a:cs typeface="Arial"/>
              </a:rPr>
              <a:t>factor</a:t>
            </a:r>
            <a:r>
              <a:rPr lang="es-AR" sz="1400" b="1" spc="-10" dirty="0">
                <a:latin typeface="Arial"/>
                <a:cs typeface="Arial"/>
              </a:rPr>
              <a:t> </a:t>
            </a:r>
            <a:r>
              <a:rPr lang="es-AR" sz="1400" b="1" spc="-5" dirty="0">
                <a:latin typeface="Arial"/>
                <a:cs typeface="Arial"/>
              </a:rPr>
              <a:t>de</a:t>
            </a:r>
            <a:r>
              <a:rPr lang="es-AR" sz="1400" b="1" spc="5" dirty="0">
                <a:latin typeface="Arial"/>
                <a:cs typeface="Arial"/>
              </a:rPr>
              <a:t> </a:t>
            </a:r>
            <a:r>
              <a:rPr lang="es-AR" sz="1400" b="1" spc="-5" dirty="0">
                <a:latin typeface="Arial"/>
                <a:cs typeface="Arial"/>
              </a:rPr>
              <a:t>potencia</a:t>
            </a:r>
            <a:r>
              <a:rPr lang="es-AR" sz="1400" b="1" spc="5" dirty="0">
                <a:latin typeface="Arial"/>
                <a:cs typeface="Arial"/>
              </a:rPr>
              <a:t> </a:t>
            </a:r>
            <a:r>
              <a:rPr lang="es-AR" sz="1400" b="1" spc="-10" dirty="0">
                <a:latin typeface="Arial"/>
                <a:cs typeface="Arial"/>
              </a:rPr>
              <a:t>del</a:t>
            </a:r>
            <a:r>
              <a:rPr lang="es-AR" sz="1400" b="1" spc="5" dirty="0">
                <a:latin typeface="Arial"/>
                <a:cs typeface="Arial"/>
              </a:rPr>
              <a:t> </a:t>
            </a:r>
            <a:r>
              <a:rPr lang="es-AR" sz="1400" b="1" spc="-5" dirty="0">
                <a:latin typeface="Arial"/>
                <a:cs typeface="Arial"/>
              </a:rPr>
              <a:t>aislamiento.</a:t>
            </a:r>
            <a:endParaRPr lang="es-AR" sz="1400" dirty="0">
              <a:latin typeface="Arial"/>
              <a:cs typeface="Arial"/>
            </a:endParaRPr>
          </a:p>
          <a:p>
            <a:pPr marL="12700" algn="just">
              <a:lnSpc>
                <a:spcPts val="1670"/>
              </a:lnSpc>
            </a:pPr>
            <a:r>
              <a:rPr lang="es-AR" sz="1400" dirty="0">
                <a:latin typeface="Arial"/>
                <a:cs typeface="Arial"/>
              </a:rPr>
              <a:t>La prueba deberá ser </a:t>
            </a:r>
            <a:r>
              <a:rPr lang="es-AR" sz="1400" spc="-5" dirty="0">
                <a:latin typeface="Arial"/>
                <a:cs typeface="Arial"/>
              </a:rPr>
              <a:t>hecha </a:t>
            </a:r>
            <a:r>
              <a:rPr lang="es-AR" sz="1400" dirty="0">
                <a:latin typeface="Arial"/>
                <a:cs typeface="Arial"/>
              </a:rPr>
              <a:t>de </a:t>
            </a:r>
            <a:r>
              <a:rPr lang="es-AR" sz="1400" spc="-5" dirty="0">
                <a:latin typeface="Arial"/>
                <a:cs typeface="Arial"/>
              </a:rPr>
              <a:t>acuerdo </a:t>
            </a:r>
            <a:r>
              <a:rPr lang="es-AR" sz="1400" dirty="0">
                <a:latin typeface="Arial"/>
                <a:cs typeface="Arial"/>
              </a:rPr>
              <a:t>a </a:t>
            </a:r>
            <a:r>
              <a:rPr lang="es-AR" sz="1400" spc="-5" dirty="0">
                <a:latin typeface="Arial"/>
                <a:cs typeface="Arial"/>
              </a:rPr>
              <a:t>ANSI/IEEE C57.12.90 </a:t>
            </a:r>
            <a:r>
              <a:rPr lang="es-AR" sz="1400" dirty="0">
                <a:latin typeface="Arial"/>
                <a:cs typeface="Arial"/>
              </a:rPr>
              <a:t>a </a:t>
            </a:r>
            <a:r>
              <a:rPr lang="es-AR" sz="1400" spc="-10" dirty="0">
                <a:latin typeface="Arial"/>
                <a:cs typeface="Arial"/>
              </a:rPr>
              <a:t>10 </a:t>
            </a:r>
            <a:r>
              <a:rPr lang="es-AR" sz="1400" spc="-5" dirty="0">
                <a:latin typeface="Arial"/>
                <a:cs typeface="Arial"/>
              </a:rPr>
              <a:t> </a:t>
            </a:r>
            <a:r>
              <a:rPr lang="es-AR" sz="1400" dirty="0" err="1">
                <a:latin typeface="Arial"/>
                <a:cs typeface="Arial"/>
              </a:rPr>
              <a:t>kV</a:t>
            </a:r>
            <a:r>
              <a:rPr lang="es-AR" sz="1400" dirty="0">
                <a:latin typeface="Arial"/>
                <a:cs typeface="Arial"/>
              </a:rPr>
              <a:t>,</a:t>
            </a:r>
            <a:r>
              <a:rPr lang="es-AR" sz="1400" spc="345" dirty="0">
                <a:latin typeface="Arial"/>
                <a:cs typeface="Arial"/>
              </a:rPr>
              <a:t> </a:t>
            </a:r>
            <a:r>
              <a:rPr lang="es-AR" sz="1400" dirty="0">
                <a:latin typeface="Arial"/>
                <a:cs typeface="Arial"/>
              </a:rPr>
              <a:t>60</a:t>
            </a:r>
            <a:r>
              <a:rPr lang="es-AR" sz="1400" spc="340" dirty="0">
                <a:latin typeface="Arial"/>
                <a:cs typeface="Arial"/>
              </a:rPr>
              <a:t> </a:t>
            </a:r>
            <a:r>
              <a:rPr lang="es-AR" sz="1400" spc="-5" dirty="0">
                <a:latin typeface="Arial"/>
                <a:cs typeface="Arial"/>
              </a:rPr>
              <a:t>Hz.</a:t>
            </a:r>
            <a:r>
              <a:rPr lang="es-AR" sz="1400" spc="335" dirty="0">
                <a:latin typeface="Arial"/>
                <a:cs typeface="Arial"/>
              </a:rPr>
              <a:t> </a:t>
            </a:r>
            <a:r>
              <a:rPr lang="es-AR" sz="1400" dirty="0">
                <a:latin typeface="Arial"/>
                <a:cs typeface="Arial"/>
              </a:rPr>
              <a:t>sobre</a:t>
            </a:r>
            <a:r>
              <a:rPr lang="es-AR" sz="1400" spc="330" dirty="0">
                <a:latin typeface="Arial"/>
                <a:cs typeface="Arial"/>
              </a:rPr>
              <a:t> </a:t>
            </a:r>
            <a:r>
              <a:rPr lang="es-AR" sz="1400" dirty="0">
                <a:latin typeface="Arial"/>
                <a:cs typeface="Arial"/>
              </a:rPr>
              <a:t>cada</a:t>
            </a:r>
            <a:r>
              <a:rPr lang="es-AR" sz="1400" spc="340" dirty="0">
                <a:latin typeface="Arial"/>
                <a:cs typeface="Arial"/>
              </a:rPr>
              <a:t> </a:t>
            </a:r>
            <a:r>
              <a:rPr lang="es-AR" sz="1400" dirty="0">
                <a:latin typeface="Arial"/>
                <a:cs typeface="Arial"/>
              </a:rPr>
              <a:t>arrollado.</a:t>
            </a:r>
            <a:r>
              <a:rPr lang="es-AR" sz="1400" spc="345" dirty="0">
                <a:latin typeface="Arial"/>
                <a:cs typeface="Arial"/>
              </a:rPr>
              <a:t> </a:t>
            </a:r>
            <a:r>
              <a:rPr lang="es-AR" sz="1400" dirty="0">
                <a:latin typeface="Arial"/>
                <a:cs typeface="Arial"/>
              </a:rPr>
              <a:t>Se</a:t>
            </a:r>
            <a:r>
              <a:rPr lang="es-AR" sz="1400" spc="345" dirty="0">
                <a:latin typeface="Arial"/>
                <a:cs typeface="Arial"/>
              </a:rPr>
              <a:t> </a:t>
            </a:r>
            <a:r>
              <a:rPr lang="es-AR" sz="1400" dirty="0">
                <a:latin typeface="Arial"/>
                <a:cs typeface="Arial"/>
              </a:rPr>
              <a:t>dará</a:t>
            </a:r>
            <a:r>
              <a:rPr lang="es-AR" sz="1400" spc="340" dirty="0">
                <a:latin typeface="Arial"/>
                <a:cs typeface="Arial"/>
              </a:rPr>
              <a:t> </a:t>
            </a:r>
            <a:r>
              <a:rPr lang="es-AR" sz="1400" spc="-5" dirty="0">
                <a:latin typeface="Arial"/>
                <a:cs typeface="Arial"/>
              </a:rPr>
              <a:t>preferencia</a:t>
            </a:r>
            <a:r>
              <a:rPr lang="es-AR" sz="1400" spc="325" dirty="0">
                <a:latin typeface="Arial"/>
                <a:cs typeface="Arial"/>
              </a:rPr>
              <a:t> </a:t>
            </a:r>
            <a:r>
              <a:rPr lang="es-AR" sz="1400" dirty="0">
                <a:latin typeface="Arial"/>
                <a:cs typeface="Arial"/>
              </a:rPr>
              <a:t>al</a:t>
            </a:r>
            <a:r>
              <a:rPr lang="es-AR" sz="1400" spc="350" dirty="0">
                <a:latin typeface="Arial"/>
                <a:cs typeface="Arial"/>
              </a:rPr>
              <a:t> </a:t>
            </a:r>
            <a:r>
              <a:rPr lang="es-AR" sz="1400" spc="-5" dirty="0">
                <a:latin typeface="Arial"/>
                <a:cs typeface="Arial"/>
              </a:rPr>
              <a:t>método</a:t>
            </a:r>
            <a:r>
              <a:rPr lang="es-AR" sz="1400" spc="330" dirty="0">
                <a:latin typeface="Arial"/>
                <a:cs typeface="Arial"/>
              </a:rPr>
              <a:t> </a:t>
            </a:r>
            <a:r>
              <a:rPr lang="es-AR" sz="1400" spc="-5" dirty="0">
                <a:latin typeface="Arial"/>
                <a:cs typeface="Arial"/>
              </a:rPr>
              <a:t>II </a:t>
            </a:r>
            <a:r>
              <a:rPr lang="es-AR" sz="1400" dirty="0">
                <a:latin typeface="Arial"/>
                <a:cs typeface="Arial"/>
              </a:rPr>
              <a:t>indicado</a:t>
            </a:r>
            <a:r>
              <a:rPr lang="es-AR" sz="1400" spc="120" dirty="0">
                <a:latin typeface="Arial"/>
                <a:cs typeface="Arial"/>
              </a:rPr>
              <a:t> </a:t>
            </a:r>
            <a:r>
              <a:rPr lang="es-AR" sz="1400" dirty="0">
                <a:latin typeface="Arial"/>
                <a:cs typeface="Arial"/>
              </a:rPr>
              <a:t>en</a:t>
            </a:r>
            <a:r>
              <a:rPr lang="es-AR" sz="1400" spc="125" dirty="0">
                <a:latin typeface="Arial"/>
                <a:cs typeface="Arial"/>
              </a:rPr>
              <a:t> </a:t>
            </a:r>
            <a:r>
              <a:rPr lang="es-AR" sz="1400" dirty="0">
                <a:latin typeface="Arial"/>
                <a:cs typeface="Arial"/>
              </a:rPr>
              <a:t>la</a:t>
            </a:r>
            <a:r>
              <a:rPr lang="es-AR" sz="1400" spc="114" dirty="0">
                <a:latin typeface="Arial"/>
                <a:cs typeface="Arial"/>
              </a:rPr>
              <a:t> </a:t>
            </a:r>
            <a:r>
              <a:rPr lang="es-AR" sz="1400" spc="-5" dirty="0">
                <a:latin typeface="Arial"/>
                <a:cs typeface="Arial"/>
              </a:rPr>
              <a:t>tabla</a:t>
            </a:r>
            <a:r>
              <a:rPr lang="es-AR" sz="1400" spc="140" dirty="0">
                <a:latin typeface="Arial"/>
                <a:cs typeface="Arial"/>
              </a:rPr>
              <a:t> </a:t>
            </a:r>
            <a:r>
              <a:rPr lang="es-AR" sz="1400" dirty="0">
                <a:latin typeface="Arial"/>
                <a:cs typeface="Arial"/>
              </a:rPr>
              <a:t>1</a:t>
            </a:r>
            <a:r>
              <a:rPr lang="es-AR" sz="1400" spc="120" dirty="0">
                <a:latin typeface="Arial"/>
                <a:cs typeface="Arial"/>
              </a:rPr>
              <a:t> </a:t>
            </a:r>
            <a:r>
              <a:rPr lang="es-AR" sz="1400" dirty="0">
                <a:latin typeface="Arial"/>
                <a:cs typeface="Arial"/>
              </a:rPr>
              <a:t>de</a:t>
            </a:r>
            <a:r>
              <a:rPr lang="es-AR" sz="1400" spc="125" dirty="0">
                <a:latin typeface="Arial"/>
                <a:cs typeface="Arial"/>
              </a:rPr>
              <a:t> </a:t>
            </a:r>
            <a:r>
              <a:rPr lang="es-AR" sz="1400" dirty="0">
                <a:latin typeface="Arial"/>
                <a:cs typeface="Arial"/>
              </a:rPr>
              <a:t>la</a:t>
            </a:r>
            <a:r>
              <a:rPr lang="es-AR" sz="1400" spc="125" dirty="0">
                <a:latin typeface="Arial"/>
                <a:cs typeface="Arial"/>
              </a:rPr>
              <a:t> </a:t>
            </a:r>
            <a:r>
              <a:rPr lang="es-AR" sz="1400" dirty="0">
                <a:latin typeface="Arial"/>
                <a:cs typeface="Arial"/>
              </a:rPr>
              <a:t>norma</a:t>
            </a:r>
            <a:r>
              <a:rPr lang="es-AR" sz="1400" spc="125" dirty="0">
                <a:latin typeface="Arial"/>
                <a:cs typeface="Arial"/>
              </a:rPr>
              <a:t> </a:t>
            </a:r>
            <a:r>
              <a:rPr lang="es-AR" sz="1400" spc="-5" dirty="0">
                <a:latin typeface="Arial"/>
                <a:cs typeface="Arial"/>
              </a:rPr>
              <a:t>antes</a:t>
            </a:r>
            <a:r>
              <a:rPr lang="es-AR" sz="1400" spc="114" dirty="0">
                <a:latin typeface="Arial"/>
                <a:cs typeface="Arial"/>
              </a:rPr>
              <a:t> </a:t>
            </a:r>
            <a:r>
              <a:rPr lang="es-AR" sz="1400" spc="-5" dirty="0">
                <a:latin typeface="Arial"/>
                <a:cs typeface="Arial"/>
              </a:rPr>
              <a:t>citada.</a:t>
            </a:r>
            <a:r>
              <a:rPr lang="es-AR" sz="1400" spc="130" dirty="0">
                <a:latin typeface="Arial"/>
                <a:cs typeface="Arial"/>
              </a:rPr>
              <a:t> </a:t>
            </a:r>
            <a:r>
              <a:rPr lang="es-AR" sz="1400" dirty="0">
                <a:latin typeface="Arial"/>
                <a:cs typeface="Arial"/>
              </a:rPr>
              <a:t>El</a:t>
            </a:r>
            <a:r>
              <a:rPr lang="es-AR" sz="1400" spc="114" dirty="0">
                <a:latin typeface="Arial"/>
                <a:cs typeface="Arial"/>
              </a:rPr>
              <a:t> </a:t>
            </a:r>
            <a:r>
              <a:rPr lang="es-AR" sz="1400" spc="-5" dirty="0">
                <a:latin typeface="Arial"/>
                <a:cs typeface="Arial"/>
              </a:rPr>
              <a:t>factor</a:t>
            </a:r>
            <a:r>
              <a:rPr lang="es-AR" sz="1400" spc="140" dirty="0">
                <a:latin typeface="Arial"/>
                <a:cs typeface="Arial"/>
              </a:rPr>
              <a:t> </a:t>
            </a:r>
            <a:r>
              <a:rPr lang="es-AR" sz="1400" dirty="0">
                <a:latin typeface="Arial"/>
                <a:cs typeface="Arial"/>
              </a:rPr>
              <a:t>de</a:t>
            </a:r>
            <a:r>
              <a:rPr lang="es-AR" sz="1400" spc="125" dirty="0">
                <a:latin typeface="Arial"/>
                <a:cs typeface="Arial"/>
              </a:rPr>
              <a:t> </a:t>
            </a:r>
            <a:r>
              <a:rPr lang="es-AR" sz="1400" spc="-5" dirty="0">
                <a:latin typeface="Arial"/>
                <a:cs typeface="Arial"/>
              </a:rPr>
              <a:t>potencia</a:t>
            </a:r>
            <a:endParaRPr lang="es-AR" sz="1400" dirty="0">
              <a:latin typeface="Arial"/>
              <a:cs typeface="Arial"/>
            </a:endParaRPr>
          </a:p>
          <a:p>
            <a:pPr marL="12700" marR="8255" algn="just">
              <a:lnSpc>
                <a:spcPct val="143600"/>
              </a:lnSpc>
            </a:pPr>
            <a:r>
              <a:rPr lang="es-AR" sz="1400" dirty="0">
                <a:latin typeface="Arial"/>
                <a:cs typeface="Arial"/>
              </a:rPr>
              <a:t>deberá </a:t>
            </a:r>
            <a:r>
              <a:rPr lang="es-AR" sz="1400" spc="-5" dirty="0">
                <a:latin typeface="Arial"/>
                <a:cs typeface="Arial"/>
              </a:rPr>
              <a:t>ser menor </a:t>
            </a:r>
            <a:r>
              <a:rPr lang="es-AR" sz="1400" dirty="0">
                <a:latin typeface="Arial"/>
                <a:cs typeface="Arial"/>
              </a:rPr>
              <a:t>a </a:t>
            </a:r>
            <a:r>
              <a:rPr lang="es-AR" sz="1400" spc="-5" dirty="0">
                <a:latin typeface="Arial"/>
                <a:cs typeface="Arial"/>
              </a:rPr>
              <a:t>0.5% referido </a:t>
            </a:r>
            <a:r>
              <a:rPr lang="es-AR" sz="1400" dirty="0">
                <a:latin typeface="Arial"/>
                <a:cs typeface="Arial"/>
              </a:rPr>
              <a:t>a 20°C </a:t>
            </a:r>
            <a:r>
              <a:rPr lang="es-AR" sz="1400" spc="-5" dirty="0">
                <a:latin typeface="Arial"/>
                <a:cs typeface="Arial"/>
              </a:rPr>
              <a:t>antes </a:t>
            </a:r>
            <a:r>
              <a:rPr lang="es-AR" sz="1400" dirty="0">
                <a:latin typeface="Arial"/>
                <a:cs typeface="Arial"/>
              </a:rPr>
              <a:t>del </a:t>
            </a:r>
            <a:r>
              <a:rPr lang="es-AR" sz="1400" spc="-5" dirty="0">
                <a:latin typeface="Arial"/>
                <a:cs typeface="Arial"/>
              </a:rPr>
              <a:t>embarque </a:t>
            </a:r>
            <a:r>
              <a:rPr lang="es-AR" sz="1400" dirty="0">
                <a:latin typeface="Arial"/>
                <a:cs typeface="Arial"/>
              </a:rPr>
              <a:t>de </a:t>
            </a:r>
            <a:r>
              <a:rPr lang="es-AR" sz="1400" spc="-5" dirty="0">
                <a:latin typeface="Arial"/>
                <a:cs typeface="Arial"/>
              </a:rPr>
              <a:t>las </a:t>
            </a:r>
            <a:r>
              <a:rPr lang="es-AR" sz="1400" dirty="0">
                <a:latin typeface="Arial"/>
                <a:cs typeface="Arial"/>
              </a:rPr>
              <a:t> </a:t>
            </a:r>
            <a:r>
              <a:rPr lang="es-AR" sz="1400" spc="-5" dirty="0">
                <a:latin typeface="Arial"/>
                <a:cs typeface="Arial"/>
              </a:rPr>
              <a:t>unidades.</a:t>
            </a: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30</a:t>
            </a:fld>
            <a:endParaRPr lang="es-AR"/>
          </a:p>
        </p:txBody>
      </p:sp>
    </p:spTree>
    <p:extLst>
      <p:ext uri="{BB962C8B-B14F-4D97-AF65-F5344CB8AC3E}">
        <p14:creationId xmlns:p14="http://schemas.microsoft.com/office/powerpoint/2010/main" val="639897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911225" lvl="2" indent="-899160" algn="just">
              <a:spcBef>
                <a:spcPts val="5"/>
              </a:spcBef>
              <a:buAutoNum type="arabicPeriod" startAt="10"/>
              <a:tabLst>
                <a:tab pos="911860" algn="l"/>
              </a:tabLst>
            </a:pPr>
            <a:r>
              <a:rPr lang="es-AR" sz="1400" b="1" spc="-5" dirty="0">
                <a:latin typeface="Arial"/>
                <a:cs typeface="Arial"/>
              </a:rPr>
              <a:t>Prueba</a:t>
            </a:r>
            <a:r>
              <a:rPr lang="es-AR" sz="1400" b="1" spc="-15" dirty="0">
                <a:latin typeface="Arial"/>
                <a:cs typeface="Arial"/>
              </a:rPr>
              <a:t> </a:t>
            </a:r>
            <a:r>
              <a:rPr lang="es-AR" sz="1400" b="1" spc="-5" dirty="0">
                <a:latin typeface="Arial"/>
                <a:cs typeface="Arial"/>
              </a:rPr>
              <a:t>de</a:t>
            </a:r>
            <a:r>
              <a:rPr lang="es-AR" sz="1400" b="1" spc="-30" dirty="0">
                <a:latin typeface="Arial"/>
                <a:cs typeface="Arial"/>
              </a:rPr>
              <a:t> </a:t>
            </a:r>
            <a:r>
              <a:rPr lang="es-AR" sz="1400" b="1" spc="-5" dirty="0">
                <a:latin typeface="Arial"/>
                <a:cs typeface="Arial"/>
              </a:rPr>
              <a:t>fuga.</a:t>
            </a:r>
            <a:endParaRPr lang="es-AR" sz="1400" dirty="0">
              <a:latin typeface="Arial"/>
              <a:cs typeface="Arial"/>
            </a:endParaRPr>
          </a:p>
          <a:p>
            <a:pPr marL="12700" marR="5715" algn="just">
              <a:lnSpc>
                <a:spcPct val="143700"/>
              </a:lnSpc>
              <a:spcBef>
                <a:spcPts val="204"/>
              </a:spcBef>
            </a:pPr>
            <a:r>
              <a:rPr lang="es-AR" sz="1400" dirty="0">
                <a:latin typeface="Arial"/>
                <a:cs typeface="Arial"/>
              </a:rPr>
              <a:t>El </a:t>
            </a:r>
            <a:r>
              <a:rPr lang="es-AR" sz="1400" spc="-5" dirty="0">
                <a:latin typeface="Arial"/>
                <a:cs typeface="Arial"/>
              </a:rPr>
              <a:t>tanque </a:t>
            </a:r>
            <a:r>
              <a:rPr lang="es-AR" sz="1400" dirty="0">
                <a:latin typeface="Arial"/>
                <a:cs typeface="Arial"/>
              </a:rPr>
              <a:t>del </a:t>
            </a:r>
            <a:r>
              <a:rPr lang="es-AR" sz="1400" spc="-5" dirty="0">
                <a:latin typeface="Arial"/>
                <a:cs typeface="Arial"/>
              </a:rPr>
              <a:t>transformador </a:t>
            </a:r>
            <a:r>
              <a:rPr lang="es-AR" sz="1400" dirty="0">
                <a:latin typeface="Arial"/>
                <a:cs typeface="Arial"/>
              </a:rPr>
              <a:t>y el </a:t>
            </a:r>
            <a:r>
              <a:rPr lang="es-AR" sz="1400" spc="-5" dirty="0">
                <a:latin typeface="Arial"/>
                <a:cs typeface="Arial"/>
              </a:rPr>
              <a:t>sistema </a:t>
            </a:r>
            <a:r>
              <a:rPr lang="es-AR" sz="1400" dirty="0">
                <a:latin typeface="Arial"/>
                <a:cs typeface="Arial"/>
              </a:rPr>
              <a:t>de enfriamiento deberán </a:t>
            </a:r>
            <a:r>
              <a:rPr lang="es-AR" sz="1400" spc="-5" dirty="0">
                <a:latin typeface="Arial"/>
                <a:cs typeface="Arial"/>
              </a:rPr>
              <a:t>ser </a:t>
            </a:r>
            <a:r>
              <a:rPr lang="es-AR" sz="1400" dirty="0">
                <a:latin typeface="Arial"/>
                <a:cs typeface="Arial"/>
              </a:rPr>
              <a:t> probados para </a:t>
            </a:r>
            <a:r>
              <a:rPr lang="es-AR" sz="1400" spc="-5" dirty="0">
                <a:latin typeface="Arial"/>
                <a:cs typeface="Arial"/>
              </a:rPr>
              <a:t>detectar fugas </a:t>
            </a:r>
            <a:r>
              <a:rPr lang="es-AR" sz="1400" dirty="0">
                <a:latin typeface="Arial"/>
                <a:cs typeface="Arial"/>
              </a:rPr>
              <a:t>de </a:t>
            </a:r>
            <a:r>
              <a:rPr lang="es-AR" sz="1400" spc="-5" dirty="0">
                <a:latin typeface="Arial"/>
                <a:cs typeface="Arial"/>
              </a:rPr>
              <a:t>aceite, </a:t>
            </a:r>
            <a:r>
              <a:rPr lang="es-AR" sz="1400" dirty="0">
                <a:latin typeface="Arial"/>
                <a:cs typeface="Arial"/>
              </a:rPr>
              <a:t>o </a:t>
            </a:r>
            <a:r>
              <a:rPr lang="es-AR" sz="1400" spc="-5" dirty="0">
                <a:latin typeface="Arial"/>
                <a:cs typeface="Arial"/>
              </a:rPr>
              <a:t>deformaciones </a:t>
            </a:r>
            <a:r>
              <a:rPr lang="es-AR" sz="1400" dirty="0">
                <a:latin typeface="Arial"/>
                <a:cs typeface="Arial"/>
              </a:rPr>
              <a:t>cuando se </a:t>
            </a:r>
            <a:r>
              <a:rPr lang="es-AR" sz="1400" spc="5" dirty="0">
                <a:latin typeface="Arial"/>
                <a:cs typeface="Arial"/>
              </a:rPr>
              <a:t> </a:t>
            </a:r>
            <a:r>
              <a:rPr lang="es-AR" sz="1400" dirty="0">
                <a:latin typeface="Arial"/>
                <a:cs typeface="Arial"/>
              </a:rPr>
              <a:t>llene</a:t>
            </a:r>
            <a:r>
              <a:rPr lang="es-AR" sz="1400" spc="5" dirty="0">
                <a:latin typeface="Arial"/>
                <a:cs typeface="Arial"/>
              </a:rPr>
              <a:t> </a:t>
            </a:r>
            <a:r>
              <a:rPr lang="es-AR" sz="1400" dirty="0">
                <a:latin typeface="Arial"/>
                <a:cs typeface="Arial"/>
              </a:rPr>
              <a:t>el</a:t>
            </a:r>
            <a:r>
              <a:rPr lang="es-AR" sz="1400" spc="5" dirty="0">
                <a:latin typeface="Arial"/>
                <a:cs typeface="Arial"/>
              </a:rPr>
              <a:t> </a:t>
            </a:r>
            <a:r>
              <a:rPr lang="es-AR" sz="1400" spc="-5" dirty="0">
                <a:latin typeface="Arial"/>
                <a:cs typeface="Arial"/>
              </a:rPr>
              <a:t>transformador</a:t>
            </a:r>
            <a:r>
              <a:rPr lang="es-AR" sz="1400" dirty="0">
                <a:latin typeface="Arial"/>
                <a:cs typeface="Arial"/>
              </a:rPr>
              <a:t> con</a:t>
            </a:r>
            <a:r>
              <a:rPr lang="es-AR" sz="1400" spc="5" dirty="0">
                <a:latin typeface="Arial"/>
                <a:cs typeface="Arial"/>
              </a:rPr>
              <a:t> </a:t>
            </a:r>
            <a:r>
              <a:rPr lang="es-AR" sz="1400" spc="-5" dirty="0">
                <a:latin typeface="Arial"/>
                <a:cs typeface="Arial"/>
              </a:rPr>
              <a:t>aceite</a:t>
            </a:r>
            <a:r>
              <a:rPr lang="es-AR" sz="1400" dirty="0">
                <a:latin typeface="Arial"/>
                <a:cs typeface="Arial"/>
              </a:rPr>
              <a:t> a</a:t>
            </a:r>
            <a:r>
              <a:rPr lang="es-AR" sz="1400" spc="5" dirty="0">
                <a:latin typeface="Arial"/>
                <a:cs typeface="Arial"/>
              </a:rPr>
              <a:t> </a:t>
            </a:r>
            <a:r>
              <a:rPr lang="es-AR" sz="1400" dirty="0">
                <a:latin typeface="Arial"/>
                <a:cs typeface="Arial"/>
              </a:rPr>
              <a:t>la</a:t>
            </a:r>
            <a:r>
              <a:rPr lang="es-AR" sz="1400" spc="5" dirty="0">
                <a:latin typeface="Arial"/>
                <a:cs typeface="Arial"/>
              </a:rPr>
              <a:t> </a:t>
            </a:r>
            <a:r>
              <a:rPr lang="es-AR" sz="1400" spc="-5" dirty="0">
                <a:latin typeface="Arial"/>
                <a:cs typeface="Arial"/>
              </a:rPr>
              <a:t>temperatura</a:t>
            </a:r>
            <a:r>
              <a:rPr lang="es-AR" sz="1400" dirty="0">
                <a:latin typeface="Arial"/>
                <a:cs typeface="Arial"/>
              </a:rPr>
              <a:t> normal</a:t>
            </a:r>
            <a:r>
              <a:rPr lang="es-AR" sz="1400" spc="5" dirty="0">
                <a:latin typeface="Arial"/>
                <a:cs typeface="Arial"/>
              </a:rPr>
              <a:t> </a:t>
            </a:r>
            <a:r>
              <a:rPr lang="es-AR" sz="1400" spc="-10" dirty="0">
                <a:latin typeface="Arial"/>
                <a:cs typeface="Arial"/>
              </a:rPr>
              <a:t>de </a:t>
            </a:r>
            <a:r>
              <a:rPr lang="es-AR" sz="1400" spc="-5" dirty="0">
                <a:latin typeface="Arial"/>
                <a:cs typeface="Arial"/>
              </a:rPr>
              <a:t> funcionamiento. </a:t>
            </a:r>
            <a:r>
              <a:rPr lang="es-AR" sz="1400" dirty="0">
                <a:latin typeface="Arial"/>
                <a:cs typeface="Arial"/>
              </a:rPr>
              <a:t>La prueba </a:t>
            </a:r>
            <a:r>
              <a:rPr lang="es-AR" sz="1400" spc="-5" dirty="0">
                <a:latin typeface="Arial"/>
                <a:cs typeface="Arial"/>
              </a:rPr>
              <a:t>deberá realizarse mediante </a:t>
            </a:r>
            <a:r>
              <a:rPr lang="es-AR" sz="1400" spc="-10" dirty="0">
                <a:latin typeface="Arial"/>
                <a:cs typeface="Arial"/>
              </a:rPr>
              <a:t>la </a:t>
            </a:r>
            <a:r>
              <a:rPr lang="es-AR" sz="1400" dirty="0">
                <a:latin typeface="Arial"/>
                <a:cs typeface="Arial"/>
              </a:rPr>
              <a:t>aplicación de </a:t>
            </a:r>
            <a:r>
              <a:rPr lang="es-AR" sz="1400" spc="-375" dirty="0">
                <a:latin typeface="Arial"/>
                <a:cs typeface="Arial"/>
              </a:rPr>
              <a:t> </a:t>
            </a:r>
            <a:r>
              <a:rPr lang="es-AR" sz="1400" dirty="0">
                <a:latin typeface="Arial"/>
                <a:cs typeface="Arial"/>
              </a:rPr>
              <a:t>una </a:t>
            </a:r>
            <a:r>
              <a:rPr lang="es-AR" sz="1400" spc="-5" dirty="0">
                <a:latin typeface="Arial"/>
                <a:cs typeface="Arial"/>
              </a:rPr>
              <a:t>presión igual </a:t>
            </a:r>
            <a:r>
              <a:rPr lang="es-AR" sz="1400" dirty="0">
                <a:latin typeface="Arial"/>
                <a:cs typeface="Arial"/>
              </a:rPr>
              <a:t>a 1,25 </a:t>
            </a:r>
            <a:r>
              <a:rPr lang="es-AR" sz="1400" spc="-5" dirty="0">
                <a:latin typeface="Arial"/>
                <a:cs typeface="Arial"/>
              </a:rPr>
              <a:t>veces </a:t>
            </a:r>
            <a:r>
              <a:rPr lang="es-AR" sz="1400" dirty="0">
                <a:latin typeface="Arial"/>
                <a:cs typeface="Arial"/>
              </a:rPr>
              <a:t>la </a:t>
            </a:r>
            <a:r>
              <a:rPr lang="es-AR" sz="1400" spc="-5" dirty="0">
                <a:latin typeface="Arial"/>
                <a:cs typeface="Arial"/>
              </a:rPr>
              <a:t>máxima </a:t>
            </a:r>
            <a:r>
              <a:rPr lang="es-AR" sz="1400" dirty="0">
                <a:latin typeface="Arial"/>
                <a:cs typeface="Arial"/>
              </a:rPr>
              <a:t>presión normal de </a:t>
            </a:r>
            <a:r>
              <a:rPr lang="es-AR" sz="1400" spc="-5" dirty="0">
                <a:latin typeface="Arial"/>
                <a:cs typeface="Arial"/>
              </a:rPr>
              <a:t>operación </a:t>
            </a:r>
            <a:r>
              <a:rPr lang="es-AR" sz="1400" dirty="0">
                <a:latin typeface="Arial"/>
                <a:cs typeface="Arial"/>
              </a:rPr>
              <a:t> por</a:t>
            </a:r>
            <a:r>
              <a:rPr lang="es-AR" sz="1400" spc="-15" dirty="0">
                <a:latin typeface="Arial"/>
                <a:cs typeface="Arial"/>
              </a:rPr>
              <a:t> </a:t>
            </a:r>
            <a:r>
              <a:rPr lang="es-AR" sz="1400" dirty="0">
                <a:latin typeface="Arial"/>
                <a:cs typeface="Arial"/>
              </a:rPr>
              <a:t>un</a:t>
            </a:r>
            <a:r>
              <a:rPr lang="es-AR" sz="1400" spc="-20" dirty="0">
                <a:latin typeface="Arial"/>
                <a:cs typeface="Arial"/>
              </a:rPr>
              <a:t> </a:t>
            </a:r>
            <a:r>
              <a:rPr lang="es-AR" sz="1400" spc="-5" dirty="0">
                <a:latin typeface="Arial"/>
                <a:cs typeface="Arial"/>
              </a:rPr>
              <a:t>periodo</a:t>
            </a:r>
            <a:r>
              <a:rPr lang="es-AR" sz="1400" spc="-15" dirty="0">
                <a:latin typeface="Arial"/>
                <a:cs typeface="Arial"/>
              </a:rPr>
              <a:t> </a:t>
            </a:r>
            <a:r>
              <a:rPr lang="es-AR" sz="1400" spc="-10" dirty="0">
                <a:latin typeface="Arial"/>
                <a:cs typeface="Arial"/>
              </a:rPr>
              <a:t>de</a:t>
            </a:r>
            <a:r>
              <a:rPr lang="es-AR" sz="1400" spc="-20" dirty="0">
                <a:latin typeface="Arial"/>
                <a:cs typeface="Arial"/>
              </a:rPr>
              <a:t> </a:t>
            </a:r>
            <a:r>
              <a:rPr lang="es-AR" sz="1400" spc="-5" dirty="0">
                <a:latin typeface="Arial"/>
                <a:cs typeface="Arial"/>
              </a:rPr>
              <a:t>seis</a:t>
            </a:r>
            <a:r>
              <a:rPr lang="es-AR" sz="1400" spc="-20" dirty="0">
                <a:latin typeface="Arial"/>
                <a:cs typeface="Arial"/>
              </a:rPr>
              <a:t> </a:t>
            </a:r>
            <a:r>
              <a:rPr lang="es-AR" sz="1400" dirty="0">
                <a:latin typeface="Arial"/>
                <a:cs typeface="Arial"/>
              </a:rPr>
              <a:t>(6)</a:t>
            </a:r>
            <a:r>
              <a:rPr lang="es-AR" sz="1400" spc="-20" dirty="0">
                <a:latin typeface="Arial"/>
                <a:cs typeface="Arial"/>
              </a:rPr>
              <a:t> </a:t>
            </a:r>
            <a:r>
              <a:rPr lang="es-AR" sz="1400" spc="-5" dirty="0">
                <a:latin typeface="Arial"/>
                <a:cs typeface="Arial"/>
              </a:rPr>
              <a:t>horas</a:t>
            </a:r>
            <a:r>
              <a:rPr lang="es-AR" sz="1400" spc="-20" dirty="0">
                <a:latin typeface="Arial"/>
                <a:cs typeface="Arial"/>
              </a:rPr>
              <a:t> </a:t>
            </a:r>
            <a:r>
              <a:rPr lang="es-AR" sz="1400" spc="-5" dirty="0">
                <a:latin typeface="Arial"/>
                <a:cs typeface="Arial"/>
              </a:rPr>
              <a:t>continúas,</a:t>
            </a:r>
            <a:r>
              <a:rPr lang="es-AR" sz="1400" spc="-20" dirty="0">
                <a:latin typeface="Arial"/>
                <a:cs typeface="Arial"/>
              </a:rPr>
              <a:t> </a:t>
            </a:r>
            <a:r>
              <a:rPr lang="es-AR" sz="1400" spc="-5" dirty="0">
                <a:latin typeface="Arial"/>
                <a:cs typeface="Arial"/>
              </a:rPr>
              <a:t>luego</a:t>
            </a:r>
            <a:r>
              <a:rPr lang="es-AR" sz="1400" spc="-20" dirty="0">
                <a:latin typeface="Arial"/>
                <a:cs typeface="Arial"/>
              </a:rPr>
              <a:t> </a:t>
            </a:r>
            <a:r>
              <a:rPr lang="es-AR" sz="1400" dirty="0">
                <a:latin typeface="Arial"/>
                <a:cs typeface="Arial"/>
              </a:rPr>
              <a:t>se</a:t>
            </a:r>
            <a:r>
              <a:rPr lang="es-AR" sz="1400" spc="-25" dirty="0">
                <a:latin typeface="Arial"/>
                <a:cs typeface="Arial"/>
              </a:rPr>
              <a:t> </a:t>
            </a:r>
            <a:r>
              <a:rPr lang="es-AR" sz="1400" spc="-5" dirty="0">
                <a:latin typeface="Arial"/>
                <a:cs typeface="Arial"/>
              </a:rPr>
              <a:t>quitará</a:t>
            </a:r>
            <a:r>
              <a:rPr lang="es-AR" sz="1400" spc="-10" dirty="0">
                <a:latin typeface="Arial"/>
                <a:cs typeface="Arial"/>
              </a:rPr>
              <a:t> </a:t>
            </a:r>
            <a:r>
              <a:rPr lang="es-AR" sz="1400" dirty="0">
                <a:latin typeface="Arial"/>
                <a:cs typeface="Arial"/>
              </a:rPr>
              <a:t>la</a:t>
            </a:r>
            <a:r>
              <a:rPr lang="es-AR" sz="1400" spc="-25" dirty="0">
                <a:latin typeface="Arial"/>
                <a:cs typeface="Arial"/>
              </a:rPr>
              <a:t> </a:t>
            </a:r>
            <a:r>
              <a:rPr lang="es-AR" sz="1400" spc="-5" dirty="0">
                <a:latin typeface="Arial"/>
                <a:cs typeface="Arial"/>
              </a:rPr>
              <a:t>presión</a:t>
            </a:r>
            <a:r>
              <a:rPr lang="es-AR" sz="1400" spc="-20" dirty="0">
                <a:latin typeface="Arial"/>
                <a:cs typeface="Arial"/>
              </a:rPr>
              <a:t> </a:t>
            </a:r>
            <a:r>
              <a:rPr lang="es-AR" sz="1400" dirty="0">
                <a:latin typeface="Arial"/>
                <a:cs typeface="Arial"/>
              </a:rPr>
              <a:t>y </a:t>
            </a:r>
            <a:r>
              <a:rPr lang="es-AR" sz="1400" spc="-375" dirty="0">
                <a:latin typeface="Arial"/>
                <a:cs typeface="Arial"/>
              </a:rPr>
              <a:t> </a:t>
            </a:r>
            <a:r>
              <a:rPr lang="es-AR" sz="1400" dirty="0">
                <a:latin typeface="Arial"/>
                <a:cs typeface="Arial"/>
              </a:rPr>
              <a:t>se</a:t>
            </a:r>
            <a:r>
              <a:rPr lang="es-AR" sz="1400" spc="-65" dirty="0">
                <a:latin typeface="Arial"/>
                <a:cs typeface="Arial"/>
              </a:rPr>
              <a:t> </a:t>
            </a:r>
            <a:r>
              <a:rPr lang="es-AR" sz="1400" spc="-5" dirty="0">
                <a:latin typeface="Arial"/>
                <a:cs typeface="Arial"/>
              </a:rPr>
              <a:t>mantendrá</a:t>
            </a:r>
            <a:r>
              <a:rPr lang="es-AR" sz="1400" spc="-75" dirty="0">
                <a:latin typeface="Arial"/>
                <a:cs typeface="Arial"/>
              </a:rPr>
              <a:t> </a:t>
            </a:r>
            <a:r>
              <a:rPr lang="es-AR" sz="1400" dirty="0">
                <a:latin typeface="Arial"/>
                <a:cs typeface="Arial"/>
              </a:rPr>
              <a:t>a</a:t>
            </a:r>
            <a:r>
              <a:rPr lang="es-AR" sz="1400" spc="-75" dirty="0">
                <a:latin typeface="Arial"/>
                <a:cs typeface="Arial"/>
              </a:rPr>
              <a:t> </a:t>
            </a:r>
            <a:r>
              <a:rPr lang="es-AR" sz="1400" spc="-5" dirty="0">
                <a:latin typeface="Arial"/>
                <a:cs typeface="Arial"/>
              </a:rPr>
              <a:t>presión</a:t>
            </a:r>
            <a:r>
              <a:rPr lang="es-AR" sz="1400" spc="-75" dirty="0">
                <a:latin typeface="Arial"/>
                <a:cs typeface="Arial"/>
              </a:rPr>
              <a:t> </a:t>
            </a:r>
            <a:r>
              <a:rPr lang="es-AR" sz="1400" dirty="0">
                <a:latin typeface="Arial"/>
                <a:cs typeface="Arial"/>
              </a:rPr>
              <a:t>nominal</a:t>
            </a:r>
            <a:r>
              <a:rPr lang="es-AR" sz="1400" spc="-60" dirty="0">
                <a:latin typeface="Arial"/>
                <a:cs typeface="Arial"/>
              </a:rPr>
              <a:t> </a:t>
            </a:r>
            <a:r>
              <a:rPr lang="es-AR" sz="1400" spc="-5" dirty="0">
                <a:latin typeface="Arial"/>
                <a:cs typeface="Arial"/>
              </a:rPr>
              <a:t>por</a:t>
            </a:r>
            <a:r>
              <a:rPr lang="es-AR" sz="1400" spc="-60" dirty="0">
                <a:latin typeface="Arial"/>
                <a:cs typeface="Arial"/>
              </a:rPr>
              <a:t> </a:t>
            </a:r>
            <a:r>
              <a:rPr lang="es-AR" sz="1400" spc="-5" dirty="0">
                <a:latin typeface="Arial"/>
                <a:cs typeface="Arial"/>
              </a:rPr>
              <a:t>otras</a:t>
            </a:r>
            <a:r>
              <a:rPr lang="es-AR" sz="1400" spc="-70" dirty="0">
                <a:latin typeface="Arial"/>
                <a:cs typeface="Arial"/>
              </a:rPr>
              <a:t> </a:t>
            </a:r>
            <a:r>
              <a:rPr lang="es-AR" sz="1400" spc="-5" dirty="0">
                <a:latin typeface="Arial"/>
                <a:cs typeface="Arial"/>
              </a:rPr>
              <a:t>seis</a:t>
            </a:r>
            <a:r>
              <a:rPr lang="es-AR" sz="1400" spc="-55" dirty="0">
                <a:latin typeface="Arial"/>
                <a:cs typeface="Arial"/>
              </a:rPr>
              <a:t> </a:t>
            </a:r>
            <a:r>
              <a:rPr lang="es-AR" sz="1400" spc="-5" dirty="0">
                <a:latin typeface="Arial"/>
                <a:cs typeface="Arial"/>
              </a:rPr>
              <a:t>(6)</a:t>
            </a:r>
            <a:r>
              <a:rPr lang="es-AR" sz="1400" spc="-60" dirty="0">
                <a:latin typeface="Arial"/>
                <a:cs typeface="Arial"/>
              </a:rPr>
              <a:t> </a:t>
            </a:r>
            <a:r>
              <a:rPr lang="es-AR" sz="1400" spc="-5" dirty="0">
                <a:latin typeface="Arial"/>
                <a:cs typeface="Arial"/>
              </a:rPr>
              <a:t>horas,</a:t>
            </a:r>
            <a:r>
              <a:rPr lang="es-AR" sz="1400" spc="-70" dirty="0">
                <a:latin typeface="Arial"/>
                <a:cs typeface="Arial"/>
              </a:rPr>
              <a:t> </a:t>
            </a:r>
            <a:r>
              <a:rPr lang="es-AR" sz="1400" spc="-5" dirty="0">
                <a:latin typeface="Arial"/>
                <a:cs typeface="Arial"/>
              </a:rPr>
              <a:t>posteriormente </a:t>
            </a:r>
            <a:r>
              <a:rPr lang="es-AR" sz="1400" spc="-375" dirty="0">
                <a:latin typeface="Arial"/>
                <a:cs typeface="Arial"/>
              </a:rPr>
              <a:t> </a:t>
            </a:r>
            <a:r>
              <a:rPr lang="es-AR" sz="1400" dirty="0">
                <a:latin typeface="Arial"/>
                <a:cs typeface="Arial"/>
              </a:rPr>
              <a:t>se</a:t>
            </a:r>
            <a:r>
              <a:rPr lang="es-AR" sz="1400" spc="-20" dirty="0">
                <a:latin typeface="Arial"/>
                <a:cs typeface="Arial"/>
              </a:rPr>
              <a:t> </a:t>
            </a:r>
            <a:r>
              <a:rPr lang="es-AR" sz="1400" spc="-5" dirty="0">
                <a:latin typeface="Arial"/>
                <a:cs typeface="Arial"/>
              </a:rPr>
              <a:t>vuelve</a:t>
            </a:r>
            <a:r>
              <a:rPr lang="es-AR" sz="1400" spc="-15" dirty="0">
                <a:latin typeface="Arial"/>
                <a:cs typeface="Arial"/>
              </a:rPr>
              <a:t> </a:t>
            </a:r>
            <a:r>
              <a:rPr lang="es-AR" sz="1400" dirty="0">
                <a:latin typeface="Arial"/>
                <a:cs typeface="Arial"/>
              </a:rPr>
              <a:t>aplicar</a:t>
            </a:r>
            <a:r>
              <a:rPr lang="es-AR" sz="1400" spc="-15" dirty="0">
                <a:latin typeface="Arial"/>
                <a:cs typeface="Arial"/>
              </a:rPr>
              <a:t> </a:t>
            </a:r>
            <a:r>
              <a:rPr lang="es-AR" sz="1400" dirty="0">
                <a:latin typeface="Arial"/>
                <a:cs typeface="Arial"/>
              </a:rPr>
              <a:t>la</a:t>
            </a:r>
            <a:r>
              <a:rPr lang="es-AR" sz="1400" spc="-25" dirty="0">
                <a:latin typeface="Arial"/>
                <a:cs typeface="Arial"/>
              </a:rPr>
              <a:t> </a:t>
            </a:r>
            <a:r>
              <a:rPr lang="es-AR" sz="1400" dirty="0">
                <a:latin typeface="Arial"/>
                <a:cs typeface="Arial"/>
              </a:rPr>
              <a:t>presión</a:t>
            </a:r>
            <a:r>
              <a:rPr lang="es-AR" sz="1400" spc="-30" dirty="0">
                <a:latin typeface="Arial"/>
                <a:cs typeface="Arial"/>
              </a:rPr>
              <a:t> </a:t>
            </a:r>
            <a:r>
              <a:rPr lang="es-AR" sz="1400" dirty="0">
                <a:latin typeface="Arial"/>
                <a:cs typeface="Arial"/>
              </a:rPr>
              <a:t>de</a:t>
            </a:r>
            <a:r>
              <a:rPr lang="es-AR" sz="1400" spc="-15" dirty="0">
                <a:latin typeface="Arial"/>
                <a:cs typeface="Arial"/>
              </a:rPr>
              <a:t> </a:t>
            </a:r>
            <a:r>
              <a:rPr lang="es-AR" sz="1400" spc="-5" dirty="0">
                <a:latin typeface="Arial"/>
                <a:cs typeface="Arial"/>
              </a:rPr>
              <a:t>prueba</a:t>
            </a:r>
            <a:r>
              <a:rPr lang="es-AR" sz="1400" spc="-25" dirty="0">
                <a:latin typeface="Arial"/>
                <a:cs typeface="Arial"/>
              </a:rPr>
              <a:t> </a:t>
            </a:r>
            <a:r>
              <a:rPr lang="es-AR" sz="1400" spc="-5" dirty="0">
                <a:latin typeface="Arial"/>
                <a:cs typeface="Arial"/>
              </a:rPr>
              <a:t>otras</a:t>
            </a:r>
            <a:r>
              <a:rPr lang="es-AR" sz="1400" spc="-10" dirty="0">
                <a:latin typeface="Arial"/>
                <a:cs typeface="Arial"/>
              </a:rPr>
              <a:t> </a:t>
            </a:r>
            <a:r>
              <a:rPr lang="es-AR" sz="1400" spc="-5" dirty="0">
                <a:latin typeface="Arial"/>
                <a:cs typeface="Arial"/>
              </a:rPr>
              <a:t>seis</a:t>
            </a:r>
            <a:r>
              <a:rPr lang="es-AR" sz="1400" spc="-30" dirty="0">
                <a:latin typeface="Arial"/>
                <a:cs typeface="Arial"/>
              </a:rPr>
              <a:t> </a:t>
            </a:r>
            <a:r>
              <a:rPr lang="es-AR" sz="1400" dirty="0">
                <a:latin typeface="Arial"/>
                <a:cs typeface="Arial"/>
              </a:rPr>
              <a:t>(6)</a:t>
            </a:r>
            <a:r>
              <a:rPr lang="es-AR" sz="1400" spc="-15" dirty="0">
                <a:latin typeface="Arial"/>
                <a:cs typeface="Arial"/>
              </a:rPr>
              <a:t> </a:t>
            </a:r>
            <a:r>
              <a:rPr lang="es-AR" sz="1400" spc="-5" dirty="0">
                <a:latin typeface="Arial"/>
                <a:cs typeface="Arial"/>
              </a:rPr>
              <a:t>horas,</a:t>
            </a:r>
            <a:r>
              <a:rPr lang="es-AR" sz="1400" spc="-10" dirty="0">
                <a:latin typeface="Arial"/>
                <a:cs typeface="Arial"/>
              </a:rPr>
              <a:t> </a:t>
            </a:r>
            <a:r>
              <a:rPr lang="es-AR" sz="1400" spc="-5" dirty="0">
                <a:latin typeface="Arial"/>
                <a:cs typeface="Arial"/>
              </a:rPr>
              <a:t>este</a:t>
            </a:r>
            <a:r>
              <a:rPr lang="es-AR" sz="1400" spc="-25" dirty="0">
                <a:latin typeface="Arial"/>
                <a:cs typeface="Arial"/>
              </a:rPr>
              <a:t> </a:t>
            </a:r>
            <a:r>
              <a:rPr lang="es-AR" sz="1400" spc="-5" dirty="0">
                <a:latin typeface="Arial"/>
                <a:cs typeface="Arial"/>
              </a:rPr>
              <a:t>ciclo</a:t>
            </a:r>
            <a:r>
              <a:rPr lang="es-AR" sz="1400" spc="-30" dirty="0">
                <a:latin typeface="Arial"/>
                <a:cs typeface="Arial"/>
              </a:rPr>
              <a:t> </a:t>
            </a:r>
            <a:r>
              <a:rPr lang="es-AR" sz="1400" dirty="0">
                <a:latin typeface="Arial"/>
                <a:cs typeface="Arial"/>
              </a:rPr>
              <a:t>se </a:t>
            </a:r>
            <a:r>
              <a:rPr lang="es-AR" sz="1400" spc="-375" dirty="0">
                <a:latin typeface="Arial"/>
                <a:cs typeface="Arial"/>
              </a:rPr>
              <a:t> </a:t>
            </a:r>
            <a:r>
              <a:rPr lang="es-AR" sz="1400" dirty="0">
                <a:latin typeface="Arial"/>
                <a:cs typeface="Arial"/>
              </a:rPr>
              <a:t>repite</a:t>
            </a:r>
            <a:r>
              <a:rPr lang="es-AR" sz="1400" spc="-10" dirty="0">
                <a:latin typeface="Arial"/>
                <a:cs typeface="Arial"/>
              </a:rPr>
              <a:t> </a:t>
            </a:r>
            <a:r>
              <a:rPr lang="es-AR" sz="1400" dirty="0">
                <a:latin typeface="Arial"/>
                <a:cs typeface="Arial"/>
              </a:rPr>
              <a:t>por</a:t>
            </a:r>
            <a:r>
              <a:rPr lang="es-AR" sz="1400" spc="-10" dirty="0">
                <a:latin typeface="Arial"/>
                <a:cs typeface="Arial"/>
              </a:rPr>
              <a:t> </a:t>
            </a:r>
            <a:r>
              <a:rPr lang="es-AR" sz="1400" dirty="0">
                <a:latin typeface="Arial"/>
                <a:cs typeface="Arial"/>
              </a:rPr>
              <a:t>un</a:t>
            </a:r>
            <a:r>
              <a:rPr lang="es-AR" sz="1400" spc="-10" dirty="0">
                <a:latin typeface="Arial"/>
                <a:cs typeface="Arial"/>
              </a:rPr>
              <a:t> </a:t>
            </a:r>
            <a:r>
              <a:rPr lang="es-AR" sz="1400" spc="-5" dirty="0">
                <a:latin typeface="Arial"/>
                <a:cs typeface="Arial"/>
              </a:rPr>
              <a:t>período</a:t>
            </a:r>
            <a:r>
              <a:rPr lang="es-AR" sz="1400" spc="5" dirty="0">
                <a:latin typeface="Arial"/>
                <a:cs typeface="Arial"/>
              </a:rPr>
              <a:t> </a:t>
            </a:r>
            <a:r>
              <a:rPr lang="es-AR" sz="1400" dirty="0">
                <a:latin typeface="Arial"/>
                <a:cs typeface="Arial"/>
              </a:rPr>
              <a:t>de</a:t>
            </a:r>
            <a:r>
              <a:rPr lang="es-AR" sz="1400" spc="-10" dirty="0">
                <a:latin typeface="Arial"/>
                <a:cs typeface="Arial"/>
              </a:rPr>
              <a:t> </a:t>
            </a:r>
            <a:r>
              <a:rPr lang="es-AR" sz="1400" dirty="0">
                <a:latin typeface="Arial"/>
                <a:cs typeface="Arial"/>
              </a:rPr>
              <a:t>24 </a:t>
            </a:r>
            <a:r>
              <a:rPr lang="es-AR" sz="1400" spc="-5" dirty="0">
                <a:latin typeface="Arial"/>
                <a:cs typeface="Arial"/>
              </a:rPr>
              <a:t>horas</a:t>
            </a:r>
            <a:r>
              <a:rPr lang="es-AR" sz="1400" spc="-15" dirty="0">
                <a:latin typeface="Arial"/>
                <a:cs typeface="Arial"/>
              </a:rPr>
              <a:t> </a:t>
            </a:r>
            <a:r>
              <a:rPr lang="es-AR" sz="1400" spc="-5" dirty="0">
                <a:latin typeface="Arial"/>
                <a:cs typeface="Arial"/>
              </a:rPr>
              <a:t>continuas.</a:t>
            </a:r>
            <a:endParaRPr lang="es-AR" sz="1400" dirty="0">
              <a:latin typeface="Arial"/>
              <a:cs typeface="Arial"/>
            </a:endParaRPr>
          </a:p>
          <a:p>
            <a:pPr marL="12700" marR="8890" algn="just">
              <a:lnSpc>
                <a:spcPct val="143300"/>
              </a:lnSpc>
              <a:spcBef>
                <a:spcPts val="819"/>
              </a:spcBef>
            </a:pPr>
            <a:r>
              <a:rPr lang="es-AR" sz="1400" dirty="0">
                <a:latin typeface="Arial"/>
                <a:cs typeface="Arial"/>
              </a:rPr>
              <a:t>Durante la prueba deberá </a:t>
            </a:r>
            <a:r>
              <a:rPr lang="es-AR" sz="1400" spc="-5" dirty="0">
                <a:latin typeface="Arial"/>
                <a:cs typeface="Arial"/>
              </a:rPr>
              <a:t>verificarse </a:t>
            </a:r>
            <a:r>
              <a:rPr lang="es-AR" sz="1400" dirty="0">
                <a:latin typeface="Arial"/>
                <a:cs typeface="Arial"/>
              </a:rPr>
              <a:t>si hay </a:t>
            </a:r>
            <a:r>
              <a:rPr lang="es-AR" sz="1400" spc="-5" dirty="0">
                <a:latin typeface="Arial"/>
                <a:cs typeface="Arial"/>
              </a:rPr>
              <a:t>fugas </a:t>
            </a:r>
            <a:r>
              <a:rPr lang="es-AR" sz="1400" spc="-10" dirty="0">
                <a:latin typeface="Arial"/>
                <a:cs typeface="Arial"/>
              </a:rPr>
              <a:t>de </a:t>
            </a:r>
            <a:r>
              <a:rPr lang="es-AR" sz="1400" spc="-5" dirty="0">
                <a:latin typeface="Arial"/>
                <a:cs typeface="Arial"/>
              </a:rPr>
              <a:t>aceite </a:t>
            </a:r>
            <a:r>
              <a:rPr lang="es-AR" sz="1400" dirty="0">
                <a:latin typeface="Arial"/>
                <a:cs typeface="Arial"/>
              </a:rPr>
              <a:t>y </a:t>
            </a:r>
            <a:r>
              <a:rPr lang="es-AR" sz="1400" spc="-5" dirty="0">
                <a:latin typeface="Arial"/>
                <a:cs typeface="Arial"/>
              </a:rPr>
              <a:t>deberá </a:t>
            </a:r>
            <a:r>
              <a:rPr lang="es-AR" sz="1400" dirty="0">
                <a:latin typeface="Arial"/>
                <a:cs typeface="Arial"/>
              </a:rPr>
              <a:t> medirse </a:t>
            </a:r>
            <a:r>
              <a:rPr lang="es-AR" sz="1400" spc="-10" dirty="0">
                <a:latin typeface="Arial"/>
                <a:cs typeface="Arial"/>
              </a:rPr>
              <a:t>la </a:t>
            </a:r>
            <a:r>
              <a:rPr lang="es-AR" sz="1400" spc="-5" dirty="0">
                <a:latin typeface="Arial"/>
                <a:cs typeface="Arial"/>
              </a:rPr>
              <a:t>deflexión </a:t>
            </a:r>
            <a:r>
              <a:rPr lang="es-AR" sz="1400" dirty="0">
                <a:latin typeface="Arial"/>
                <a:cs typeface="Arial"/>
              </a:rPr>
              <a:t>en </a:t>
            </a:r>
            <a:r>
              <a:rPr lang="es-AR" sz="1400" spc="-5" dirty="0">
                <a:latin typeface="Arial"/>
                <a:cs typeface="Arial"/>
              </a:rPr>
              <a:t>diferentes partes </a:t>
            </a:r>
            <a:r>
              <a:rPr lang="es-AR" sz="1400" dirty="0">
                <a:latin typeface="Arial"/>
                <a:cs typeface="Arial"/>
              </a:rPr>
              <a:t>del </a:t>
            </a:r>
            <a:r>
              <a:rPr lang="es-AR" sz="1400" spc="-5" dirty="0">
                <a:latin typeface="Arial"/>
                <a:cs typeface="Arial"/>
              </a:rPr>
              <a:t>transformador. </a:t>
            </a:r>
            <a:r>
              <a:rPr lang="es-AR" sz="1400" dirty="0">
                <a:latin typeface="Arial"/>
                <a:cs typeface="Arial"/>
              </a:rPr>
              <a:t>Si </a:t>
            </a:r>
            <a:r>
              <a:rPr lang="es-AR" sz="1400" spc="-5" dirty="0">
                <a:latin typeface="Arial"/>
                <a:cs typeface="Arial"/>
              </a:rPr>
              <a:t>ocurren </a:t>
            </a:r>
            <a:r>
              <a:rPr lang="es-AR" sz="1400" dirty="0">
                <a:latin typeface="Arial"/>
                <a:cs typeface="Arial"/>
              </a:rPr>
              <a:t> </a:t>
            </a:r>
            <a:r>
              <a:rPr lang="es-AR" sz="1400" spc="-5" dirty="0">
                <a:latin typeface="Arial"/>
                <a:cs typeface="Arial"/>
              </a:rPr>
              <a:t>fugas, </a:t>
            </a:r>
            <a:r>
              <a:rPr lang="es-AR" sz="1400" dirty="0">
                <a:latin typeface="Arial"/>
                <a:cs typeface="Arial"/>
              </a:rPr>
              <a:t>o si </a:t>
            </a:r>
            <a:r>
              <a:rPr lang="es-AR" sz="1400" spc="-5" dirty="0">
                <a:latin typeface="Arial"/>
                <a:cs typeface="Arial"/>
              </a:rPr>
              <a:t>hay </a:t>
            </a:r>
            <a:r>
              <a:rPr lang="es-AR" sz="1400" dirty="0">
                <a:latin typeface="Arial"/>
                <a:cs typeface="Arial"/>
              </a:rPr>
              <a:t>una </a:t>
            </a:r>
            <a:r>
              <a:rPr lang="es-AR" sz="1400" spc="-5" dirty="0">
                <a:latin typeface="Arial"/>
                <a:cs typeface="Arial"/>
              </a:rPr>
              <a:t>deformación permanente </a:t>
            </a:r>
            <a:r>
              <a:rPr lang="es-AR" sz="1400" dirty="0">
                <a:latin typeface="Arial"/>
                <a:cs typeface="Arial"/>
              </a:rPr>
              <a:t>la </a:t>
            </a:r>
            <a:r>
              <a:rPr lang="es-AR" sz="1400" spc="-5" dirty="0">
                <a:latin typeface="Arial"/>
                <a:cs typeface="Arial"/>
              </a:rPr>
              <a:t>prueba </a:t>
            </a:r>
            <a:r>
              <a:rPr lang="es-AR" sz="1400" dirty="0">
                <a:latin typeface="Arial"/>
                <a:cs typeface="Arial"/>
              </a:rPr>
              <a:t>deberá ser </a:t>
            </a:r>
            <a:r>
              <a:rPr lang="es-AR" sz="1400" spc="5" dirty="0">
                <a:latin typeface="Arial"/>
                <a:cs typeface="Arial"/>
              </a:rPr>
              <a:t> </a:t>
            </a:r>
            <a:r>
              <a:rPr lang="es-AR" sz="1400" dirty="0">
                <a:latin typeface="Arial"/>
                <a:cs typeface="Arial"/>
              </a:rPr>
              <a:t>repetida</a:t>
            </a:r>
            <a:r>
              <a:rPr lang="es-AR" sz="1400" spc="-10" dirty="0">
                <a:latin typeface="Arial"/>
                <a:cs typeface="Arial"/>
              </a:rPr>
              <a:t> </a:t>
            </a:r>
            <a:r>
              <a:rPr lang="es-AR" sz="1400" spc="-5" dirty="0">
                <a:latin typeface="Arial"/>
                <a:cs typeface="Arial"/>
              </a:rPr>
              <a:t>hasta</a:t>
            </a:r>
            <a:r>
              <a:rPr lang="es-AR" sz="1400" spc="5" dirty="0">
                <a:latin typeface="Arial"/>
                <a:cs typeface="Arial"/>
              </a:rPr>
              <a:t> </a:t>
            </a:r>
            <a:r>
              <a:rPr lang="es-AR" sz="1400" dirty="0">
                <a:latin typeface="Arial"/>
                <a:cs typeface="Arial"/>
              </a:rPr>
              <a:t>que</a:t>
            </a:r>
            <a:r>
              <a:rPr lang="es-AR" sz="1400" spc="-20" dirty="0">
                <a:latin typeface="Arial"/>
                <a:cs typeface="Arial"/>
              </a:rPr>
              <a:t> </a:t>
            </a:r>
            <a:r>
              <a:rPr lang="es-AR" sz="1400" dirty="0">
                <a:latin typeface="Arial"/>
                <a:cs typeface="Arial"/>
              </a:rPr>
              <a:t>los</a:t>
            </a:r>
            <a:r>
              <a:rPr lang="es-AR" sz="1400" spc="-5" dirty="0">
                <a:latin typeface="Arial"/>
                <a:cs typeface="Arial"/>
              </a:rPr>
              <a:t> defectos hayan </a:t>
            </a:r>
            <a:r>
              <a:rPr lang="es-AR" sz="1400" dirty="0">
                <a:latin typeface="Arial"/>
                <a:cs typeface="Arial"/>
              </a:rPr>
              <a:t>sido</a:t>
            </a:r>
            <a:r>
              <a:rPr lang="es-AR" sz="1400" spc="-10" dirty="0">
                <a:latin typeface="Arial"/>
                <a:cs typeface="Arial"/>
              </a:rPr>
              <a:t> </a:t>
            </a:r>
            <a:r>
              <a:rPr lang="es-AR" sz="1400" spc="-5" dirty="0">
                <a:latin typeface="Arial"/>
                <a:cs typeface="Arial"/>
              </a:rPr>
              <a:t>corregidos.</a:t>
            </a:r>
            <a:endParaRPr lang="es-AR" sz="1400" dirty="0">
              <a:latin typeface="Arial"/>
              <a:cs typeface="Arial"/>
            </a:endParaRPr>
          </a:p>
          <a:p>
            <a:pPr>
              <a:spcBef>
                <a:spcPts val="55"/>
              </a:spcBef>
            </a:pPr>
            <a:endParaRPr lang="es-AR" sz="1300" dirty="0">
              <a:latin typeface="Arial"/>
              <a:cs typeface="Arial"/>
            </a:endParaRPr>
          </a:p>
          <a:p>
            <a:pPr marL="911225" lvl="2" indent="-899160" algn="just">
              <a:buAutoNum type="arabicPeriod" startAt="11"/>
              <a:tabLst>
                <a:tab pos="911860" algn="l"/>
              </a:tabLst>
            </a:pPr>
            <a:r>
              <a:rPr lang="es-AR" sz="1400" b="1" spc="-5" dirty="0">
                <a:latin typeface="Arial"/>
                <a:cs typeface="Arial"/>
              </a:rPr>
              <a:t>Prueba</a:t>
            </a:r>
            <a:r>
              <a:rPr lang="es-AR" sz="1400" b="1" spc="-20" dirty="0">
                <a:latin typeface="Arial"/>
                <a:cs typeface="Arial"/>
              </a:rPr>
              <a:t> </a:t>
            </a:r>
            <a:r>
              <a:rPr lang="es-AR" sz="1400" b="1" spc="-5" dirty="0">
                <a:latin typeface="Arial"/>
                <a:cs typeface="Arial"/>
              </a:rPr>
              <a:t>de</a:t>
            </a:r>
            <a:r>
              <a:rPr lang="es-AR" sz="1400" b="1" spc="-15" dirty="0">
                <a:latin typeface="Arial"/>
                <a:cs typeface="Arial"/>
              </a:rPr>
              <a:t> </a:t>
            </a:r>
            <a:r>
              <a:rPr lang="es-AR" sz="1400" b="1" spc="-5" dirty="0">
                <a:latin typeface="Arial"/>
                <a:cs typeface="Arial"/>
              </a:rPr>
              <a:t>vacío.</a:t>
            </a:r>
            <a:endParaRPr lang="es-AR" sz="1400" dirty="0">
              <a:latin typeface="Arial"/>
              <a:cs typeface="Arial"/>
            </a:endParaRPr>
          </a:p>
          <a:p>
            <a:pPr marL="12700" algn="just">
              <a:lnSpc>
                <a:spcPts val="1670"/>
              </a:lnSpc>
            </a:pPr>
            <a:r>
              <a:rPr lang="es-AR" sz="1400" dirty="0">
                <a:latin typeface="Arial"/>
                <a:cs typeface="Arial"/>
              </a:rPr>
              <a:t>Deberán</a:t>
            </a:r>
            <a:r>
              <a:rPr lang="es-AR" sz="1400" spc="-55" dirty="0">
                <a:latin typeface="Arial"/>
                <a:cs typeface="Arial"/>
              </a:rPr>
              <a:t> </a:t>
            </a:r>
            <a:r>
              <a:rPr lang="es-AR" sz="1400" spc="-5" dirty="0">
                <a:latin typeface="Arial"/>
                <a:cs typeface="Arial"/>
              </a:rPr>
              <a:t>efectuarse</a:t>
            </a:r>
            <a:r>
              <a:rPr lang="es-AR" sz="1400" spc="-65" dirty="0">
                <a:latin typeface="Arial"/>
                <a:cs typeface="Arial"/>
              </a:rPr>
              <a:t> </a:t>
            </a:r>
            <a:r>
              <a:rPr lang="es-AR" sz="1400" spc="-5" dirty="0">
                <a:latin typeface="Arial"/>
                <a:cs typeface="Arial"/>
              </a:rPr>
              <a:t>pruebas</a:t>
            </a:r>
            <a:r>
              <a:rPr lang="es-AR" sz="1400" spc="-50" dirty="0">
                <a:latin typeface="Arial"/>
                <a:cs typeface="Arial"/>
              </a:rPr>
              <a:t> </a:t>
            </a:r>
            <a:r>
              <a:rPr lang="es-AR" sz="1400" dirty="0">
                <a:latin typeface="Arial"/>
                <a:cs typeface="Arial"/>
              </a:rPr>
              <a:t>de</a:t>
            </a:r>
            <a:r>
              <a:rPr lang="es-AR" sz="1400" spc="-45" dirty="0">
                <a:latin typeface="Arial"/>
                <a:cs typeface="Arial"/>
              </a:rPr>
              <a:t> </a:t>
            </a:r>
            <a:r>
              <a:rPr lang="es-AR" sz="1400" spc="-5" dirty="0">
                <a:latin typeface="Arial"/>
                <a:cs typeface="Arial"/>
              </a:rPr>
              <a:t>vacío</a:t>
            </a:r>
            <a:r>
              <a:rPr lang="es-AR" sz="1400" spc="-75" dirty="0">
                <a:latin typeface="Arial"/>
                <a:cs typeface="Arial"/>
              </a:rPr>
              <a:t> </a:t>
            </a:r>
            <a:r>
              <a:rPr lang="es-AR" sz="1400" spc="-5" dirty="0">
                <a:latin typeface="Arial"/>
                <a:cs typeface="Arial"/>
              </a:rPr>
              <a:t>completas</a:t>
            </a:r>
            <a:r>
              <a:rPr lang="es-AR" sz="1400" spc="-40" dirty="0">
                <a:latin typeface="Arial"/>
                <a:cs typeface="Arial"/>
              </a:rPr>
              <a:t> </a:t>
            </a:r>
            <a:r>
              <a:rPr lang="es-AR" sz="1400" dirty="0">
                <a:latin typeface="Arial"/>
                <a:cs typeface="Arial"/>
              </a:rPr>
              <a:t>en</a:t>
            </a:r>
            <a:r>
              <a:rPr lang="es-AR" sz="1400" spc="-75" dirty="0">
                <a:latin typeface="Arial"/>
                <a:cs typeface="Arial"/>
              </a:rPr>
              <a:t> </a:t>
            </a:r>
            <a:r>
              <a:rPr lang="es-AR" sz="1400" dirty="0">
                <a:latin typeface="Arial"/>
                <a:cs typeface="Arial"/>
              </a:rPr>
              <a:t>cada</a:t>
            </a:r>
            <a:r>
              <a:rPr lang="es-AR" sz="1400" spc="-65" dirty="0">
                <a:latin typeface="Arial"/>
                <a:cs typeface="Arial"/>
              </a:rPr>
              <a:t> </a:t>
            </a:r>
            <a:r>
              <a:rPr lang="es-AR" sz="1400" spc="-5" dirty="0">
                <a:latin typeface="Arial"/>
                <a:cs typeface="Arial"/>
              </a:rPr>
              <a:t>transformador </a:t>
            </a:r>
            <a:r>
              <a:rPr lang="es-AR" sz="1400" spc="-375" dirty="0">
                <a:latin typeface="Arial"/>
                <a:cs typeface="Arial"/>
              </a:rPr>
              <a:t> </a:t>
            </a:r>
            <a:r>
              <a:rPr lang="es-AR" sz="1400" dirty="0">
                <a:latin typeface="Arial"/>
                <a:cs typeface="Arial"/>
              </a:rPr>
              <a:t>con el </a:t>
            </a:r>
            <a:r>
              <a:rPr lang="es-AR" sz="1400" spc="-5" dirty="0">
                <a:latin typeface="Arial"/>
                <a:cs typeface="Arial"/>
              </a:rPr>
              <a:t>sistema </a:t>
            </a:r>
            <a:r>
              <a:rPr lang="es-AR" sz="1400" dirty="0">
                <a:latin typeface="Arial"/>
                <a:cs typeface="Arial"/>
              </a:rPr>
              <a:t>de </a:t>
            </a:r>
            <a:r>
              <a:rPr lang="es-AR" sz="1400" spc="-5" dirty="0">
                <a:latin typeface="Arial"/>
                <a:cs typeface="Arial"/>
              </a:rPr>
              <a:t>enfriamiento instalado. Durante </a:t>
            </a:r>
            <a:r>
              <a:rPr lang="es-AR" sz="1400" dirty="0">
                <a:latin typeface="Arial"/>
                <a:cs typeface="Arial"/>
              </a:rPr>
              <a:t>la </a:t>
            </a:r>
            <a:r>
              <a:rPr lang="es-AR" sz="1400" spc="-5" dirty="0">
                <a:latin typeface="Arial"/>
                <a:cs typeface="Arial"/>
              </a:rPr>
              <a:t>prueba deberá </a:t>
            </a:r>
            <a:r>
              <a:rPr lang="es-AR" sz="1400" dirty="0">
                <a:latin typeface="Arial"/>
                <a:cs typeface="Arial"/>
              </a:rPr>
              <a:t> medirse</a:t>
            </a:r>
            <a:r>
              <a:rPr lang="es-AR" sz="1400" spc="55" dirty="0">
                <a:latin typeface="Arial"/>
                <a:cs typeface="Arial"/>
              </a:rPr>
              <a:t> </a:t>
            </a:r>
            <a:r>
              <a:rPr lang="es-AR" sz="1400" spc="-10" dirty="0">
                <a:latin typeface="Arial"/>
                <a:cs typeface="Arial"/>
              </a:rPr>
              <a:t>la</a:t>
            </a:r>
            <a:r>
              <a:rPr lang="es-AR" sz="1400" spc="55" dirty="0">
                <a:latin typeface="Arial"/>
                <a:cs typeface="Arial"/>
              </a:rPr>
              <a:t> </a:t>
            </a:r>
            <a:r>
              <a:rPr lang="es-AR" sz="1400" spc="-5" dirty="0">
                <a:latin typeface="Arial"/>
                <a:cs typeface="Arial"/>
              </a:rPr>
              <a:t>deflexión</a:t>
            </a:r>
            <a:r>
              <a:rPr lang="es-AR" sz="1400" spc="55" dirty="0">
                <a:latin typeface="Arial"/>
                <a:cs typeface="Arial"/>
              </a:rPr>
              <a:t> </a:t>
            </a:r>
            <a:r>
              <a:rPr lang="es-AR" sz="1400" dirty="0">
                <a:latin typeface="Arial"/>
                <a:cs typeface="Arial"/>
              </a:rPr>
              <a:t>en</a:t>
            </a:r>
            <a:r>
              <a:rPr lang="es-AR" sz="1400" spc="55" dirty="0">
                <a:latin typeface="Arial"/>
                <a:cs typeface="Arial"/>
              </a:rPr>
              <a:t> </a:t>
            </a:r>
            <a:r>
              <a:rPr lang="es-AR" sz="1400" spc="-5" dirty="0">
                <a:latin typeface="Arial"/>
                <a:cs typeface="Arial"/>
              </a:rPr>
              <a:t>diferentes</a:t>
            </a:r>
            <a:r>
              <a:rPr lang="es-AR" sz="1400" spc="60" dirty="0">
                <a:latin typeface="Arial"/>
                <a:cs typeface="Arial"/>
              </a:rPr>
              <a:t> </a:t>
            </a:r>
            <a:r>
              <a:rPr lang="es-AR" sz="1400" spc="-5" dirty="0">
                <a:latin typeface="Arial"/>
                <a:cs typeface="Arial"/>
              </a:rPr>
              <a:t>partes</a:t>
            </a:r>
            <a:r>
              <a:rPr lang="es-AR" sz="1400" spc="60" dirty="0">
                <a:latin typeface="Arial"/>
                <a:cs typeface="Arial"/>
              </a:rPr>
              <a:t> </a:t>
            </a:r>
            <a:r>
              <a:rPr lang="es-AR" sz="1400" dirty="0">
                <a:latin typeface="Arial"/>
                <a:cs typeface="Arial"/>
              </a:rPr>
              <a:t>del</a:t>
            </a:r>
            <a:r>
              <a:rPr lang="es-AR" sz="1400" spc="50" dirty="0">
                <a:latin typeface="Arial"/>
                <a:cs typeface="Arial"/>
              </a:rPr>
              <a:t> </a:t>
            </a:r>
            <a:r>
              <a:rPr lang="es-AR" sz="1400" spc="-5" dirty="0">
                <a:latin typeface="Arial"/>
                <a:cs typeface="Arial"/>
              </a:rPr>
              <a:t>transformador.</a:t>
            </a:r>
            <a:r>
              <a:rPr lang="es-AR" sz="1400" spc="60" dirty="0">
                <a:latin typeface="Arial"/>
                <a:cs typeface="Arial"/>
              </a:rPr>
              <a:t> </a:t>
            </a:r>
            <a:r>
              <a:rPr lang="es-AR" sz="1400" dirty="0">
                <a:latin typeface="Arial"/>
                <a:cs typeface="Arial"/>
              </a:rPr>
              <a:t>Si</a:t>
            </a:r>
            <a:r>
              <a:rPr lang="es-AR" sz="1400" spc="75" dirty="0">
                <a:latin typeface="Arial"/>
                <a:cs typeface="Arial"/>
              </a:rPr>
              <a:t> </a:t>
            </a:r>
            <a:r>
              <a:rPr lang="es-AR" sz="1400" spc="-5" dirty="0">
                <a:latin typeface="Arial"/>
                <a:cs typeface="Arial"/>
              </a:rPr>
              <a:t>ocurren fugas</a:t>
            </a:r>
            <a:r>
              <a:rPr lang="es-AR" sz="1400" spc="320" dirty="0">
                <a:latin typeface="Arial"/>
                <a:cs typeface="Arial"/>
              </a:rPr>
              <a:t> </a:t>
            </a:r>
            <a:r>
              <a:rPr lang="es-AR" sz="1400" dirty="0">
                <a:latin typeface="Arial"/>
                <a:cs typeface="Arial"/>
              </a:rPr>
              <a:t>o</a:t>
            </a:r>
            <a:r>
              <a:rPr lang="es-AR" sz="1400" spc="310" dirty="0">
                <a:latin typeface="Arial"/>
                <a:cs typeface="Arial"/>
              </a:rPr>
              <a:t> </a:t>
            </a:r>
            <a:r>
              <a:rPr lang="es-AR" sz="1400" dirty="0">
                <a:latin typeface="Arial"/>
                <a:cs typeface="Arial"/>
              </a:rPr>
              <a:t>si</a:t>
            </a:r>
            <a:r>
              <a:rPr lang="es-AR" sz="1400" spc="320" dirty="0">
                <a:latin typeface="Arial"/>
                <a:cs typeface="Arial"/>
              </a:rPr>
              <a:t> </a:t>
            </a:r>
            <a:r>
              <a:rPr lang="es-AR" sz="1400" dirty="0">
                <a:latin typeface="Arial"/>
                <a:cs typeface="Arial"/>
              </a:rPr>
              <a:t>hay</a:t>
            </a:r>
            <a:r>
              <a:rPr lang="es-AR" sz="1400" spc="295" dirty="0">
                <a:latin typeface="Arial"/>
                <a:cs typeface="Arial"/>
              </a:rPr>
              <a:t> </a:t>
            </a:r>
            <a:r>
              <a:rPr lang="es-AR" sz="1400" dirty="0">
                <a:latin typeface="Arial"/>
                <a:cs typeface="Arial"/>
              </a:rPr>
              <a:t>una</a:t>
            </a:r>
            <a:r>
              <a:rPr lang="es-AR" sz="1400" spc="320" dirty="0">
                <a:latin typeface="Arial"/>
                <a:cs typeface="Arial"/>
              </a:rPr>
              <a:t> </a:t>
            </a:r>
            <a:r>
              <a:rPr lang="es-AR" sz="1400" spc="-5" dirty="0">
                <a:latin typeface="Arial"/>
                <a:cs typeface="Arial"/>
              </a:rPr>
              <a:t>deformación</a:t>
            </a:r>
            <a:r>
              <a:rPr lang="es-AR" sz="1400" spc="320" dirty="0">
                <a:latin typeface="Arial"/>
                <a:cs typeface="Arial"/>
              </a:rPr>
              <a:t> </a:t>
            </a:r>
            <a:r>
              <a:rPr lang="es-AR" sz="1400" spc="-5" dirty="0">
                <a:latin typeface="Arial"/>
                <a:cs typeface="Arial"/>
              </a:rPr>
              <a:t>permanente,</a:t>
            </a:r>
            <a:r>
              <a:rPr lang="es-AR" sz="1400" spc="320" dirty="0">
                <a:latin typeface="Arial"/>
                <a:cs typeface="Arial"/>
              </a:rPr>
              <a:t> </a:t>
            </a:r>
            <a:r>
              <a:rPr lang="es-AR" sz="1400" dirty="0">
                <a:latin typeface="Arial"/>
                <a:cs typeface="Arial"/>
              </a:rPr>
              <a:t>la</a:t>
            </a:r>
            <a:r>
              <a:rPr lang="es-AR" sz="1400" spc="320" dirty="0">
                <a:latin typeface="Arial"/>
                <a:cs typeface="Arial"/>
              </a:rPr>
              <a:t> </a:t>
            </a:r>
            <a:r>
              <a:rPr lang="es-AR" sz="1400" spc="-5" dirty="0">
                <a:latin typeface="Arial"/>
                <a:cs typeface="Arial"/>
              </a:rPr>
              <a:t>prueba</a:t>
            </a:r>
            <a:r>
              <a:rPr lang="es-AR" sz="1400" spc="320" dirty="0">
                <a:latin typeface="Arial"/>
                <a:cs typeface="Arial"/>
              </a:rPr>
              <a:t> </a:t>
            </a:r>
            <a:r>
              <a:rPr lang="es-AR" sz="1400" dirty="0">
                <a:latin typeface="Arial"/>
                <a:cs typeface="Arial"/>
              </a:rPr>
              <a:t>deberá</a:t>
            </a:r>
            <a:r>
              <a:rPr lang="es-AR" sz="1400" spc="300" dirty="0">
                <a:latin typeface="Arial"/>
                <a:cs typeface="Arial"/>
              </a:rPr>
              <a:t> </a:t>
            </a:r>
            <a:r>
              <a:rPr lang="es-AR" sz="1400" dirty="0">
                <a:latin typeface="Arial"/>
                <a:cs typeface="Arial"/>
              </a:rPr>
              <a:t>ser</a:t>
            </a:r>
          </a:p>
          <a:p>
            <a:pPr marL="12700" algn="just">
              <a:spcBef>
                <a:spcPts val="720"/>
              </a:spcBef>
            </a:pPr>
            <a:r>
              <a:rPr lang="es-AR" sz="1400" dirty="0">
                <a:latin typeface="Arial"/>
                <a:cs typeface="Arial"/>
              </a:rPr>
              <a:t>repetida</a:t>
            </a:r>
            <a:r>
              <a:rPr lang="es-AR" sz="1400" spc="-10" dirty="0">
                <a:latin typeface="Arial"/>
                <a:cs typeface="Arial"/>
              </a:rPr>
              <a:t> </a:t>
            </a:r>
            <a:r>
              <a:rPr lang="es-AR" sz="1400" spc="-5" dirty="0">
                <a:latin typeface="Arial"/>
                <a:cs typeface="Arial"/>
              </a:rPr>
              <a:t>hasta</a:t>
            </a:r>
            <a:r>
              <a:rPr lang="es-AR" sz="1400" spc="10" dirty="0">
                <a:latin typeface="Arial"/>
                <a:cs typeface="Arial"/>
              </a:rPr>
              <a:t> </a:t>
            </a:r>
            <a:r>
              <a:rPr lang="es-AR" sz="1400" dirty="0">
                <a:latin typeface="Arial"/>
                <a:cs typeface="Arial"/>
              </a:rPr>
              <a:t>que</a:t>
            </a:r>
            <a:r>
              <a:rPr lang="es-AR" sz="1400" spc="-15" dirty="0">
                <a:latin typeface="Arial"/>
                <a:cs typeface="Arial"/>
              </a:rPr>
              <a:t> </a:t>
            </a:r>
            <a:r>
              <a:rPr lang="es-AR" sz="1400" dirty="0">
                <a:latin typeface="Arial"/>
                <a:cs typeface="Arial"/>
              </a:rPr>
              <a:t>los</a:t>
            </a:r>
            <a:r>
              <a:rPr lang="es-AR" sz="1400" spc="-5" dirty="0">
                <a:latin typeface="Arial"/>
                <a:cs typeface="Arial"/>
              </a:rPr>
              <a:t> defectos</a:t>
            </a:r>
            <a:r>
              <a:rPr lang="es-AR" sz="1400" dirty="0">
                <a:latin typeface="Arial"/>
                <a:cs typeface="Arial"/>
              </a:rPr>
              <a:t> </a:t>
            </a:r>
            <a:r>
              <a:rPr lang="es-AR" sz="1400" spc="-5" dirty="0">
                <a:latin typeface="Arial"/>
                <a:cs typeface="Arial"/>
              </a:rPr>
              <a:t>hayan </a:t>
            </a:r>
            <a:r>
              <a:rPr lang="es-AR" sz="1400" dirty="0">
                <a:latin typeface="Arial"/>
                <a:cs typeface="Arial"/>
              </a:rPr>
              <a:t>sido</a:t>
            </a:r>
            <a:r>
              <a:rPr lang="es-AR" sz="1400" spc="-10" dirty="0">
                <a:latin typeface="Arial"/>
                <a:cs typeface="Arial"/>
              </a:rPr>
              <a:t> </a:t>
            </a:r>
            <a:r>
              <a:rPr lang="es-AR" sz="1400" spc="-5" dirty="0">
                <a:latin typeface="Arial"/>
                <a:cs typeface="Arial"/>
              </a:rPr>
              <a:t>corregidos.</a:t>
            </a:r>
            <a:endParaRPr lang="es-AR" sz="1400" dirty="0">
              <a:latin typeface="Arial"/>
              <a:cs typeface="Arial"/>
            </a:endParaRPr>
          </a:p>
          <a:p>
            <a:pPr>
              <a:spcBef>
                <a:spcPts val="50"/>
              </a:spcBef>
            </a:pPr>
            <a:endParaRPr lang="es-AR" sz="13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31</a:t>
            </a:fld>
            <a:endParaRPr lang="es-AR"/>
          </a:p>
        </p:txBody>
      </p:sp>
    </p:spTree>
    <p:extLst>
      <p:ext uri="{BB962C8B-B14F-4D97-AF65-F5344CB8AC3E}">
        <p14:creationId xmlns:p14="http://schemas.microsoft.com/office/powerpoint/2010/main" val="3505123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911225" lvl="2" indent="-899160" algn="just">
              <a:buAutoNum type="arabicPeriod" startAt="12"/>
              <a:tabLst>
                <a:tab pos="911860" algn="l"/>
              </a:tabLst>
            </a:pPr>
            <a:r>
              <a:rPr lang="es-AR" sz="1400" b="1" spc="-5" dirty="0">
                <a:latin typeface="Arial"/>
                <a:cs typeface="Arial"/>
              </a:rPr>
              <a:t>Accesorios.</a:t>
            </a:r>
            <a:endParaRPr lang="es-AR" sz="1400" dirty="0">
              <a:latin typeface="Arial"/>
              <a:cs typeface="Arial"/>
            </a:endParaRPr>
          </a:p>
          <a:p>
            <a:pPr marL="12700" marR="6350" algn="just">
              <a:lnSpc>
                <a:spcPct val="143300"/>
              </a:lnSpc>
              <a:spcBef>
                <a:spcPts val="210"/>
              </a:spcBef>
            </a:pPr>
            <a:r>
              <a:rPr lang="es-AR" sz="1400" dirty="0">
                <a:latin typeface="Arial"/>
                <a:cs typeface="Arial"/>
              </a:rPr>
              <a:t>Las</a:t>
            </a:r>
            <a:r>
              <a:rPr lang="es-AR" sz="1400" spc="5" dirty="0">
                <a:latin typeface="Arial"/>
                <a:cs typeface="Arial"/>
              </a:rPr>
              <a:t> </a:t>
            </a:r>
            <a:r>
              <a:rPr lang="es-AR" sz="1400" spc="-5" dirty="0">
                <a:latin typeface="Arial"/>
                <a:cs typeface="Arial"/>
              </a:rPr>
              <a:t>pruebas</a:t>
            </a:r>
            <a:r>
              <a:rPr lang="es-AR" sz="1400" dirty="0">
                <a:latin typeface="Arial"/>
                <a:cs typeface="Arial"/>
              </a:rPr>
              <a:t> </a:t>
            </a:r>
            <a:r>
              <a:rPr lang="es-AR" sz="1400" spc="-5" dirty="0">
                <a:latin typeface="Arial"/>
                <a:cs typeface="Arial"/>
              </a:rPr>
              <a:t>deberán</a:t>
            </a:r>
            <a:r>
              <a:rPr lang="es-AR" sz="1400" dirty="0">
                <a:latin typeface="Arial"/>
                <a:cs typeface="Arial"/>
              </a:rPr>
              <a:t> </a:t>
            </a:r>
            <a:r>
              <a:rPr lang="es-AR" sz="1400" spc="-5" dirty="0">
                <a:latin typeface="Arial"/>
                <a:cs typeface="Arial"/>
              </a:rPr>
              <a:t>ser</a:t>
            </a:r>
            <a:r>
              <a:rPr lang="es-AR" sz="1400" dirty="0">
                <a:latin typeface="Arial"/>
                <a:cs typeface="Arial"/>
              </a:rPr>
              <a:t> </a:t>
            </a:r>
            <a:r>
              <a:rPr lang="es-AR" sz="1400" spc="-5" dirty="0">
                <a:latin typeface="Arial"/>
                <a:cs typeface="Arial"/>
              </a:rPr>
              <a:t>realizadas</a:t>
            </a:r>
            <a:r>
              <a:rPr lang="es-AR" sz="1400" dirty="0">
                <a:latin typeface="Arial"/>
                <a:cs typeface="Arial"/>
              </a:rPr>
              <a:t> para</a:t>
            </a:r>
            <a:r>
              <a:rPr lang="es-AR" sz="1400" spc="5" dirty="0">
                <a:latin typeface="Arial"/>
                <a:cs typeface="Arial"/>
              </a:rPr>
              <a:t> </a:t>
            </a:r>
            <a:r>
              <a:rPr lang="es-AR" sz="1400" dirty="0">
                <a:latin typeface="Arial"/>
                <a:cs typeface="Arial"/>
              </a:rPr>
              <a:t>asegurar</a:t>
            </a:r>
            <a:r>
              <a:rPr lang="es-AR" sz="1400" spc="5" dirty="0">
                <a:latin typeface="Arial"/>
                <a:cs typeface="Arial"/>
              </a:rPr>
              <a:t> </a:t>
            </a:r>
            <a:r>
              <a:rPr lang="es-AR" sz="1400" spc="-5" dirty="0">
                <a:latin typeface="Arial"/>
                <a:cs typeface="Arial"/>
              </a:rPr>
              <a:t>que</a:t>
            </a:r>
            <a:r>
              <a:rPr lang="es-AR" sz="1400" dirty="0">
                <a:latin typeface="Arial"/>
                <a:cs typeface="Arial"/>
              </a:rPr>
              <a:t> </a:t>
            </a:r>
            <a:r>
              <a:rPr lang="es-AR" sz="1400" spc="-5" dirty="0">
                <a:latin typeface="Arial"/>
                <a:cs typeface="Arial"/>
              </a:rPr>
              <a:t>todos</a:t>
            </a:r>
            <a:r>
              <a:rPr lang="es-AR" sz="1400" dirty="0">
                <a:latin typeface="Arial"/>
                <a:cs typeface="Arial"/>
              </a:rPr>
              <a:t> </a:t>
            </a:r>
            <a:r>
              <a:rPr lang="es-AR" sz="1400" spc="-10" dirty="0">
                <a:latin typeface="Arial"/>
                <a:cs typeface="Arial"/>
              </a:rPr>
              <a:t>los </a:t>
            </a:r>
            <a:r>
              <a:rPr lang="es-AR" sz="1400" spc="-5" dirty="0">
                <a:latin typeface="Arial"/>
                <a:cs typeface="Arial"/>
              </a:rPr>
              <a:t> accesorios (cambiador </a:t>
            </a:r>
            <a:r>
              <a:rPr lang="es-AR" sz="1400" dirty="0">
                <a:latin typeface="Arial"/>
                <a:cs typeface="Arial"/>
              </a:rPr>
              <a:t>de </a:t>
            </a:r>
            <a:r>
              <a:rPr lang="es-AR" sz="1400" spc="-5" dirty="0">
                <a:latin typeface="Arial"/>
                <a:cs typeface="Arial"/>
              </a:rPr>
              <a:t>tomas, relés, indicadores </a:t>
            </a:r>
            <a:r>
              <a:rPr lang="es-AR" sz="1400" dirty="0">
                <a:latin typeface="Arial"/>
                <a:cs typeface="Arial"/>
              </a:rPr>
              <a:t>de </a:t>
            </a:r>
            <a:r>
              <a:rPr lang="es-AR" sz="1400" spc="-5" dirty="0">
                <a:latin typeface="Arial"/>
                <a:cs typeface="Arial"/>
              </a:rPr>
              <a:t>temperatura, </a:t>
            </a:r>
            <a:r>
              <a:rPr lang="es-AR" sz="1400" dirty="0">
                <a:latin typeface="Arial"/>
                <a:cs typeface="Arial"/>
              </a:rPr>
              <a:t> ventiladores,</a:t>
            </a:r>
            <a:r>
              <a:rPr lang="es-AR" sz="1400" spc="-5" dirty="0">
                <a:latin typeface="Arial"/>
                <a:cs typeface="Arial"/>
              </a:rPr>
              <a:t> etc.)</a:t>
            </a:r>
            <a:r>
              <a:rPr lang="es-AR" sz="1400" spc="-10" dirty="0">
                <a:latin typeface="Arial"/>
                <a:cs typeface="Arial"/>
              </a:rPr>
              <a:t> </a:t>
            </a:r>
            <a:r>
              <a:rPr lang="es-AR" sz="1400" spc="-5" dirty="0">
                <a:latin typeface="Arial"/>
                <a:cs typeface="Arial"/>
              </a:rPr>
              <a:t>estén</a:t>
            </a:r>
            <a:r>
              <a:rPr lang="es-AR" sz="1400" spc="-10" dirty="0">
                <a:latin typeface="Arial"/>
                <a:cs typeface="Arial"/>
              </a:rPr>
              <a:t> </a:t>
            </a:r>
            <a:r>
              <a:rPr lang="es-AR" sz="1400" dirty="0">
                <a:latin typeface="Arial"/>
                <a:cs typeface="Arial"/>
              </a:rPr>
              <a:t>en</a:t>
            </a:r>
            <a:r>
              <a:rPr lang="es-AR" sz="1400" spc="-10" dirty="0">
                <a:latin typeface="Arial"/>
                <a:cs typeface="Arial"/>
              </a:rPr>
              <a:t> </a:t>
            </a:r>
            <a:r>
              <a:rPr lang="es-AR" sz="1400" spc="-5" dirty="0">
                <a:latin typeface="Arial"/>
                <a:cs typeface="Arial"/>
              </a:rPr>
              <a:t>buenas condiciones </a:t>
            </a:r>
            <a:r>
              <a:rPr lang="es-AR" sz="1400" dirty="0">
                <a:latin typeface="Arial"/>
                <a:cs typeface="Arial"/>
              </a:rPr>
              <a:t>de</a:t>
            </a:r>
            <a:r>
              <a:rPr lang="es-AR" sz="1400" spc="-10" dirty="0">
                <a:latin typeface="Arial"/>
                <a:cs typeface="Arial"/>
              </a:rPr>
              <a:t> </a:t>
            </a:r>
            <a:r>
              <a:rPr lang="es-AR" sz="1400" spc="-5" dirty="0">
                <a:latin typeface="Arial"/>
                <a:cs typeface="Arial"/>
              </a:rPr>
              <a:t>servicio.</a:t>
            </a:r>
            <a:endParaRPr lang="es-AR" sz="1400" dirty="0">
              <a:latin typeface="Arial"/>
              <a:cs typeface="Arial"/>
            </a:endParaRPr>
          </a:p>
          <a:p>
            <a:pPr>
              <a:spcBef>
                <a:spcPts val="50"/>
              </a:spcBef>
            </a:pPr>
            <a:endParaRPr lang="es-AR" sz="1300" dirty="0">
              <a:latin typeface="Arial"/>
              <a:cs typeface="Arial"/>
            </a:endParaRPr>
          </a:p>
          <a:p>
            <a:pPr marL="960119" lvl="2" indent="-948055" algn="just">
              <a:spcBef>
                <a:spcPts val="5"/>
              </a:spcBef>
              <a:buAutoNum type="arabicPeriod" startAt="13"/>
              <a:tabLst>
                <a:tab pos="960755" algn="l"/>
              </a:tabLst>
            </a:pPr>
            <a:r>
              <a:rPr lang="es-AR" sz="1400" b="1" dirty="0">
                <a:latin typeface="Arial"/>
                <a:cs typeface="Arial"/>
              </a:rPr>
              <a:t>Materiales.</a:t>
            </a:r>
            <a:endParaRPr lang="es-AR" sz="1400" dirty="0">
              <a:latin typeface="Arial"/>
              <a:cs typeface="Arial"/>
            </a:endParaRPr>
          </a:p>
          <a:p>
            <a:pPr marL="12700" marR="6350" algn="just">
              <a:lnSpc>
                <a:spcPct val="143400"/>
              </a:lnSpc>
              <a:spcBef>
                <a:spcPts val="204"/>
              </a:spcBef>
            </a:pPr>
            <a:r>
              <a:rPr lang="es-AR" sz="1400" dirty="0">
                <a:latin typeface="Arial"/>
                <a:cs typeface="Arial"/>
              </a:rPr>
              <a:t>Los</a:t>
            </a:r>
            <a:r>
              <a:rPr lang="es-AR" sz="1400" spc="-45" dirty="0">
                <a:latin typeface="Arial"/>
                <a:cs typeface="Arial"/>
              </a:rPr>
              <a:t> </a:t>
            </a:r>
            <a:r>
              <a:rPr lang="es-AR" sz="1400" spc="-5" dirty="0">
                <a:latin typeface="Arial"/>
                <a:cs typeface="Arial"/>
              </a:rPr>
              <a:t>materiales,</a:t>
            </a:r>
            <a:r>
              <a:rPr lang="es-AR" sz="1400" spc="-45" dirty="0">
                <a:latin typeface="Arial"/>
                <a:cs typeface="Arial"/>
              </a:rPr>
              <a:t> </a:t>
            </a:r>
            <a:r>
              <a:rPr lang="es-AR" sz="1400" spc="-5" dirty="0">
                <a:latin typeface="Arial"/>
                <a:cs typeface="Arial"/>
              </a:rPr>
              <a:t>piezas</a:t>
            </a:r>
            <a:r>
              <a:rPr lang="es-AR" sz="1400" spc="-45" dirty="0">
                <a:latin typeface="Arial"/>
                <a:cs typeface="Arial"/>
              </a:rPr>
              <a:t> </a:t>
            </a:r>
            <a:r>
              <a:rPr lang="es-AR" sz="1400" dirty="0">
                <a:latin typeface="Arial"/>
                <a:cs typeface="Arial"/>
              </a:rPr>
              <a:t>y</a:t>
            </a:r>
            <a:r>
              <a:rPr lang="es-AR" sz="1400" spc="-50" dirty="0">
                <a:latin typeface="Arial"/>
                <a:cs typeface="Arial"/>
              </a:rPr>
              <a:t> </a:t>
            </a:r>
            <a:r>
              <a:rPr lang="es-AR" sz="1400" spc="-5" dirty="0">
                <a:latin typeface="Arial"/>
                <a:cs typeface="Arial"/>
              </a:rPr>
              <a:t>conjuntos</a:t>
            </a:r>
            <a:r>
              <a:rPr lang="es-AR" sz="1400" spc="-45" dirty="0">
                <a:latin typeface="Arial"/>
                <a:cs typeface="Arial"/>
              </a:rPr>
              <a:t> </a:t>
            </a:r>
            <a:r>
              <a:rPr lang="es-AR" sz="1400" spc="-5" dirty="0">
                <a:latin typeface="Arial"/>
                <a:cs typeface="Arial"/>
              </a:rPr>
              <a:t>relacionados</a:t>
            </a:r>
            <a:r>
              <a:rPr lang="es-AR" sz="1400" spc="-45" dirty="0">
                <a:latin typeface="Arial"/>
                <a:cs typeface="Arial"/>
              </a:rPr>
              <a:t> </a:t>
            </a:r>
            <a:r>
              <a:rPr lang="es-AR" sz="1400" dirty="0">
                <a:latin typeface="Arial"/>
                <a:cs typeface="Arial"/>
              </a:rPr>
              <a:t>que</a:t>
            </a:r>
            <a:r>
              <a:rPr lang="es-AR" sz="1400" spc="-65" dirty="0">
                <a:latin typeface="Arial"/>
                <a:cs typeface="Arial"/>
              </a:rPr>
              <a:t> </a:t>
            </a:r>
            <a:r>
              <a:rPr lang="es-AR" sz="1400" dirty="0">
                <a:latin typeface="Arial"/>
                <a:cs typeface="Arial"/>
              </a:rPr>
              <a:t>se</a:t>
            </a:r>
            <a:r>
              <a:rPr lang="es-AR" sz="1400" spc="-45" dirty="0">
                <a:latin typeface="Arial"/>
                <a:cs typeface="Arial"/>
              </a:rPr>
              <a:t> </a:t>
            </a:r>
            <a:r>
              <a:rPr lang="es-AR" sz="1400" spc="-5" dirty="0">
                <a:latin typeface="Arial"/>
                <a:cs typeface="Arial"/>
              </a:rPr>
              <a:t>usen</a:t>
            </a:r>
            <a:r>
              <a:rPr lang="es-AR" sz="1400" spc="-40" dirty="0">
                <a:latin typeface="Arial"/>
                <a:cs typeface="Arial"/>
              </a:rPr>
              <a:t> </a:t>
            </a:r>
            <a:r>
              <a:rPr lang="es-AR" sz="1400" dirty="0">
                <a:latin typeface="Arial"/>
                <a:cs typeface="Arial"/>
              </a:rPr>
              <a:t>en</a:t>
            </a:r>
            <a:r>
              <a:rPr lang="es-AR" sz="1400" spc="-50" dirty="0">
                <a:latin typeface="Arial"/>
                <a:cs typeface="Arial"/>
              </a:rPr>
              <a:t> </a:t>
            </a:r>
            <a:r>
              <a:rPr lang="es-AR" sz="1400" dirty="0">
                <a:latin typeface="Arial"/>
                <a:cs typeface="Arial"/>
              </a:rPr>
              <a:t>la</a:t>
            </a:r>
            <a:r>
              <a:rPr lang="es-AR" sz="1400" spc="-45" dirty="0">
                <a:latin typeface="Arial"/>
                <a:cs typeface="Arial"/>
              </a:rPr>
              <a:t> </a:t>
            </a:r>
            <a:r>
              <a:rPr lang="es-AR" sz="1400" spc="-5" dirty="0">
                <a:latin typeface="Arial"/>
                <a:cs typeface="Arial"/>
              </a:rPr>
              <a:t>obra, </a:t>
            </a:r>
            <a:r>
              <a:rPr lang="es-AR" sz="1400" spc="-380" dirty="0">
                <a:latin typeface="Arial"/>
                <a:cs typeface="Arial"/>
              </a:rPr>
              <a:t> </a:t>
            </a:r>
            <a:r>
              <a:rPr lang="es-AR" sz="1400" dirty="0">
                <a:latin typeface="Arial"/>
                <a:cs typeface="Arial"/>
              </a:rPr>
              <a:t>deberán ser </a:t>
            </a:r>
            <a:r>
              <a:rPr lang="es-AR" sz="1400" spc="-5" dirty="0">
                <a:latin typeface="Arial"/>
                <a:cs typeface="Arial"/>
              </a:rPr>
              <a:t>probados, </a:t>
            </a:r>
            <a:r>
              <a:rPr lang="es-AR" sz="1400" dirty="0">
                <a:latin typeface="Arial"/>
                <a:cs typeface="Arial"/>
              </a:rPr>
              <a:t>a </a:t>
            </a:r>
            <a:r>
              <a:rPr lang="es-AR" sz="1400" spc="-5" dirty="0">
                <a:latin typeface="Arial"/>
                <a:cs typeface="Arial"/>
              </a:rPr>
              <a:t>menos </a:t>
            </a:r>
            <a:r>
              <a:rPr lang="es-AR" sz="1400" dirty="0">
                <a:latin typeface="Arial"/>
                <a:cs typeface="Arial"/>
              </a:rPr>
              <a:t>que </a:t>
            </a:r>
            <a:r>
              <a:rPr lang="es-AR" sz="1400" spc="-5" dirty="0">
                <a:latin typeface="Arial"/>
                <a:cs typeface="Arial"/>
              </a:rPr>
              <a:t>se </a:t>
            </a:r>
            <a:r>
              <a:rPr lang="es-AR" sz="1400" dirty="0">
                <a:latin typeface="Arial"/>
                <a:cs typeface="Arial"/>
              </a:rPr>
              <a:t>ordene lo </a:t>
            </a:r>
            <a:r>
              <a:rPr lang="es-AR" sz="1400" spc="-5" dirty="0">
                <a:latin typeface="Arial"/>
                <a:cs typeface="Arial"/>
              </a:rPr>
              <a:t>contrario, </a:t>
            </a:r>
            <a:r>
              <a:rPr lang="es-AR" sz="1400" dirty="0">
                <a:latin typeface="Arial"/>
                <a:cs typeface="Arial"/>
              </a:rPr>
              <a:t>de </a:t>
            </a:r>
            <a:r>
              <a:rPr lang="es-AR" sz="1400" spc="-5" dirty="0">
                <a:latin typeface="Arial"/>
                <a:cs typeface="Arial"/>
              </a:rPr>
              <a:t>acuerdo </a:t>
            </a:r>
            <a:r>
              <a:rPr lang="es-AR" sz="1400" spc="-380" dirty="0">
                <a:latin typeface="Arial"/>
                <a:cs typeface="Arial"/>
              </a:rPr>
              <a:t> </a:t>
            </a:r>
            <a:r>
              <a:rPr lang="es-AR" sz="1400" dirty="0">
                <a:latin typeface="Arial"/>
                <a:cs typeface="Arial"/>
              </a:rPr>
              <a:t>con</a:t>
            </a:r>
            <a:r>
              <a:rPr lang="es-AR" sz="1400" spc="-85" dirty="0">
                <a:latin typeface="Arial"/>
                <a:cs typeface="Arial"/>
              </a:rPr>
              <a:t> </a:t>
            </a:r>
            <a:r>
              <a:rPr lang="es-AR" sz="1400" spc="-5" dirty="0">
                <a:latin typeface="Arial"/>
                <a:cs typeface="Arial"/>
              </a:rPr>
              <a:t>los</a:t>
            </a:r>
            <a:r>
              <a:rPr lang="es-AR" sz="1400" spc="-65" dirty="0">
                <a:latin typeface="Arial"/>
                <a:cs typeface="Arial"/>
              </a:rPr>
              <a:t> </a:t>
            </a:r>
            <a:r>
              <a:rPr lang="es-AR" sz="1400" spc="-5" dirty="0">
                <a:latin typeface="Arial"/>
                <a:cs typeface="Arial"/>
              </a:rPr>
              <a:t>mejores</a:t>
            </a:r>
            <a:r>
              <a:rPr lang="es-AR" sz="1400" spc="-75" dirty="0">
                <a:latin typeface="Arial"/>
                <a:cs typeface="Arial"/>
              </a:rPr>
              <a:t> </a:t>
            </a:r>
            <a:r>
              <a:rPr lang="es-AR" sz="1400" spc="-5" dirty="0">
                <a:latin typeface="Arial"/>
                <a:cs typeface="Arial"/>
              </a:rPr>
              <a:t>métodos</a:t>
            </a:r>
            <a:r>
              <a:rPr lang="es-AR" sz="1400" spc="-80" dirty="0">
                <a:latin typeface="Arial"/>
                <a:cs typeface="Arial"/>
              </a:rPr>
              <a:t> </a:t>
            </a:r>
            <a:r>
              <a:rPr lang="es-AR" sz="1400" spc="-5" dirty="0">
                <a:latin typeface="Arial"/>
                <a:cs typeface="Arial"/>
              </a:rPr>
              <a:t>comerciales</a:t>
            </a:r>
            <a:r>
              <a:rPr lang="es-AR" sz="1400" spc="-75" dirty="0">
                <a:latin typeface="Arial"/>
                <a:cs typeface="Arial"/>
              </a:rPr>
              <a:t> </a:t>
            </a:r>
            <a:r>
              <a:rPr lang="es-AR" sz="1400" spc="-5" dirty="0">
                <a:latin typeface="Arial"/>
                <a:cs typeface="Arial"/>
              </a:rPr>
              <a:t>aplicables</a:t>
            </a:r>
            <a:r>
              <a:rPr lang="es-AR" sz="1400" spc="-75" dirty="0">
                <a:latin typeface="Arial"/>
                <a:cs typeface="Arial"/>
              </a:rPr>
              <a:t> </a:t>
            </a:r>
            <a:r>
              <a:rPr lang="es-AR" sz="1400" dirty="0">
                <a:latin typeface="Arial"/>
                <a:cs typeface="Arial"/>
              </a:rPr>
              <a:t>al</a:t>
            </a:r>
            <a:r>
              <a:rPr lang="es-AR" sz="1400" spc="-80" dirty="0">
                <a:latin typeface="Arial"/>
                <a:cs typeface="Arial"/>
              </a:rPr>
              <a:t> </a:t>
            </a:r>
            <a:r>
              <a:rPr lang="es-AR" sz="1400" spc="-5" dirty="0">
                <a:latin typeface="Arial"/>
                <a:cs typeface="Arial"/>
              </a:rPr>
              <a:t>tipo</a:t>
            </a:r>
            <a:r>
              <a:rPr lang="es-AR" sz="1400" spc="-70" dirty="0">
                <a:latin typeface="Arial"/>
                <a:cs typeface="Arial"/>
              </a:rPr>
              <a:t> </a:t>
            </a:r>
            <a:r>
              <a:rPr lang="es-AR" sz="1400" dirty="0">
                <a:latin typeface="Arial"/>
                <a:cs typeface="Arial"/>
              </a:rPr>
              <a:t>y</a:t>
            </a:r>
            <a:r>
              <a:rPr lang="es-AR" sz="1400" spc="-100" dirty="0">
                <a:latin typeface="Arial"/>
                <a:cs typeface="Arial"/>
              </a:rPr>
              <a:t> </a:t>
            </a:r>
            <a:r>
              <a:rPr lang="es-AR" sz="1400" spc="-5" dirty="0">
                <a:latin typeface="Arial"/>
                <a:cs typeface="Arial"/>
              </a:rPr>
              <a:t>clase</a:t>
            </a:r>
            <a:r>
              <a:rPr lang="es-AR" sz="1400" spc="-80" dirty="0">
                <a:latin typeface="Arial"/>
                <a:cs typeface="Arial"/>
              </a:rPr>
              <a:t> </a:t>
            </a:r>
            <a:r>
              <a:rPr lang="es-AR" sz="1400" spc="-5" dirty="0">
                <a:latin typeface="Arial"/>
                <a:cs typeface="Arial"/>
              </a:rPr>
              <a:t>particular </a:t>
            </a:r>
            <a:r>
              <a:rPr lang="es-AR" sz="1400" spc="-380" dirty="0">
                <a:latin typeface="Arial"/>
                <a:cs typeface="Arial"/>
              </a:rPr>
              <a:t> </a:t>
            </a:r>
            <a:r>
              <a:rPr lang="es-AR" sz="1400" dirty="0">
                <a:latin typeface="Arial"/>
                <a:cs typeface="Arial"/>
              </a:rPr>
              <a:t>de</a:t>
            </a:r>
            <a:r>
              <a:rPr lang="es-AR" sz="1400" spc="-5" dirty="0">
                <a:latin typeface="Arial"/>
                <a:cs typeface="Arial"/>
              </a:rPr>
              <a:t> trabajo.</a:t>
            </a:r>
            <a:endParaRPr lang="es-AR" sz="1400" dirty="0">
              <a:latin typeface="Arial"/>
              <a:cs typeface="Arial"/>
            </a:endParaRPr>
          </a:p>
          <a:p>
            <a:pPr>
              <a:spcBef>
                <a:spcPts val="50"/>
              </a:spcBef>
            </a:pPr>
            <a:endParaRPr lang="es-AR" sz="1300" dirty="0">
              <a:latin typeface="Arial"/>
              <a:cs typeface="Arial"/>
            </a:endParaRPr>
          </a:p>
          <a:p>
            <a:pPr marL="911225" lvl="2" indent="-899160">
              <a:spcBef>
                <a:spcPts val="5"/>
              </a:spcBef>
              <a:buAutoNum type="arabicPeriod" startAt="14"/>
              <a:tabLst>
                <a:tab pos="911225" algn="l"/>
                <a:tab pos="911860" algn="l"/>
              </a:tabLst>
            </a:pPr>
            <a:r>
              <a:rPr lang="es-AR" sz="1400" b="1" spc="-5" dirty="0">
                <a:latin typeface="Arial"/>
                <a:cs typeface="Arial"/>
              </a:rPr>
              <a:t>Prueba Tipo</a:t>
            </a:r>
            <a:r>
              <a:rPr lang="es-AR" sz="1400" b="1" spc="-20" dirty="0">
                <a:latin typeface="Arial"/>
                <a:cs typeface="Arial"/>
              </a:rPr>
              <a:t> </a:t>
            </a:r>
            <a:r>
              <a:rPr lang="es-AR" sz="1400" b="1" dirty="0">
                <a:latin typeface="Arial"/>
                <a:cs typeface="Arial"/>
              </a:rPr>
              <a:t>en</a:t>
            </a:r>
            <a:r>
              <a:rPr lang="es-AR" sz="1400" b="1" spc="5" dirty="0">
                <a:latin typeface="Arial"/>
                <a:cs typeface="Arial"/>
              </a:rPr>
              <a:t> </a:t>
            </a:r>
            <a:r>
              <a:rPr lang="es-AR" sz="1400" b="1" spc="-5" dirty="0">
                <a:latin typeface="Arial"/>
                <a:cs typeface="Arial"/>
              </a:rPr>
              <a:t>Aisladores</a:t>
            </a:r>
            <a:r>
              <a:rPr lang="es-AR" sz="1400" b="1" spc="-20" dirty="0">
                <a:latin typeface="Arial"/>
                <a:cs typeface="Arial"/>
              </a:rPr>
              <a:t> </a:t>
            </a:r>
            <a:r>
              <a:rPr lang="es-AR" sz="1400" b="1" dirty="0" err="1">
                <a:latin typeface="Arial"/>
                <a:cs typeface="Arial"/>
              </a:rPr>
              <a:t>Pasatapas</a:t>
            </a:r>
            <a:r>
              <a:rPr lang="es-AR" sz="1400" b="1" dirty="0">
                <a:latin typeface="Arial"/>
                <a:cs typeface="Arial"/>
              </a:rPr>
              <a:t>.</a:t>
            </a:r>
            <a:endParaRPr lang="es-AR" sz="1400" dirty="0">
              <a:latin typeface="Arial"/>
              <a:cs typeface="Arial"/>
            </a:endParaRPr>
          </a:p>
          <a:p>
            <a:pPr marL="12700" marR="234315">
              <a:lnSpc>
                <a:spcPct val="142900"/>
              </a:lnSpc>
              <a:spcBef>
                <a:spcPts val="215"/>
              </a:spcBef>
            </a:pPr>
            <a:r>
              <a:rPr lang="es-AR" sz="1400" dirty="0">
                <a:latin typeface="Arial"/>
                <a:cs typeface="Arial"/>
              </a:rPr>
              <a:t>Las </a:t>
            </a:r>
            <a:r>
              <a:rPr lang="es-AR" sz="1400" spc="-5" dirty="0">
                <a:latin typeface="Arial"/>
                <a:cs typeface="Arial"/>
              </a:rPr>
              <a:t>siguientes</a:t>
            </a:r>
            <a:r>
              <a:rPr lang="es-AR" sz="1400" dirty="0">
                <a:latin typeface="Arial"/>
                <a:cs typeface="Arial"/>
              </a:rPr>
              <a:t> </a:t>
            </a:r>
            <a:r>
              <a:rPr lang="es-AR" sz="1400" spc="-5" dirty="0">
                <a:latin typeface="Arial"/>
                <a:cs typeface="Arial"/>
              </a:rPr>
              <a:t>pruebas</a:t>
            </a:r>
            <a:r>
              <a:rPr lang="es-AR" sz="1400" spc="5" dirty="0">
                <a:latin typeface="Arial"/>
                <a:cs typeface="Arial"/>
              </a:rPr>
              <a:t> </a:t>
            </a:r>
            <a:r>
              <a:rPr lang="es-AR" sz="1400" dirty="0">
                <a:latin typeface="Arial"/>
                <a:cs typeface="Arial"/>
              </a:rPr>
              <a:t>deberán</a:t>
            </a:r>
            <a:r>
              <a:rPr lang="es-AR" sz="1400" spc="-15" dirty="0">
                <a:latin typeface="Arial"/>
                <a:cs typeface="Arial"/>
              </a:rPr>
              <a:t> </a:t>
            </a:r>
            <a:r>
              <a:rPr lang="es-AR" sz="1400" dirty="0">
                <a:latin typeface="Arial"/>
                <a:cs typeface="Arial"/>
              </a:rPr>
              <a:t>ser</a:t>
            </a:r>
            <a:r>
              <a:rPr lang="es-AR" sz="1400" spc="10" dirty="0">
                <a:latin typeface="Arial"/>
                <a:cs typeface="Arial"/>
              </a:rPr>
              <a:t> </a:t>
            </a:r>
            <a:r>
              <a:rPr lang="es-AR" sz="1400" spc="-10" dirty="0">
                <a:latin typeface="Arial"/>
                <a:cs typeface="Arial"/>
              </a:rPr>
              <a:t>hechas</a:t>
            </a:r>
            <a:r>
              <a:rPr lang="es-AR" sz="1400" spc="15" dirty="0">
                <a:latin typeface="Arial"/>
                <a:cs typeface="Arial"/>
              </a:rPr>
              <a:t> </a:t>
            </a:r>
            <a:r>
              <a:rPr lang="es-AR" sz="1400" dirty="0">
                <a:latin typeface="Arial"/>
                <a:cs typeface="Arial"/>
              </a:rPr>
              <a:t>a</a:t>
            </a:r>
            <a:r>
              <a:rPr lang="es-AR" sz="1400" spc="-5" dirty="0">
                <a:latin typeface="Arial"/>
                <a:cs typeface="Arial"/>
              </a:rPr>
              <a:t> </a:t>
            </a:r>
            <a:r>
              <a:rPr lang="es-AR" sz="1400" dirty="0">
                <a:latin typeface="Arial"/>
                <a:cs typeface="Arial"/>
              </a:rPr>
              <a:t>un aislador</a:t>
            </a:r>
            <a:r>
              <a:rPr lang="es-AR" sz="1400" spc="-15" dirty="0">
                <a:latin typeface="Arial"/>
                <a:cs typeface="Arial"/>
              </a:rPr>
              <a:t> </a:t>
            </a:r>
            <a:r>
              <a:rPr lang="es-AR" sz="1400" spc="-5" dirty="0" err="1">
                <a:latin typeface="Arial"/>
                <a:cs typeface="Arial"/>
              </a:rPr>
              <a:t>pasatapas</a:t>
            </a:r>
            <a:r>
              <a:rPr lang="es-AR" sz="1400" spc="-5" dirty="0">
                <a:latin typeface="Arial"/>
                <a:cs typeface="Arial"/>
              </a:rPr>
              <a:t> </a:t>
            </a:r>
            <a:r>
              <a:rPr lang="es-AR" sz="1400" spc="-375" dirty="0">
                <a:latin typeface="Arial"/>
                <a:cs typeface="Arial"/>
              </a:rPr>
              <a:t> </a:t>
            </a:r>
            <a:r>
              <a:rPr lang="es-AR" sz="1400" dirty="0">
                <a:latin typeface="Arial"/>
                <a:cs typeface="Arial"/>
              </a:rPr>
              <a:t>de </a:t>
            </a:r>
            <a:r>
              <a:rPr lang="es-AR" sz="1400" spc="-5" dirty="0">
                <a:latin typeface="Arial"/>
                <a:cs typeface="Arial"/>
              </a:rPr>
              <a:t>cada</a:t>
            </a:r>
            <a:r>
              <a:rPr lang="es-AR" sz="1400" spc="-10" dirty="0">
                <a:latin typeface="Arial"/>
                <a:cs typeface="Arial"/>
              </a:rPr>
              <a:t> </a:t>
            </a:r>
            <a:r>
              <a:rPr lang="es-AR" sz="1400" dirty="0">
                <a:latin typeface="Arial"/>
                <a:cs typeface="Arial"/>
              </a:rPr>
              <a:t>tipo</a:t>
            </a:r>
            <a:r>
              <a:rPr lang="es-AR" sz="1400" spc="-10" dirty="0">
                <a:latin typeface="Arial"/>
                <a:cs typeface="Arial"/>
              </a:rPr>
              <a:t> </a:t>
            </a:r>
            <a:r>
              <a:rPr lang="es-AR" sz="1400" dirty="0">
                <a:latin typeface="Arial"/>
                <a:cs typeface="Arial"/>
              </a:rPr>
              <a:t>que</a:t>
            </a:r>
            <a:r>
              <a:rPr lang="es-AR" sz="1400" spc="-5" dirty="0">
                <a:latin typeface="Arial"/>
                <a:cs typeface="Arial"/>
              </a:rPr>
              <a:t> tenga</a:t>
            </a:r>
            <a:r>
              <a:rPr lang="es-AR" sz="1400" dirty="0">
                <a:latin typeface="Arial"/>
                <a:cs typeface="Arial"/>
              </a:rPr>
              <a:t> una</a:t>
            </a:r>
            <a:r>
              <a:rPr lang="es-AR" sz="1400" spc="-5" dirty="0">
                <a:latin typeface="Arial"/>
                <a:cs typeface="Arial"/>
              </a:rPr>
              <a:t> tensión</a:t>
            </a:r>
            <a:r>
              <a:rPr lang="es-AR" sz="1400" spc="10" dirty="0">
                <a:latin typeface="Arial"/>
                <a:cs typeface="Arial"/>
              </a:rPr>
              <a:t> </a:t>
            </a:r>
            <a:r>
              <a:rPr lang="es-AR" sz="1400" spc="-5" dirty="0">
                <a:latin typeface="Arial"/>
                <a:cs typeface="Arial"/>
              </a:rPr>
              <a:t>nominal</a:t>
            </a:r>
            <a:r>
              <a:rPr lang="es-AR" sz="1400" spc="5" dirty="0">
                <a:latin typeface="Arial"/>
                <a:cs typeface="Arial"/>
              </a:rPr>
              <a:t> </a:t>
            </a:r>
            <a:r>
              <a:rPr lang="es-AR" sz="1400" dirty="0">
                <a:latin typeface="Arial"/>
                <a:cs typeface="Arial"/>
              </a:rPr>
              <a:t>de</a:t>
            </a:r>
            <a:r>
              <a:rPr lang="es-AR" sz="1400" spc="-10" dirty="0">
                <a:latin typeface="Arial"/>
                <a:cs typeface="Arial"/>
              </a:rPr>
              <a:t> </a:t>
            </a:r>
            <a:r>
              <a:rPr lang="es-AR" sz="1400" dirty="0">
                <a:latin typeface="Arial"/>
                <a:cs typeface="Arial"/>
              </a:rPr>
              <a:t>13,8</a:t>
            </a:r>
            <a:r>
              <a:rPr lang="es-AR" sz="1400" spc="-20" dirty="0">
                <a:latin typeface="Arial"/>
                <a:cs typeface="Arial"/>
              </a:rPr>
              <a:t> </a:t>
            </a:r>
            <a:r>
              <a:rPr lang="es-AR" sz="1400" dirty="0" err="1">
                <a:latin typeface="Arial"/>
                <a:cs typeface="Arial"/>
              </a:rPr>
              <a:t>kV</a:t>
            </a:r>
            <a:r>
              <a:rPr lang="es-AR" sz="1400" spc="10" dirty="0">
                <a:latin typeface="Arial"/>
                <a:cs typeface="Arial"/>
              </a:rPr>
              <a:t> </a:t>
            </a:r>
            <a:r>
              <a:rPr lang="es-AR" sz="1400" dirty="0">
                <a:latin typeface="Arial"/>
                <a:cs typeface="Arial"/>
              </a:rPr>
              <a:t>y</a:t>
            </a:r>
            <a:r>
              <a:rPr lang="es-AR" sz="1400" spc="-25" dirty="0">
                <a:latin typeface="Arial"/>
                <a:cs typeface="Arial"/>
              </a:rPr>
              <a:t> </a:t>
            </a:r>
            <a:r>
              <a:rPr lang="es-AR" sz="1400" dirty="0">
                <a:latin typeface="Arial"/>
                <a:cs typeface="Arial"/>
              </a:rPr>
              <a:t>superior.</a:t>
            </a:r>
          </a:p>
          <a:p>
            <a:pPr marL="12700" marR="695960">
              <a:lnSpc>
                <a:spcPct val="142900"/>
              </a:lnSpc>
              <a:spcBef>
                <a:spcPts val="825"/>
              </a:spcBef>
            </a:pPr>
            <a:r>
              <a:rPr lang="es-AR" sz="1400" dirty="0">
                <a:latin typeface="Arial"/>
                <a:cs typeface="Arial"/>
              </a:rPr>
              <a:t>A</a:t>
            </a:r>
            <a:r>
              <a:rPr lang="es-AR" sz="1400" spc="5" dirty="0">
                <a:latin typeface="Arial"/>
                <a:cs typeface="Arial"/>
              </a:rPr>
              <a:t> </a:t>
            </a:r>
            <a:r>
              <a:rPr lang="es-AR" sz="1400" spc="-5" dirty="0">
                <a:latin typeface="Arial"/>
                <a:cs typeface="Arial"/>
              </a:rPr>
              <a:t>menos</a:t>
            </a:r>
            <a:r>
              <a:rPr lang="es-AR" sz="1400" spc="5" dirty="0">
                <a:latin typeface="Arial"/>
                <a:cs typeface="Arial"/>
              </a:rPr>
              <a:t> </a:t>
            </a:r>
            <a:r>
              <a:rPr lang="es-AR" sz="1400" dirty="0">
                <a:latin typeface="Arial"/>
                <a:cs typeface="Arial"/>
              </a:rPr>
              <a:t>que</a:t>
            </a:r>
            <a:r>
              <a:rPr lang="es-AR" sz="1400" spc="-5" dirty="0">
                <a:latin typeface="Arial"/>
                <a:cs typeface="Arial"/>
              </a:rPr>
              <a:t> otra</a:t>
            </a:r>
            <a:r>
              <a:rPr lang="es-AR" sz="1400" spc="-10" dirty="0">
                <a:latin typeface="Arial"/>
                <a:cs typeface="Arial"/>
              </a:rPr>
              <a:t> </a:t>
            </a:r>
            <a:r>
              <a:rPr lang="es-AR" sz="1400" spc="-5" dirty="0">
                <a:latin typeface="Arial"/>
                <a:cs typeface="Arial"/>
              </a:rPr>
              <a:t>cosa</a:t>
            </a:r>
            <a:r>
              <a:rPr lang="es-AR" sz="1400" spc="-10" dirty="0">
                <a:latin typeface="Arial"/>
                <a:cs typeface="Arial"/>
              </a:rPr>
              <a:t> </a:t>
            </a:r>
            <a:r>
              <a:rPr lang="es-AR" sz="1400" dirty="0">
                <a:latin typeface="Arial"/>
                <a:cs typeface="Arial"/>
              </a:rPr>
              <a:t>sea</a:t>
            </a:r>
            <a:r>
              <a:rPr lang="es-AR" sz="1400" spc="-5" dirty="0">
                <a:latin typeface="Arial"/>
                <a:cs typeface="Arial"/>
              </a:rPr>
              <a:t> </a:t>
            </a:r>
            <a:r>
              <a:rPr lang="es-AR" sz="1400" dirty="0">
                <a:latin typeface="Arial"/>
                <a:cs typeface="Arial"/>
              </a:rPr>
              <a:t>acordada</a:t>
            </a:r>
            <a:r>
              <a:rPr lang="es-AR" sz="1400" spc="-10" dirty="0">
                <a:latin typeface="Arial"/>
                <a:cs typeface="Arial"/>
              </a:rPr>
              <a:t> </a:t>
            </a:r>
            <a:r>
              <a:rPr lang="es-AR" sz="1400" spc="-5" dirty="0">
                <a:latin typeface="Arial"/>
                <a:cs typeface="Arial"/>
              </a:rPr>
              <a:t>las</a:t>
            </a:r>
            <a:r>
              <a:rPr lang="es-AR" sz="1400" spc="5" dirty="0">
                <a:latin typeface="Arial"/>
                <a:cs typeface="Arial"/>
              </a:rPr>
              <a:t> </a:t>
            </a:r>
            <a:r>
              <a:rPr lang="es-AR" sz="1400" spc="-5" dirty="0">
                <a:latin typeface="Arial"/>
                <a:cs typeface="Arial"/>
              </a:rPr>
              <a:t>pruebas</a:t>
            </a:r>
            <a:r>
              <a:rPr lang="es-AR" sz="1400" spc="10" dirty="0">
                <a:latin typeface="Arial"/>
                <a:cs typeface="Arial"/>
              </a:rPr>
              <a:t> </a:t>
            </a:r>
            <a:r>
              <a:rPr lang="es-AR" sz="1400" spc="-5" dirty="0">
                <a:latin typeface="Arial"/>
                <a:cs typeface="Arial"/>
              </a:rPr>
              <a:t>deberán</a:t>
            </a:r>
            <a:r>
              <a:rPr lang="es-AR" sz="1400" spc="5" dirty="0">
                <a:latin typeface="Arial"/>
                <a:cs typeface="Arial"/>
              </a:rPr>
              <a:t> </a:t>
            </a:r>
            <a:r>
              <a:rPr lang="es-AR" sz="1400" spc="-5" dirty="0">
                <a:latin typeface="Arial"/>
                <a:cs typeface="Arial"/>
              </a:rPr>
              <a:t>ser </a:t>
            </a:r>
            <a:r>
              <a:rPr lang="es-AR" sz="1400" spc="-375" dirty="0">
                <a:latin typeface="Arial"/>
                <a:cs typeface="Arial"/>
              </a:rPr>
              <a:t> </a:t>
            </a:r>
            <a:r>
              <a:rPr lang="es-AR" sz="1400" spc="-5" dirty="0">
                <a:latin typeface="Arial"/>
                <a:cs typeface="Arial"/>
              </a:rPr>
              <a:t>efectuadas </a:t>
            </a:r>
            <a:r>
              <a:rPr lang="es-AR" sz="1400" dirty="0">
                <a:latin typeface="Arial"/>
                <a:cs typeface="Arial"/>
              </a:rPr>
              <a:t>según</a:t>
            </a:r>
            <a:r>
              <a:rPr lang="es-AR" sz="1400" spc="-10" dirty="0">
                <a:latin typeface="Arial"/>
                <a:cs typeface="Arial"/>
              </a:rPr>
              <a:t> la</a:t>
            </a:r>
            <a:r>
              <a:rPr lang="es-AR" sz="1400" spc="5" dirty="0">
                <a:latin typeface="Arial"/>
                <a:cs typeface="Arial"/>
              </a:rPr>
              <a:t> </a:t>
            </a:r>
            <a:r>
              <a:rPr lang="es-AR" sz="1400" dirty="0">
                <a:latin typeface="Arial"/>
                <a:cs typeface="Arial"/>
              </a:rPr>
              <a:t>norma</a:t>
            </a:r>
            <a:r>
              <a:rPr lang="es-AR" sz="1400" spc="-10" dirty="0">
                <a:latin typeface="Arial"/>
                <a:cs typeface="Arial"/>
              </a:rPr>
              <a:t> </a:t>
            </a:r>
            <a:r>
              <a:rPr lang="es-AR" sz="1400" spc="-5" dirty="0">
                <a:latin typeface="Arial"/>
                <a:cs typeface="Arial"/>
              </a:rPr>
              <a:t>ANSI IEEE</a:t>
            </a:r>
            <a:r>
              <a:rPr lang="es-AR" sz="1400" spc="5" dirty="0">
                <a:latin typeface="Arial"/>
                <a:cs typeface="Arial"/>
              </a:rPr>
              <a:t> </a:t>
            </a:r>
            <a:r>
              <a:rPr lang="es-AR" sz="1400" spc="-5" dirty="0">
                <a:latin typeface="Arial"/>
                <a:cs typeface="Arial"/>
              </a:rPr>
              <a:t>C57.19.00.</a:t>
            </a:r>
            <a:endParaRPr lang="es-AR" sz="1400" dirty="0">
              <a:latin typeface="Arial"/>
              <a:cs typeface="Arial"/>
            </a:endParaRPr>
          </a:p>
          <a:p>
            <a:pPr>
              <a:lnSpc>
                <a:spcPct val="100000"/>
              </a:lnSpc>
            </a:pPr>
            <a:endParaRPr lang="es-AR" sz="1350" dirty="0">
              <a:latin typeface="Arial"/>
              <a:cs typeface="Arial"/>
            </a:endParaRPr>
          </a:p>
          <a:p>
            <a:pPr marL="911225" lvl="3" indent="-899160">
              <a:buAutoNum type="arabicPeriod"/>
              <a:tabLst>
                <a:tab pos="911225" algn="l"/>
                <a:tab pos="911860" algn="l"/>
              </a:tabLst>
            </a:pPr>
            <a:r>
              <a:rPr lang="es-AR" sz="1400" b="1" spc="-5" dirty="0">
                <a:latin typeface="Arial"/>
                <a:cs typeface="Arial"/>
              </a:rPr>
              <a:t>Prueba</a:t>
            </a:r>
            <a:r>
              <a:rPr lang="es-AR" sz="1400" b="1" spc="-15" dirty="0">
                <a:latin typeface="Arial"/>
                <a:cs typeface="Arial"/>
              </a:rPr>
              <a:t> </a:t>
            </a:r>
            <a:r>
              <a:rPr lang="es-AR" sz="1400" b="1" spc="-5" dirty="0">
                <a:latin typeface="Arial"/>
                <a:cs typeface="Arial"/>
              </a:rPr>
              <a:t>de</a:t>
            </a:r>
            <a:r>
              <a:rPr lang="es-AR" sz="1400" b="1" spc="-30" dirty="0">
                <a:latin typeface="Arial"/>
                <a:cs typeface="Arial"/>
              </a:rPr>
              <a:t> </a:t>
            </a:r>
            <a:r>
              <a:rPr lang="es-AR" sz="1400" b="1" spc="-5" dirty="0">
                <a:latin typeface="Arial"/>
                <a:cs typeface="Arial"/>
              </a:rPr>
              <a:t>Impulso.</a:t>
            </a:r>
            <a:endParaRPr lang="es-AR" sz="1400" dirty="0">
              <a:latin typeface="Arial"/>
              <a:cs typeface="Arial"/>
            </a:endParaRPr>
          </a:p>
          <a:p>
            <a:pPr marL="12700">
              <a:spcBef>
                <a:spcPts val="910"/>
              </a:spcBef>
            </a:pPr>
            <a:r>
              <a:rPr lang="es-AR" sz="1400" spc="-5" dirty="0">
                <a:latin typeface="Arial"/>
                <a:cs typeface="Arial"/>
              </a:rPr>
              <a:t>Esta</a:t>
            </a:r>
            <a:r>
              <a:rPr lang="es-AR" sz="1400" spc="15" dirty="0">
                <a:latin typeface="Arial"/>
                <a:cs typeface="Arial"/>
              </a:rPr>
              <a:t> </a:t>
            </a:r>
            <a:r>
              <a:rPr lang="es-AR" sz="1400" spc="-5" dirty="0">
                <a:latin typeface="Arial"/>
                <a:cs typeface="Arial"/>
              </a:rPr>
              <a:t>prueba</a:t>
            </a:r>
            <a:r>
              <a:rPr lang="es-AR" sz="1400" dirty="0">
                <a:latin typeface="Arial"/>
                <a:cs typeface="Arial"/>
              </a:rPr>
              <a:t> </a:t>
            </a:r>
            <a:r>
              <a:rPr lang="es-AR" sz="1400" spc="-5" dirty="0">
                <a:latin typeface="Arial"/>
                <a:cs typeface="Arial"/>
              </a:rPr>
              <a:t>deberá</a:t>
            </a:r>
            <a:r>
              <a:rPr lang="es-AR" sz="1400" spc="15" dirty="0">
                <a:latin typeface="Arial"/>
                <a:cs typeface="Arial"/>
              </a:rPr>
              <a:t> </a:t>
            </a:r>
            <a:r>
              <a:rPr lang="es-AR" sz="1400" spc="-5" dirty="0">
                <a:latin typeface="Arial"/>
                <a:cs typeface="Arial"/>
              </a:rPr>
              <a:t>realizarse</a:t>
            </a:r>
            <a:r>
              <a:rPr lang="es-AR" sz="1400" dirty="0">
                <a:latin typeface="Arial"/>
                <a:cs typeface="Arial"/>
              </a:rPr>
              <a:t> </a:t>
            </a:r>
            <a:r>
              <a:rPr lang="es-AR" sz="1400" spc="-5" dirty="0">
                <a:latin typeface="Arial"/>
                <a:cs typeface="Arial"/>
              </a:rPr>
              <a:t>según</a:t>
            </a:r>
            <a:r>
              <a:rPr lang="es-AR" sz="1400" spc="5" dirty="0">
                <a:latin typeface="Arial"/>
                <a:cs typeface="Arial"/>
              </a:rPr>
              <a:t> </a:t>
            </a:r>
            <a:r>
              <a:rPr lang="es-AR" sz="1400" spc="-5" dirty="0">
                <a:latin typeface="Arial"/>
                <a:cs typeface="Arial"/>
              </a:rPr>
              <a:t>IEEE</a:t>
            </a:r>
            <a:r>
              <a:rPr lang="es-AR" sz="1400" spc="10" dirty="0">
                <a:latin typeface="Arial"/>
                <a:cs typeface="Arial"/>
              </a:rPr>
              <a:t> </a:t>
            </a:r>
            <a:r>
              <a:rPr lang="es-AR" sz="1400" spc="-5" dirty="0">
                <a:latin typeface="Arial"/>
                <a:cs typeface="Arial"/>
              </a:rPr>
              <a:t>C57.19.00.</a:t>
            </a:r>
            <a:endParaRPr lang="es-AR" sz="1400" dirty="0">
              <a:latin typeface="Arial"/>
              <a:cs typeface="Arial"/>
            </a:endParaRPr>
          </a:p>
          <a:p>
            <a:pPr marL="911225" lvl="3" indent="-899160">
              <a:spcBef>
                <a:spcPts val="745"/>
              </a:spcBef>
              <a:buAutoNum type="arabicPeriod" startAt="2"/>
              <a:tabLst>
                <a:tab pos="911225" algn="l"/>
                <a:tab pos="911860" algn="l"/>
              </a:tabLst>
            </a:pPr>
            <a:r>
              <a:rPr lang="es-AR" sz="1400" b="1" spc="-5" dirty="0">
                <a:latin typeface="Arial"/>
                <a:cs typeface="Arial"/>
              </a:rPr>
              <a:t>Prueba</a:t>
            </a:r>
            <a:r>
              <a:rPr lang="es-AR" sz="1400" b="1" spc="5" dirty="0">
                <a:latin typeface="Arial"/>
                <a:cs typeface="Arial"/>
              </a:rPr>
              <a:t> </a:t>
            </a:r>
            <a:r>
              <a:rPr lang="es-AR" sz="1400" b="1" dirty="0">
                <a:latin typeface="Arial"/>
                <a:cs typeface="Arial"/>
              </a:rPr>
              <a:t>a</a:t>
            </a:r>
            <a:r>
              <a:rPr lang="es-AR" sz="1400" b="1" spc="-10" dirty="0">
                <a:latin typeface="Arial"/>
                <a:cs typeface="Arial"/>
              </a:rPr>
              <a:t> </a:t>
            </a:r>
            <a:r>
              <a:rPr lang="es-AR" sz="1400" b="1" spc="-5" dirty="0">
                <a:latin typeface="Arial"/>
                <a:cs typeface="Arial"/>
              </a:rPr>
              <a:t>frecuencia Industrial (húmeda).</a:t>
            </a:r>
            <a:endParaRPr lang="es-AR" sz="1400" dirty="0">
              <a:latin typeface="Arial"/>
              <a:cs typeface="Arial"/>
            </a:endParaRPr>
          </a:p>
          <a:p>
            <a:pPr lvl="3">
              <a:spcBef>
                <a:spcPts val="50"/>
              </a:spcBef>
              <a:buFont typeface="Arial"/>
              <a:buAutoNum type="arabicPeriod" startAt="2"/>
            </a:pPr>
            <a:endParaRPr lang="es-AR" sz="1300" dirty="0">
              <a:latin typeface="Arial"/>
              <a:cs typeface="Arial"/>
            </a:endParaRPr>
          </a:p>
          <a:p>
            <a:pPr marL="911225" lvl="3" indent="-899160">
              <a:spcBef>
                <a:spcPts val="5"/>
              </a:spcBef>
              <a:buAutoNum type="arabicPeriod" startAt="2"/>
              <a:tabLst>
                <a:tab pos="911225" algn="l"/>
                <a:tab pos="911860" algn="l"/>
              </a:tabLst>
            </a:pPr>
            <a:r>
              <a:rPr lang="es-AR" sz="1400" b="1" spc="-5" dirty="0">
                <a:latin typeface="Arial"/>
                <a:cs typeface="Arial"/>
              </a:rPr>
              <a:t>Medida</a:t>
            </a:r>
            <a:r>
              <a:rPr lang="es-AR" sz="1400" b="1" spc="-15" dirty="0">
                <a:latin typeface="Arial"/>
                <a:cs typeface="Arial"/>
              </a:rPr>
              <a:t> </a:t>
            </a:r>
            <a:r>
              <a:rPr lang="es-AR" sz="1400" b="1" spc="-5" dirty="0">
                <a:latin typeface="Arial"/>
                <a:cs typeface="Arial"/>
              </a:rPr>
              <a:t>del Factor de</a:t>
            </a:r>
            <a:r>
              <a:rPr lang="es-AR" sz="1400" b="1" spc="5" dirty="0">
                <a:latin typeface="Arial"/>
                <a:cs typeface="Arial"/>
              </a:rPr>
              <a:t> </a:t>
            </a:r>
            <a:r>
              <a:rPr lang="es-AR" sz="1400" b="1" spc="-5" dirty="0">
                <a:latin typeface="Arial"/>
                <a:cs typeface="Arial"/>
              </a:rPr>
              <a:t>Potencia.</a:t>
            </a:r>
          </a:p>
          <a:p>
            <a:pPr marL="911225" lvl="3" indent="-899160">
              <a:spcBef>
                <a:spcPts val="5"/>
              </a:spcBef>
              <a:buAutoNum type="arabicPeriod" startAt="2"/>
              <a:tabLst>
                <a:tab pos="911225" algn="l"/>
                <a:tab pos="911860" algn="l"/>
              </a:tabLst>
            </a:pPr>
            <a:endParaRPr lang="es-AR" sz="1400" b="1" spc="-5" dirty="0">
              <a:latin typeface="Arial"/>
              <a:cs typeface="Arial"/>
            </a:endParaRPr>
          </a:p>
          <a:p>
            <a:pPr marL="12700">
              <a:lnSpc>
                <a:spcPts val="1655"/>
              </a:lnSpc>
            </a:pPr>
            <a:r>
              <a:rPr lang="es-AR" sz="1400" dirty="0">
                <a:latin typeface="Arial"/>
                <a:cs typeface="Arial"/>
              </a:rPr>
              <a:t>Deberá</a:t>
            </a:r>
            <a:r>
              <a:rPr lang="es-AR" sz="1400" spc="-5" dirty="0">
                <a:latin typeface="Arial"/>
                <a:cs typeface="Arial"/>
              </a:rPr>
              <a:t> efectuarse</a:t>
            </a:r>
            <a:r>
              <a:rPr lang="es-AR" sz="1400" spc="-20" dirty="0">
                <a:latin typeface="Arial"/>
                <a:cs typeface="Arial"/>
              </a:rPr>
              <a:t> </a:t>
            </a:r>
            <a:r>
              <a:rPr lang="es-AR" sz="1400" dirty="0">
                <a:latin typeface="Arial"/>
                <a:cs typeface="Arial"/>
              </a:rPr>
              <a:t>medidas</a:t>
            </a:r>
            <a:r>
              <a:rPr lang="es-AR" sz="1400" spc="-5" dirty="0">
                <a:latin typeface="Arial"/>
                <a:cs typeface="Arial"/>
              </a:rPr>
              <a:t> </a:t>
            </a:r>
            <a:r>
              <a:rPr lang="es-AR" sz="1400" dirty="0">
                <a:latin typeface="Arial"/>
                <a:cs typeface="Arial"/>
              </a:rPr>
              <a:t>del</a:t>
            </a:r>
            <a:r>
              <a:rPr lang="es-AR" sz="1400" spc="-10" dirty="0">
                <a:latin typeface="Arial"/>
                <a:cs typeface="Arial"/>
              </a:rPr>
              <a:t> </a:t>
            </a:r>
            <a:r>
              <a:rPr lang="es-AR" sz="1400" dirty="0">
                <a:latin typeface="Arial"/>
                <a:cs typeface="Arial"/>
              </a:rPr>
              <a:t>factor</a:t>
            </a:r>
            <a:r>
              <a:rPr lang="es-AR" sz="1400" spc="-15" dirty="0">
                <a:latin typeface="Arial"/>
                <a:cs typeface="Arial"/>
              </a:rPr>
              <a:t> </a:t>
            </a:r>
            <a:r>
              <a:rPr lang="es-AR" sz="1400" dirty="0">
                <a:latin typeface="Arial"/>
                <a:cs typeface="Arial"/>
              </a:rPr>
              <a:t>de </a:t>
            </a:r>
            <a:r>
              <a:rPr lang="es-AR" sz="1400" spc="-5" dirty="0">
                <a:latin typeface="Arial"/>
                <a:cs typeface="Arial"/>
              </a:rPr>
              <a:t>potencia</a:t>
            </a:r>
            <a:r>
              <a:rPr lang="es-AR" sz="1400" spc="5" dirty="0">
                <a:latin typeface="Arial"/>
                <a:cs typeface="Arial"/>
              </a:rPr>
              <a:t> </a:t>
            </a:r>
            <a:r>
              <a:rPr lang="es-AR" sz="1400" spc="-5" dirty="0">
                <a:latin typeface="Arial"/>
                <a:cs typeface="Arial"/>
              </a:rPr>
              <a:t>antes</a:t>
            </a:r>
            <a:r>
              <a:rPr lang="es-AR" sz="1400" spc="5" dirty="0">
                <a:latin typeface="Arial"/>
                <a:cs typeface="Arial"/>
              </a:rPr>
              <a:t> </a:t>
            </a:r>
            <a:r>
              <a:rPr lang="es-AR" sz="1400" dirty="0">
                <a:latin typeface="Arial"/>
                <a:cs typeface="Arial"/>
              </a:rPr>
              <a:t>y</a:t>
            </a:r>
            <a:r>
              <a:rPr lang="es-AR" sz="1400" spc="-20" dirty="0">
                <a:latin typeface="Arial"/>
                <a:cs typeface="Arial"/>
              </a:rPr>
              <a:t> </a:t>
            </a:r>
            <a:r>
              <a:rPr lang="es-AR" sz="1400" dirty="0">
                <a:latin typeface="Arial"/>
                <a:cs typeface="Arial"/>
              </a:rPr>
              <a:t>después</a:t>
            </a:r>
          </a:p>
          <a:p>
            <a:pPr marL="12700">
              <a:spcBef>
                <a:spcPts val="165"/>
              </a:spcBef>
            </a:pPr>
            <a:r>
              <a:rPr lang="es-AR" sz="1400" dirty="0">
                <a:latin typeface="Arial"/>
                <a:cs typeface="Arial"/>
              </a:rPr>
              <a:t>de</a:t>
            </a:r>
            <a:r>
              <a:rPr lang="es-AR" sz="1400" spc="-5" dirty="0">
                <a:latin typeface="Arial"/>
                <a:cs typeface="Arial"/>
              </a:rPr>
              <a:t> cada</a:t>
            </a:r>
            <a:r>
              <a:rPr lang="es-AR" sz="1400" dirty="0">
                <a:latin typeface="Arial"/>
                <a:cs typeface="Arial"/>
              </a:rPr>
              <a:t> </a:t>
            </a:r>
            <a:r>
              <a:rPr lang="es-AR" sz="1400" spc="-5" dirty="0">
                <a:latin typeface="Arial"/>
                <a:cs typeface="Arial"/>
              </a:rPr>
              <a:t>una</a:t>
            </a:r>
            <a:r>
              <a:rPr lang="es-AR" sz="1400" dirty="0">
                <a:latin typeface="Arial"/>
                <a:cs typeface="Arial"/>
              </a:rPr>
              <a:t> </a:t>
            </a:r>
            <a:r>
              <a:rPr lang="es-AR" sz="1400" spc="-10" dirty="0">
                <a:latin typeface="Arial"/>
                <a:cs typeface="Arial"/>
              </a:rPr>
              <a:t>de</a:t>
            </a:r>
            <a:r>
              <a:rPr lang="es-AR" sz="1400" spc="5" dirty="0">
                <a:latin typeface="Arial"/>
                <a:cs typeface="Arial"/>
              </a:rPr>
              <a:t> </a:t>
            </a:r>
            <a:r>
              <a:rPr lang="es-AR" sz="1400" spc="-5" dirty="0">
                <a:latin typeface="Arial"/>
                <a:cs typeface="Arial"/>
              </a:rPr>
              <a:t>las</a:t>
            </a:r>
            <a:r>
              <a:rPr lang="es-AR" sz="1400" spc="-10" dirty="0">
                <a:latin typeface="Arial"/>
                <a:cs typeface="Arial"/>
              </a:rPr>
              <a:t> </a:t>
            </a:r>
            <a:r>
              <a:rPr lang="es-AR" sz="1400" dirty="0">
                <a:latin typeface="Arial"/>
                <a:cs typeface="Arial"/>
              </a:rPr>
              <a:t>pruebas</a:t>
            </a:r>
            <a:r>
              <a:rPr lang="es-AR" sz="1400" spc="-10" dirty="0">
                <a:latin typeface="Arial"/>
                <a:cs typeface="Arial"/>
              </a:rPr>
              <a:t> </a:t>
            </a:r>
            <a:r>
              <a:rPr lang="es-AR" sz="1400" spc="-5" dirty="0">
                <a:latin typeface="Arial"/>
                <a:cs typeface="Arial"/>
              </a:rPr>
              <a:t>anteriores.</a:t>
            </a: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32</a:t>
            </a:fld>
            <a:endParaRPr lang="es-AR"/>
          </a:p>
        </p:txBody>
      </p:sp>
    </p:spTree>
    <p:extLst>
      <p:ext uri="{BB962C8B-B14F-4D97-AF65-F5344CB8AC3E}">
        <p14:creationId xmlns:p14="http://schemas.microsoft.com/office/powerpoint/2010/main" val="925198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Tensión de Radio Influencia (RIV).</a:t>
            </a:r>
          </a:p>
          <a:p>
            <a:endParaRPr lang="es-AR" dirty="0"/>
          </a:p>
          <a:p>
            <a:r>
              <a:rPr lang="es-AR" dirty="0"/>
              <a:t>Esta prueba deberá efectuarse según NEMA 107 para aisladores  </a:t>
            </a:r>
            <a:r>
              <a:rPr lang="es-AR" dirty="0" err="1"/>
              <a:t>pasatapas</a:t>
            </a:r>
            <a:r>
              <a:rPr lang="es-AR" dirty="0"/>
              <a:t> de 115 </a:t>
            </a:r>
            <a:r>
              <a:rPr lang="es-AR" dirty="0" err="1"/>
              <a:t>kV</a:t>
            </a:r>
            <a:r>
              <a:rPr lang="es-AR" dirty="0"/>
              <a:t>.</a:t>
            </a:r>
          </a:p>
          <a:p>
            <a:endParaRPr lang="es-AR" dirty="0"/>
          </a:p>
          <a:p>
            <a:r>
              <a:rPr lang="es-AR" dirty="0"/>
              <a:t>Pruebas Mecánicas.</a:t>
            </a:r>
          </a:p>
          <a:p>
            <a:endParaRPr lang="es-AR" dirty="0"/>
          </a:p>
          <a:p>
            <a:r>
              <a:rPr lang="es-AR" dirty="0"/>
              <a:t>Prueba de presión del terminal del </a:t>
            </a:r>
            <a:r>
              <a:rPr lang="es-AR" dirty="0" err="1"/>
              <a:t>Bushing</a:t>
            </a:r>
            <a:r>
              <a:rPr lang="es-AR" dirty="0"/>
              <a:t>  (prueba de fuga).</a:t>
            </a:r>
          </a:p>
          <a:p>
            <a:r>
              <a:rPr lang="es-AR" dirty="0"/>
              <a:t>Esfuerzo para cargas en Cantiléver.</a:t>
            </a:r>
          </a:p>
          <a:p>
            <a:endParaRPr lang="es-AR" dirty="0"/>
          </a:p>
          <a:p>
            <a:r>
              <a:rPr lang="es-AR" dirty="0"/>
              <a:t>Prueba de Rutina Aisladores </a:t>
            </a:r>
            <a:r>
              <a:rPr lang="es-AR" dirty="0" err="1"/>
              <a:t>Pasatapas</a:t>
            </a:r>
            <a:endParaRPr lang="es-AR" dirty="0"/>
          </a:p>
          <a:p>
            <a:endParaRPr lang="es-AR" dirty="0"/>
          </a:p>
          <a:p>
            <a:r>
              <a:rPr lang="es-AR" dirty="0"/>
              <a:t>Las siguientes pruebas deberán hacerse en todos los aisladores  </a:t>
            </a:r>
            <a:r>
              <a:rPr lang="es-AR" dirty="0" err="1"/>
              <a:t>pasatapas</a:t>
            </a:r>
            <a:r>
              <a:rPr lang="es-AR" dirty="0"/>
              <a:t> que tengan una tensión nominal de 13,8 </a:t>
            </a:r>
            <a:r>
              <a:rPr lang="es-AR" dirty="0" err="1"/>
              <a:t>kV</a:t>
            </a:r>
            <a:r>
              <a:rPr lang="es-AR" dirty="0"/>
              <a:t> </a:t>
            </a:r>
            <a:r>
              <a:rPr lang="es-AR" dirty="0" err="1"/>
              <a:t>ó</a:t>
            </a:r>
            <a:r>
              <a:rPr lang="es-AR" dirty="0"/>
              <a:t> superior de  acuerdo a IEEE C57.19.00, a menos que se especifique lo contrario.</a:t>
            </a:r>
          </a:p>
          <a:p>
            <a:endParaRPr lang="es-AR" dirty="0"/>
          </a:p>
          <a:p>
            <a:r>
              <a:rPr lang="es-AR" dirty="0"/>
              <a:t>Prueba a frecuencia industrial, seca.</a:t>
            </a:r>
          </a:p>
          <a:p>
            <a:r>
              <a:rPr lang="es-AR" dirty="0"/>
              <a:t>Medida de capacitancia.</a:t>
            </a:r>
          </a:p>
          <a:p>
            <a:r>
              <a:rPr lang="es-AR" dirty="0"/>
              <a:t>Medida del factor de potencia.</a:t>
            </a:r>
          </a:p>
          <a:p>
            <a:r>
              <a:rPr lang="es-AR" dirty="0"/>
              <a:t>Voltaje resistente del </a:t>
            </a:r>
            <a:r>
              <a:rPr lang="es-AR" dirty="0" err="1"/>
              <a:t>tap</a:t>
            </a:r>
            <a:r>
              <a:rPr lang="es-AR" dirty="0"/>
              <a:t> de potencial.</a:t>
            </a:r>
          </a:p>
          <a:p>
            <a:r>
              <a:rPr lang="es-AR" dirty="0"/>
              <a:t>Prueba mecánica (fuga).</a:t>
            </a:r>
          </a:p>
          <a:p>
            <a:endParaRPr lang="es-AR" dirty="0"/>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33</a:t>
            </a:fld>
            <a:endParaRPr lang="es-AR"/>
          </a:p>
        </p:txBody>
      </p:sp>
    </p:spTree>
    <p:extLst>
      <p:ext uri="{BB962C8B-B14F-4D97-AF65-F5344CB8AC3E}">
        <p14:creationId xmlns:p14="http://schemas.microsoft.com/office/powerpoint/2010/main" val="5917609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Pruebas Tipo en Transformadores de Corriente Tipo  Aislador </a:t>
            </a:r>
            <a:r>
              <a:rPr lang="es-AR" dirty="0" err="1"/>
              <a:t>Pasatapas</a:t>
            </a:r>
            <a:endParaRPr lang="es-AR" dirty="0"/>
          </a:p>
          <a:p>
            <a:r>
              <a:rPr lang="es-AR" dirty="0"/>
              <a:t>Para demostrar que las características de los equipos corresponden con  los requisitos de las Especificaciones del Cliente, se deberán haber efectuado pruebas tipos en equipos del mismo diseño y capacidad del  equipo a ser suministrado bajo el correspondiente Contrato. EL  FABRICANTE deberá efectuar estas pruebas de acuerdo a ANSI  C57.13.</a:t>
            </a:r>
          </a:p>
          <a:p>
            <a:r>
              <a:rPr lang="es-AR" dirty="0"/>
              <a:t>Pruebas de rutina en Transformadores de Corriente tipo  Aislador </a:t>
            </a:r>
            <a:r>
              <a:rPr lang="es-AR" dirty="0" err="1"/>
              <a:t>Pasatapas</a:t>
            </a:r>
            <a:r>
              <a:rPr lang="es-AR" dirty="0"/>
              <a:t>.</a:t>
            </a:r>
          </a:p>
          <a:p>
            <a:r>
              <a:rPr lang="es-AR" dirty="0"/>
              <a:t>Deberán realizarse las pruebas de acuerdo a ANSI C57.13. Cada  secundario de los transformadores de corriente deberá someterse a  una prueba dieléctrica de baja frecuencia de 2.500 V a tierra durante  un minuto y deberá comprobarse si tiene la placa de características y  las marcas de polaridad apropiadas. Los transformadores de corriente  deberán someterse a una comprobación de polaridad y a una  comprobación de la relación mediante amperímetros con el objeto de  asegurar su correcta instalación después del montaje en el  transformador.</a:t>
            </a:r>
          </a:p>
          <a:p>
            <a:endParaRPr lang="es-AR" dirty="0"/>
          </a:p>
          <a:p>
            <a:r>
              <a:rPr lang="es-AR" dirty="0"/>
              <a:t>Pruebas Tipo para cambiador de tomas bajo carga.</a:t>
            </a:r>
          </a:p>
          <a:p>
            <a:endParaRPr lang="es-AR" dirty="0"/>
          </a:p>
          <a:p>
            <a:r>
              <a:rPr lang="es-AR" dirty="0"/>
              <a:t>Las siguientes pruebas deberán hacerse de acuerdo a la cláusula 8  de la norma IEC 214.</a:t>
            </a:r>
          </a:p>
          <a:p>
            <a:r>
              <a:rPr lang="es-AR" dirty="0"/>
              <a:t>Incremento de temperatura de los  contactos.</a:t>
            </a:r>
          </a:p>
          <a:p>
            <a:endParaRPr lang="es-AR" dirty="0"/>
          </a:p>
          <a:p>
            <a:r>
              <a:rPr lang="es-AR" dirty="0"/>
              <a:t>Prueba de impulso.</a:t>
            </a:r>
          </a:p>
          <a:p>
            <a:endParaRPr lang="es-AR" dirty="0"/>
          </a:p>
          <a:p>
            <a:r>
              <a:rPr lang="es-AR" dirty="0"/>
              <a:t>Impedancia de transición.</a:t>
            </a:r>
          </a:p>
          <a:p>
            <a:endParaRPr lang="es-AR" dirty="0"/>
          </a:p>
          <a:p>
            <a:r>
              <a:rPr lang="es-AR" dirty="0"/>
              <a:t>Prueba mecánica.</a:t>
            </a:r>
          </a:p>
          <a:p>
            <a:endParaRPr lang="es-AR" dirty="0"/>
          </a:p>
          <a:p>
            <a:r>
              <a:rPr lang="es-AR" dirty="0"/>
              <a:t>Pruebas dieléctricas.</a:t>
            </a:r>
          </a:p>
          <a:p>
            <a:r>
              <a:rPr lang="es-AR" dirty="0"/>
              <a:t>El cliente podrá aceptar protocolos de pruebas tipo de cambiadores de  tomas bajo carga de diseño igual al que se suministrará, siempre que dichas pruebas tenga menos de diez años de haber sido realizadas para  la fecha de presentación de la oferta</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34</a:t>
            </a:fld>
            <a:endParaRPr lang="es-AR"/>
          </a:p>
        </p:txBody>
      </p:sp>
    </p:spTree>
    <p:extLst>
      <p:ext uri="{BB962C8B-B14F-4D97-AF65-F5344CB8AC3E}">
        <p14:creationId xmlns:p14="http://schemas.microsoft.com/office/powerpoint/2010/main" val="3213837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520065" lvl="1" indent="-508000">
              <a:buAutoNum type="arabicPeriod" startAt="9"/>
              <a:tabLst>
                <a:tab pos="520065" algn="l"/>
                <a:tab pos="520700" algn="l"/>
              </a:tabLst>
            </a:pPr>
            <a:r>
              <a:rPr lang="es-AR" sz="1400" b="1" u="sng" spc="-5" dirty="0">
                <a:uFill>
                  <a:solidFill>
                    <a:srgbClr val="000000"/>
                  </a:solidFill>
                </a:uFill>
                <a:latin typeface="Arial"/>
                <a:cs typeface="Arial"/>
              </a:rPr>
              <a:t>Pruebas</a:t>
            </a:r>
            <a:r>
              <a:rPr lang="es-AR" sz="1400" b="1" u="sng" spc="-30" dirty="0">
                <a:uFill>
                  <a:solidFill>
                    <a:srgbClr val="000000"/>
                  </a:solidFill>
                </a:uFill>
                <a:latin typeface="Arial"/>
                <a:cs typeface="Arial"/>
              </a:rPr>
              <a:t> </a:t>
            </a:r>
            <a:r>
              <a:rPr lang="es-AR" sz="1400" b="1" u="sng" dirty="0">
                <a:uFill>
                  <a:solidFill>
                    <a:srgbClr val="000000"/>
                  </a:solidFill>
                </a:uFill>
                <a:latin typeface="Arial"/>
                <a:cs typeface="Arial"/>
              </a:rPr>
              <a:t>en</a:t>
            </a:r>
            <a:r>
              <a:rPr lang="es-AR" sz="1400" b="1" u="sng" spc="-25" dirty="0">
                <a:uFill>
                  <a:solidFill>
                    <a:srgbClr val="000000"/>
                  </a:solidFill>
                </a:uFill>
                <a:latin typeface="Arial"/>
                <a:cs typeface="Arial"/>
              </a:rPr>
              <a:t> </a:t>
            </a:r>
            <a:r>
              <a:rPr lang="es-AR" sz="1400" b="1" u="sng" spc="-5" dirty="0">
                <a:uFill>
                  <a:solidFill>
                    <a:srgbClr val="000000"/>
                  </a:solidFill>
                </a:uFill>
                <a:latin typeface="Arial"/>
                <a:cs typeface="Arial"/>
              </a:rPr>
              <a:t>Sitio.</a:t>
            </a:r>
            <a:endParaRPr lang="es-AR" sz="1400" dirty="0">
              <a:latin typeface="Arial"/>
              <a:cs typeface="Arial"/>
            </a:endParaRPr>
          </a:p>
          <a:p>
            <a:pPr lvl="1">
              <a:lnSpc>
                <a:spcPct val="100000"/>
              </a:lnSpc>
              <a:buFont typeface="Arial"/>
              <a:buAutoNum type="arabicPeriod" startAt="9"/>
            </a:pPr>
            <a:endParaRPr lang="es-AR" sz="1500" dirty="0">
              <a:latin typeface="Arial"/>
              <a:cs typeface="Arial"/>
            </a:endParaRPr>
          </a:p>
          <a:p>
            <a:pPr lvl="1">
              <a:lnSpc>
                <a:spcPct val="100000"/>
              </a:lnSpc>
              <a:buFont typeface="Arial"/>
              <a:buAutoNum type="arabicPeriod" startAt="9"/>
            </a:pPr>
            <a:endParaRPr lang="es-AR" sz="1200" dirty="0">
              <a:latin typeface="Arial"/>
              <a:cs typeface="Arial"/>
            </a:endParaRPr>
          </a:p>
          <a:p>
            <a:pPr marL="469265" lvl="2" indent="-457200">
              <a:spcBef>
                <a:spcPts val="5"/>
              </a:spcBef>
              <a:buAutoNum type="arabicPeriod"/>
              <a:tabLst>
                <a:tab pos="469900" algn="l"/>
              </a:tabLst>
            </a:pPr>
            <a:r>
              <a:rPr lang="es-AR" sz="1400" b="1" u="sng" spc="-5" dirty="0">
                <a:uFill>
                  <a:solidFill>
                    <a:srgbClr val="000000"/>
                  </a:solidFill>
                </a:uFill>
                <a:latin typeface="Arial"/>
                <a:cs typeface="Arial"/>
              </a:rPr>
              <a:t>Generalidades</a:t>
            </a:r>
            <a:endParaRPr lang="es-AR" sz="1400" dirty="0">
              <a:latin typeface="Arial"/>
              <a:cs typeface="Arial"/>
            </a:endParaRPr>
          </a:p>
          <a:p>
            <a:pPr marL="12700" marR="6350" algn="just">
              <a:lnSpc>
                <a:spcPct val="143600"/>
              </a:lnSpc>
              <a:spcBef>
                <a:spcPts val="200"/>
              </a:spcBef>
            </a:pPr>
            <a:r>
              <a:rPr lang="es-AR" sz="1400" spc="-5" dirty="0">
                <a:latin typeface="Arial"/>
                <a:cs typeface="Arial"/>
              </a:rPr>
              <a:t>Antes</a:t>
            </a:r>
            <a:r>
              <a:rPr lang="es-AR" sz="1400" dirty="0">
                <a:latin typeface="Arial"/>
                <a:cs typeface="Arial"/>
              </a:rPr>
              <a:t> del</a:t>
            </a:r>
            <a:r>
              <a:rPr lang="es-AR" sz="1400" spc="5" dirty="0">
                <a:latin typeface="Arial"/>
                <a:cs typeface="Arial"/>
              </a:rPr>
              <a:t> </a:t>
            </a:r>
            <a:r>
              <a:rPr lang="es-AR" sz="1400" spc="-5" dirty="0">
                <a:latin typeface="Arial"/>
                <a:cs typeface="Arial"/>
              </a:rPr>
              <a:t>ensamblaje</a:t>
            </a:r>
            <a:r>
              <a:rPr lang="es-AR" sz="1400" dirty="0">
                <a:latin typeface="Arial"/>
                <a:cs typeface="Arial"/>
              </a:rPr>
              <a:t> de</a:t>
            </a:r>
            <a:r>
              <a:rPr lang="es-AR" sz="1400" spc="5" dirty="0">
                <a:latin typeface="Arial"/>
                <a:cs typeface="Arial"/>
              </a:rPr>
              <a:t> </a:t>
            </a:r>
            <a:r>
              <a:rPr lang="es-AR" sz="1400" dirty="0">
                <a:latin typeface="Arial"/>
                <a:cs typeface="Arial"/>
              </a:rPr>
              <a:t>las</a:t>
            </a:r>
            <a:r>
              <a:rPr lang="es-AR" sz="1400" spc="5" dirty="0">
                <a:latin typeface="Arial"/>
                <a:cs typeface="Arial"/>
              </a:rPr>
              <a:t> </a:t>
            </a:r>
            <a:r>
              <a:rPr lang="es-AR" sz="1400" spc="-5" dirty="0">
                <a:latin typeface="Arial"/>
                <a:cs typeface="Arial"/>
              </a:rPr>
              <a:t>unidades,</a:t>
            </a:r>
            <a:r>
              <a:rPr lang="es-AR" sz="1400" dirty="0">
                <a:latin typeface="Arial"/>
                <a:cs typeface="Arial"/>
              </a:rPr>
              <a:t> se</a:t>
            </a:r>
            <a:r>
              <a:rPr lang="es-AR" sz="1400" spc="5" dirty="0">
                <a:latin typeface="Arial"/>
                <a:cs typeface="Arial"/>
              </a:rPr>
              <a:t> </a:t>
            </a:r>
            <a:r>
              <a:rPr lang="es-AR" sz="1400" spc="-5" dirty="0">
                <a:latin typeface="Arial"/>
                <a:cs typeface="Arial"/>
              </a:rPr>
              <a:t>deberá</a:t>
            </a:r>
            <a:r>
              <a:rPr lang="es-AR" sz="1400" dirty="0">
                <a:latin typeface="Arial"/>
                <a:cs typeface="Arial"/>
              </a:rPr>
              <a:t> </a:t>
            </a:r>
            <a:r>
              <a:rPr lang="es-AR" sz="1400" spc="-5" dirty="0">
                <a:latin typeface="Arial"/>
                <a:cs typeface="Arial"/>
              </a:rPr>
              <a:t>realizar</a:t>
            </a:r>
            <a:r>
              <a:rPr lang="es-AR" sz="1400" dirty="0">
                <a:latin typeface="Arial"/>
                <a:cs typeface="Arial"/>
              </a:rPr>
              <a:t> </a:t>
            </a:r>
            <a:r>
              <a:rPr lang="es-AR" sz="1400" spc="-5" dirty="0">
                <a:latin typeface="Arial"/>
                <a:cs typeface="Arial"/>
              </a:rPr>
              <a:t>una </a:t>
            </a:r>
            <a:r>
              <a:rPr lang="es-AR" sz="1400" dirty="0">
                <a:latin typeface="Arial"/>
                <a:cs typeface="Arial"/>
              </a:rPr>
              <a:t> </a:t>
            </a:r>
            <a:r>
              <a:rPr lang="es-AR" sz="1400" spc="-5" dirty="0">
                <a:latin typeface="Arial"/>
                <a:cs typeface="Arial"/>
              </a:rPr>
              <a:t>inspección interna </a:t>
            </a:r>
            <a:r>
              <a:rPr lang="es-AR" sz="1400" dirty="0">
                <a:latin typeface="Arial"/>
                <a:cs typeface="Arial"/>
              </a:rPr>
              <a:t>de las </a:t>
            </a:r>
            <a:r>
              <a:rPr lang="es-AR" sz="1400" spc="-10" dirty="0">
                <a:latin typeface="Arial"/>
                <a:cs typeface="Arial"/>
              </a:rPr>
              <a:t>mismas </a:t>
            </a:r>
            <a:r>
              <a:rPr lang="es-AR" sz="1400" dirty="0">
                <a:latin typeface="Arial"/>
                <a:cs typeface="Arial"/>
              </a:rPr>
              <a:t>por parte de EL </a:t>
            </a:r>
            <a:r>
              <a:rPr lang="es-AR" sz="1400" spc="-5" dirty="0">
                <a:latin typeface="Arial"/>
                <a:cs typeface="Arial"/>
              </a:rPr>
              <a:t>FABRICANTE </a:t>
            </a:r>
            <a:r>
              <a:rPr lang="es-AR" sz="1400" spc="-10" dirty="0">
                <a:latin typeface="Arial"/>
                <a:cs typeface="Arial"/>
              </a:rPr>
              <a:t>en </a:t>
            </a:r>
            <a:r>
              <a:rPr lang="es-AR" sz="1400" spc="-5" dirty="0">
                <a:latin typeface="Arial"/>
                <a:cs typeface="Arial"/>
              </a:rPr>
              <a:t> </a:t>
            </a:r>
            <a:r>
              <a:rPr lang="es-AR" sz="1400" dirty="0">
                <a:latin typeface="Arial"/>
                <a:cs typeface="Arial"/>
              </a:rPr>
              <a:t>presencia de </a:t>
            </a:r>
            <a:r>
              <a:rPr lang="es-AR" sz="1400" spc="-5" dirty="0">
                <a:latin typeface="Arial"/>
                <a:cs typeface="Arial"/>
              </a:rPr>
              <a:t>los inspectores </a:t>
            </a:r>
            <a:r>
              <a:rPr lang="es-AR" sz="1400" dirty="0">
                <a:latin typeface="Arial"/>
                <a:cs typeface="Arial"/>
              </a:rPr>
              <a:t>de EL </a:t>
            </a:r>
            <a:r>
              <a:rPr lang="es-AR" sz="1400" spc="-5" dirty="0">
                <a:latin typeface="Arial"/>
                <a:cs typeface="Arial"/>
              </a:rPr>
              <a:t>CLIENTE, </a:t>
            </a:r>
            <a:r>
              <a:rPr lang="es-AR" sz="1400" dirty="0">
                <a:latin typeface="Arial"/>
                <a:cs typeface="Arial"/>
              </a:rPr>
              <a:t>a fin de </a:t>
            </a:r>
            <a:r>
              <a:rPr lang="es-AR" sz="1400" spc="-5" dirty="0">
                <a:latin typeface="Arial"/>
                <a:cs typeface="Arial"/>
              </a:rPr>
              <a:t>verificar </a:t>
            </a:r>
            <a:r>
              <a:rPr lang="es-AR" sz="1400" dirty="0">
                <a:latin typeface="Arial"/>
                <a:cs typeface="Arial"/>
              </a:rPr>
              <a:t>que </a:t>
            </a:r>
            <a:r>
              <a:rPr lang="es-AR" sz="1400" spc="-10" dirty="0">
                <a:latin typeface="Arial"/>
                <a:cs typeface="Arial"/>
              </a:rPr>
              <a:t>las </a:t>
            </a:r>
            <a:r>
              <a:rPr lang="es-AR" sz="1400" spc="-5" dirty="0">
                <a:latin typeface="Arial"/>
                <a:cs typeface="Arial"/>
              </a:rPr>
              <a:t> diferentes</a:t>
            </a:r>
            <a:r>
              <a:rPr lang="es-AR" sz="1400" spc="75" dirty="0">
                <a:latin typeface="Arial"/>
                <a:cs typeface="Arial"/>
              </a:rPr>
              <a:t> </a:t>
            </a:r>
            <a:r>
              <a:rPr lang="es-AR" sz="1400" spc="-5" dirty="0">
                <a:latin typeface="Arial"/>
                <a:cs typeface="Arial"/>
              </a:rPr>
              <a:t>partes</a:t>
            </a:r>
            <a:r>
              <a:rPr lang="es-AR" sz="1400" spc="80" dirty="0">
                <a:latin typeface="Arial"/>
                <a:cs typeface="Arial"/>
              </a:rPr>
              <a:t> </a:t>
            </a:r>
            <a:r>
              <a:rPr lang="es-AR" sz="1400" spc="-5" dirty="0">
                <a:latin typeface="Arial"/>
                <a:cs typeface="Arial"/>
              </a:rPr>
              <a:t>internas</a:t>
            </a:r>
            <a:r>
              <a:rPr lang="es-AR" sz="1400" spc="80" dirty="0">
                <a:latin typeface="Arial"/>
                <a:cs typeface="Arial"/>
              </a:rPr>
              <a:t> </a:t>
            </a:r>
            <a:r>
              <a:rPr lang="es-AR" sz="1400" dirty="0">
                <a:latin typeface="Arial"/>
                <a:cs typeface="Arial"/>
              </a:rPr>
              <a:t>del</a:t>
            </a:r>
            <a:r>
              <a:rPr lang="es-AR" sz="1400" spc="70" dirty="0">
                <a:latin typeface="Arial"/>
                <a:cs typeface="Arial"/>
              </a:rPr>
              <a:t> </a:t>
            </a:r>
            <a:r>
              <a:rPr lang="es-AR" sz="1400" spc="-5" dirty="0">
                <a:latin typeface="Arial"/>
                <a:cs typeface="Arial"/>
              </a:rPr>
              <a:t>equipo</a:t>
            </a:r>
            <a:r>
              <a:rPr lang="es-AR" sz="1400" spc="65" dirty="0">
                <a:latin typeface="Arial"/>
                <a:cs typeface="Arial"/>
              </a:rPr>
              <a:t> </a:t>
            </a:r>
            <a:r>
              <a:rPr lang="es-AR" sz="1400" spc="-10" dirty="0">
                <a:latin typeface="Arial"/>
                <a:cs typeface="Arial"/>
              </a:rPr>
              <a:t>no</a:t>
            </a:r>
            <a:r>
              <a:rPr lang="es-AR" sz="1400" spc="85" dirty="0">
                <a:latin typeface="Arial"/>
                <a:cs typeface="Arial"/>
              </a:rPr>
              <a:t> </a:t>
            </a:r>
            <a:r>
              <a:rPr lang="es-AR" sz="1400" dirty="0">
                <a:latin typeface="Arial"/>
                <a:cs typeface="Arial"/>
              </a:rPr>
              <a:t>han</a:t>
            </a:r>
            <a:r>
              <a:rPr lang="es-AR" sz="1400" spc="60" dirty="0">
                <a:latin typeface="Arial"/>
                <a:cs typeface="Arial"/>
              </a:rPr>
              <a:t> </a:t>
            </a:r>
            <a:r>
              <a:rPr lang="es-AR" sz="1400" spc="-5" dirty="0">
                <a:latin typeface="Arial"/>
                <a:cs typeface="Arial"/>
              </a:rPr>
              <a:t>sufrido</a:t>
            </a:r>
            <a:r>
              <a:rPr lang="es-AR" sz="1400" spc="70" dirty="0">
                <a:latin typeface="Arial"/>
                <a:cs typeface="Arial"/>
              </a:rPr>
              <a:t> </a:t>
            </a:r>
            <a:r>
              <a:rPr lang="es-AR" sz="1400" dirty="0">
                <a:latin typeface="Arial"/>
                <a:cs typeface="Arial"/>
              </a:rPr>
              <a:t>daños,</a:t>
            </a:r>
            <a:r>
              <a:rPr lang="es-AR" sz="1400" spc="80" dirty="0">
                <a:latin typeface="Arial"/>
                <a:cs typeface="Arial"/>
              </a:rPr>
              <a:t> </a:t>
            </a:r>
            <a:r>
              <a:rPr lang="es-AR" sz="1400" spc="-5" dirty="0">
                <a:latin typeface="Arial"/>
                <a:cs typeface="Arial"/>
              </a:rPr>
              <a:t>desajustes </a:t>
            </a:r>
            <a:r>
              <a:rPr lang="es-AR" sz="1400" spc="-380" dirty="0">
                <a:latin typeface="Arial"/>
                <a:cs typeface="Arial"/>
              </a:rPr>
              <a:t> </a:t>
            </a:r>
            <a:r>
              <a:rPr lang="es-AR" sz="1400" dirty="0">
                <a:latin typeface="Arial"/>
                <a:cs typeface="Arial"/>
              </a:rPr>
              <a:t>o</a:t>
            </a:r>
            <a:r>
              <a:rPr lang="es-AR" sz="1400" spc="5" dirty="0">
                <a:latin typeface="Arial"/>
                <a:cs typeface="Arial"/>
              </a:rPr>
              <a:t> </a:t>
            </a:r>
            <a:r>
              <a:rPr lang="es-AR" sz="1400" spc="-5" dirty="0">
                <a:latin typeface="Arial"/>
                <a:cs typeface="Arial"/>
              </a:rPr>
              <a:t>alteraciones</a:t>
            </a:r>
            <a:r>
              <a:rPr lang="es-AR" sz="1400" spc="5" dirty="0">
                <a:latin typeface="Arial"/>
                <a:cs typeface="Arial"/>
              </a:rPr>
              <a:t> </a:t>
            </a:r>
            <a:r>
              <a:rPr lang="es-AR" sz="1400" spc="-5" dirty="0">
                <a:latin typeface="Arial"/>
                <a:cs typeface="Arial"/>
              </a:rPr>
              <a:t>durante</a:t>
            </a:r>
            <a:r>
              <a:rPr lang="es-AR" sz="1400" spc="5" dirty="0">
                <a:latin typeface="Arial"/>
                <a:cs typeface="Arial"/>
              </a:rPr>
              <a:t> </a:t>
            </a:r>
            <a:r>
              <a:rPr lang="es-AR" sz="1400" spc="-10" dirty="0">
                <a:latin typeface="Arial"/>
                <a:cs typeface="Arial"/>
              </a:rPr>
              <a:t>el</a:t>
            </a:r>
            <a:r>
              <a:rPr lang="es-AR" sz="1400" spc="-5" dirty="0">
                <a:latin typeface="Arial"/>
                <a:cs typeface="Arial"/>
              </a:rPr>
              <a:t> transporte.</a:t>
            </a:r>
            <a:endParaRPr lang="es-AR" sz="1400" dirty="0">
              <a:latin typeface="Arial"/>
              <a:cs typeface="Arial"/>
            </a:endParaRPr>
          </a:p>
          <a:p>
            <a:pPr marL="12700" algn="just">
              <a:lnSpc>
                <a:spcPts val="1670"/>
              </a:lnSpc>
            </a:pPr>
            <a:r>
              <a:rPr lang="es-AR" sz="1400" spc="-5" dirty="0">
                <a:latin typeface="Arial"/>
                <a:cs typeface="Arial"/>
              </a:rPr>
              <a:t>Después</a:t>
            </a:r>
            <a:r>
              <a:rPr lang="es-AR" sz="1400" dirty="0">
                <a:latin typeface="Arial"/>
                <a:cs typeface="Arial"/>
              </a:rPr>
              <a:t> </a:t>
            </a:r>
            <a:r>
              <a:rPr lang="es-AR" sz="1400" spc="-5" dirty="0">
                <a:latin typeface="Arial"/>
                <a:cs typeface="Arial"/>
              </a:rPr>
              <a:t>que</a:t>
            </a:r>
            <a:r>
              <a:rPr lang="es-AR" sz="1400" dirty="0">
                <a:latin typeface="Arial"/>
                <a:cs typeface="Arial"/>
              </a:rPr>
              <a:t> se</a:t>
            </a:r>
            <a:r>
              <a:rPr lang="es-AR" sz="1400" spc="5" dirty="0">
                <a:latin typeface="Arial"/>
                <a:cs typeface="Arial"/>
              </a:rPr>
              <a:t> </a:t>
            </a:r>
            <a:r>
              <a:rPr lang="es-AR" sz="1400" spc="-5" dirty="0">
                <a:latin typeface="Arial"/>
                <a:cs typeface="Arial"/>
              </a:rPr>
              <a:t>haya</a:t>
            </a:r>
            <a:r>
              <a:rPr lang="es-AR" sz="1400" dirty="0">
                <a:latin typeface="Arial"/>
                <a:cs typeface="Arial"/>
              </a:rPr>
              <a:t> </a:t>
            </a:r>
            <a:r>
              <a:rPr lang="es-AR" sz="1400" spc="-5" dirty="0">
                <a:latin typeface="Arial"/>
                <a:cs typeface="Arial"/>
              </a:rPr>
              <a:t>completado</a:t>
            </a:r>
            <a:r>
              <a:rPr lang="es-AR" sz="1400" dirty="0">
                <a:latin typeface="Arial"/>
                <a:cs typeface="Arial"/>
              </a:rPr>
              <a:t> la</a:t>
            </a:r>
            <a:r>
              <a:rPr lang="es-AR" sz="1400" spc="5" dirty="0">
                <a:latin typeface="Arial"/>
                <a:cs typeface="Arial"/>
              </a:rPr>
              <a:t> </a:t>
            </a:r>
            <a:r>
              <a:rPr lang="es-AR" sz="1400" spc="-5" dirty="0">
                <a:latin typeface="Arial"/>
                <a:cs typeface="Arial"/>
              </a:rPr>
              <a:t>instalación</a:t>
            </a:r>
            <a:r>
              <a:rPr lang="es-AR" sz="1400" dirty="0">
                <a:latin typeface="Arial"/>
                <a:cs typeface="Arial"/>
              </a:rPr>
              <a:t> y</a:t>
            </a:r>
            <a:r>
              <a:rPr lang="es-AR" sz="1400" spc="5" dirty="0">
                <a:latin typeface="Arial"/>
                <a:cs typeface="Arial"/>
              </a:rPr>
              <a:t> </a:t>
            </a:r>
            <a:r>
              <a:rPr lang="es-AR" sz="1400" spc="-5" dirty="0">
                <a:latin typeface="Arial"/>
                <a:cs typeface="Arial"/>
              </a:rPr>
              <a:t>antes</a:t>
            </a:r>
            <a:r>
              <a:rPr lang="es-AR" sz="1400" dirty="0">
                <a:latin typeface="Arial"/>
                <a:cs typeface="Arial"/>
              </a:rPr>
              <a:t> de</a:t>
            </a:r>
            <a:r>
              <a:rPr lang="es-AR" sz="1400" spc="5" dirty="0">
                <a:latin typeface="Arial"/>
                <a:cs typeface="Arial"/>
              </a:rPr>
              <a:t> </a:t>
            </a:r>
            <a:r>
              <a:rPr lang="es-AR" sz="1400" spc="-10" dirty="0">
                <a:latin typeface="Arial"/>
                <a:cs typeface="Arial"/>
              </a:rPr>
              <a:t>la </a:t>
            </a:r>
            <a:r>
              <a:rPr lang="es-AR" sz="1400" spc="-5" dirty="0">
                <a:latin typeface="Arial"/>
                <a:cs typeface="Arial"/>
              </a:rPr>
              <a:t> Aceptación</a:t>
            </a:r>
            <a:r>
              <a:rPr lang="es-AR" sz="1400" spc="125" dirty="0">
                <a:latin typeface="Arial"/>
                <a:cs typeface="Arial"/>
              </a:rPr>
              <a:t> </a:t>
            </a:r>
            <a:r>
              <a:rPr lang="es-AR" sz="1400" spc="-5" dirty="0">
                <a:latin typeface="Arial"/>
                <a:cs typeface="Arial"/>
              </a:rPr>
              <a:t>Provisional,</a:t>
            </a:r>
            <a:r>
              <a:rPr lang="es-AR" sz="1400" spc="125" dirty="0">
                <a:latin typeface="Arial"/>
                <a:cs typeface="Arial"/>
              </a:rPr>
              <a:t> </a:t>
            </a:r>
            <a:r>
              <a:rPr lang="es-AR" sz="1400" dirty="0">
                <a:latin typeface="Arial"/>
                <a:cs typeface="Arial"/>
              </a:rPr>
              <a:t>EL</a:t>
            </a:r>
            <a:r>
              <a:rPr lang="es-AR" sz="1400" spc="125" dirty="0">
                <a:latin typeface="Arial"/>
                <a:cs typeface="Arial"/>
              </a:rPr>
              <a:t> </a:t>
            </a:r>
            <a:r>
              <a:rPr lang="es-AR" sz="1400" spc="-5" dirty="0">
                <a:latin typeface="Arial"/>
                <a:cs typeface="Arial"/>
              </a:rPr>
              <a:t>FABRICANTE</a:t>
            </a:r>
            <a:r>
              <a:rPr lang="es-AR" sz="1400" spc="130" dirty="0">
                <a:latin typeface="Arial"/>
                <a:cs typeface="Arial"/>
              </a:rPr>
              <a:t> </a:t>
            </a:r>
            <a:r>
              <a:rPr lang="es-AR" sz="1400" dirty="0">
                <a:latin typeface="Arial"/>
                <a:cs typeface="Arial"/>
              </a:rPr>
              <a:t>deberá</a:t>
            </a:r>
            <a:r>
              <a:rPr lang="es-AR" sz="1400" spc="125" dirty="0">
                <a:latin typeface="Arial"/>
                <a:cs typeface="Arial"/>
              </a:rPr>
              <a:t> </a:t>
            </a:r>
            <a:r>
              <a:rPr lang="es-AR" sz="1400" spc="-5" dirty="0">
                <a:latin typeface="Arial"/>
                <a:cs typeface="Arial"/>
              </a:rPr>
              <a:t>realizar</a:t>
            </a:r>
            <a:r>
              <a:rPr lang="es-AR" sz="1400" spc="130" dirty="0">
                <a:latin typeface="Arial"/>
                <a:cs typeface="Arial"/>
              </a:rPr>
              <a:t> </a:t>
            </a:r>
            <a:r>
              <a:rPr lang="es-AR" sz="1400" spc="-5" dirty="0">
                <a:latin typeface="Arial"/>
                <a:cs typeface="Arial"/>
              </a:rPr>
              <a:t>sobre</a:t>
            </a:r>
            <a:r>
              <a:rPr lang="es-AR" sz="1400" spc="114" dirty="0">
                <a:latin typeface="Arial"/>
                <a:cs typeface="Arial"/>
              </a:rPr>
              <a:t> </a:t>
            </a:r>
            <a:r>
              <a:rPr lang="es-AR" sz="1400" spc="-5" dirty="0">
                <a:latin typeface="Arial"/>
                <a:cs typeface="Arial"/>
              </a:rPr>
              <a:t>todas </a:t>
            </a:r>
            <a:r>
              <a:rPr lang="es-AR" sz="1400" dirty="0">
                <a:latin typeface="Arial"/>
                <a:cs typeface="Arial"/>
              </a:rPr>
              <a:t>las</a:t>
            </a:r>
            <a:r>
              <a:rPr lang="es-AR" sz="1400" spc="120" dirty="0">
                <a:latin typeface="Arial"/>
                <a:cs typeface="Arial"/>
              </a:rPr>
              <a:t> </a:t>
            </a:r>
            <a:r>
              <a:rPr lang="es-AR" sz="1400" spc="-5" dirty="0">
                <a:latin typeface="Arial"/>
                <a:cs typeface="Arial"/>
              </a:rPr>
              <a:t>unidades</a:t>
            </a:r>
            <a:r>
              <a:rPr lang="es-AR" sz="1400" spc="120" dirty="0">
                <a:latin typeface="Arial"/>
                <a:cs typeface="Arial"/>
              </a:rPr>
              <a:t> </a:t>
            </a:r>
            <a:r>
              <a:rPr lang="es-AR" sz="1400" spc="-5" dirty="0">
                <a:latin typeface="Arial"/>
                <a:cs typeface="Arial"/>
              </a:rPr>
              <a:t>las</a:t>
            </a:r>
            <a:r>
              <a:rPr lang="es-AR" sz="1400" spc="114" dirty="0">
                <a:latin typeface="Arial"/>
                <a:cs typeface="Arial"/>
              </a:rPr>
              <a:t> </a:t>
            </a:r>
            <a:r>
              <a:rPr lang="es-AR" sz="1400" spc="-5" dirty="0">
                <a:latin typeface="Arial"/>
                <a:cs typeface="Arial"/>
              </a:rPr>
              <a:t>pruebas</a:t>
            </a:r>
            <a:r>
              <a:rPr lang="es-AR" sz="1400" spc="110" dirty="0">
                <a:latin typeface="Arial"/>
                <a:cs typeface="Arial"/>
              </a:rPr>
              <a:t> </a:t>
            </a:r>
            <a:r>
              <a:rPr lang="es-AR" sz="1400" dirty="0">
                <a:latin typeface="Arial"/>
                <a:cs typeface="Arial"/>
              </a:rPr>
              <a:t>en</a:t>
            </a:r>
            <a:r>
              <a:rPr lang="es-AR" sz="1400" spc="114" dirty="0">
                <a:latin typeface="Arial"/>
                <a:cs typeface="Arial"/>
              </a:rPr>
              <a:t> </a:t>
            </a:r>
            <a:r>
              <a:rPr lang="es-AR" sz="1400" spc="-10" dirty="0">
                <a:latin typeface="Arial"/>
                <a:cs typeface="Arial"/>
              </a:rPr>
              <a:t>el</a:t>
            </a:r>
            <a:r>
              <a:rPr lang="es-AR" sz="1400" spc="110" dirty="0">
                <a:latin typeface="Arial"/>
                <a:cs typeface="Arial"/>
              </a:rPr>
              <a:t> </a:t>
            </a:r>
            <a:r>
              <a:rPr lang="es-AR" sz="1400" spc="-5" dirty="0">
                <a:latin typeface="Arial"/>
                <a:cs typeface="Arial"/>
              </a:rPr>
              <a:t>sitio</a:t>
            </a:r>
            <a:r>
              <a:rPr lang="es-AR" sz="1400" spc="114" dirty="0">
                <a:latin typeface="Arial"/>
                <a:cs typeface="Arial"/>
              </a:rPr>
              <a:t> </a:t>
            </a:r>
            <a:r>
              <a:rPr lang="es-AR" sz="1400" spc="-5" dirty="0">
                <a:latin typeface="Arial"/>
                <a:cs typeface="Arial"/>
              </a:rPr>
              <a:t>indicadas</a:t>
            </a:r>
            <a:r>
              <a:rPr lang="es-AR" sz="1400" spc="120" dirty="0">
                <a:latin typeface="Arial"/>
                <a:cs typeface="Arial"/>
              </a:rPr>
              <a:t> </a:t>
            </a:r>
            <a:r>
              <a:rPr lang="es-AR" sz="1400" spc="-10" dirty="0">
                <a:latin typeface="Arial"/>
                <a:cs typeface="Arial"/>
              </a:rPr>
              <a:t>en</a:t>
            </a:r>
            <a:r>
              <a:rPr lang="es-AR" sz="1400" spc="120" dirty="0">
                <a:latin typeface="Arial"/>
                <a:cs typeface="Arial"/>
              </a:rPr>
              <a:t> </a:t>
            </a:r>
            <a:r>
              <a:rPr lang="es-AR" sz="1400" dirty="0">
                <a:latin typeface="Arial"/>
                <a:cs typeface="Arial"/>
              </a:rPr>
              <a:t>el</a:t>
            </a:r>
            <a:r>
              <a:rPr lang="es-AR" sz="1400" spc="105" dirty="0">
                <a:latin typeface="Arial"/>
                <a:cs typeface="Arial"/>
              </a:rPr>
              <a:t> </a:t>
            </a:r>
            <a:r>
              <a:rPr lang="es-AR" sz="1400" spc="-5" dirty="0">
                <a:latin typeface="Arial"/>
                <a:cs typeface="Arial"/>
              </a:rPr>
              <a:t>punto</a:t>
            </a:r>
            <a:r>
              <a:rPr lang="es-AR" sz="1400" spc="120" dirty="0">
                <a:latin typeface="Arial"/>
                <a:cs typeface="Arial"/>
              </a:rPr>
              <a:t> </a:t>
            </a:r>
            <a:r>
              <a:rPr lang="es-AR" sz="1400" spc="-5" dirty="0">
                <a:latin typeface="Arial"/>
                <a:cs typeface="Arial"/>
              </a:rPr>
              <a:t>8.11.2</a:t>
            </a:r>
            <a:r>
              <a:rPr lang="es-AR" sz="1400" spc="105" dirty="0">
                <a:latin typeface="Arial"/>
                <a:cs typeface="Arial"/>
              </a:rPr>
              <a:t> </a:t>
            </a:r>
            <a:r>
              <a:rPr lang="es-AR" sz="1400" spc="-5" dirty="0">
                <a:latin typeface="Arial"/>
                <a:cs typeface="Arial"/>
              </a:rPr>
              <a:t>para</a:t>
            </a:r>
            <a:endParaRPr lang="es-AR" sz="1400" dirty="0">
              <a:latin typeface="Arial"/>
              <a:cs typeface="Arial"/>
            </a:endParaRPr>
          </a:p>
          <a:p>
            <a:pPr marL="12700" marR="8255" algn="just">
              <a:lnSpc>
                <a:spcPct val="143600"/>
              </a:lnSpc>
            </a:pPr>
            <a:r>
              <a:rPr lang="es-AR" sz="1400" dirty="0">
                <a:latin typeface="Arial"/>
                <a:cs typeface="Arial"/>
              </a:rPr>
              <a:t>determinar si se </a:t>
            </a:r>
            <a:r>
              <a:rPr lang="es-AR" sz="1400" spc="-10" dirty="0">
                <a:latin typeface="Arial"/>
                <a:cs typeface="Arial"/>
              </a:rPr>
              <a:t>ha </a:t>
            </a:r>
            <a:r>
              <a:rPr lang="es-AR" sz="1400" dirty="0">
                <a:latin typeface="Arial"/>
                <a:cs typeface="Arial"/>
              </a:rPr>
              <a:t>cumplido con </a:t>
            </a:r>
            <a:r>
              <a:rPr lang="es-AR" sz="1400" spc="-5" dirty="0">
                <a:latin typeface="Arial"/>
                <a:cs typeface="Arial"/>
              </a:rPr>
              <a:t>los requisitos que garantizan una </a:t>
            </a:r>
            <a:r>
              <a:rPr lang="es-AR" sz="1400" dirty="0">
                <a:latin typeface="Arial"/>
                <a:cs typeface="Arial"/>
              </a:rPr>
              <a:t> puesta en</a:t>
            </a:r>
            <a:r>
              <a:rPr lang="es-AR" sz="1400" spc="-20" dirty="0">
                <a:latin typeface="Arial"/>
                <a:cs typeface="Arial"/>
              </a:rPr>
              <a:t> </a:t>
            </a:r>
            <a:r>
              <a:rPr lang="es-AR" sz="1400" spc="-5" dirty="0">
                <a:latin typeface="Arial"/>
                <a:cs typeface="Arial"/>
              </a:rPr>
              <a:t>servicio</a:t>
            </a:r>
            <a:r>
              <a:rPr lang="es-AR" sz="1400" spc="-10" dirty="0">
                <a:latin typeface="Arial"/>
                <a:cs typeface="Arial"/>
              </a:rPr>
              <a:t> </a:t>
            </a:r>
            <a:r>
              <a:rPr lang="es-AR" sz="1400" spc="-5" dirty="0">
                <a:latin typeface="Arial"/>
                <a:cs typeface="Arial"/>
              </a:rPr>
              <a:t>exitosa.</a:t>
            </a:r>
            <a:endParaRPr lang="es-AR" sz="1400" dirty="0">
              <a:latin typeface="Arial"/>
              <a:cs typeface="Arial"/>
            </a:endParaRPr>
          </a:p>
          <a:p>
            <a:pPr marL="12700" marR="5715" algn="just">
              <a:lnSpc>
                <a:spcPct val="143700"/>
              </a:lnSpc>
              <a:spcBef>
                <a:spcPts val="800"/>
              </a:spcBef>
            </a:pPr>
            <a:r>
              <a:rPr lang="es-AR" sz="1400" dirty="0">
                <a:latin typeface="Arial"/>
                <a:cs typeface="Arial"/>
              </a:rPr>
              <a:t>El </a:t>
            </a:r>
            <a:r>
              <a:rPr lang="es-AR" sz="1400" spc="-5" dirty="0">
                <a:latin typeface="Arial"/>
                <a:cs typeface="Arial"/>
              </a:rPr>
              <a:t>suministro </a:t>
            </a:r>
            <a:r>
              <a:rPr lang="es-AR" sz="1400" spc="-10" dirty="0">
                <a:latin typeface="Arial"/>
                <a:cs typeface="Arial"/>
              </a:rPr>
              <a:t>de </a:t>
            </a:r>
            <a:r>
              <a:rPr lang="es-AR" sz="1400" spc="-5" dirty="0">
                <a:latin typeface="Arial"/>
                <a:cs typeface="Arial"/>
              </a:rPr>
              <a:t>todos los equipos, herramientas, materiales </a:t>
            </a:r>
            <a:r>
              <a:rPr lang="es-AR" sz="1400" dirty="0">
                <a:latin typeface="Arial"/>
                <a:cs typeface="Arial"/>
              </a:rPr>
              <a:t>y </a:t>
            </a:r>
            <a:r>
              <a:rPr lang="es-AR" sz="1400" spc="-5" dirty="0">
                <a:latin typeface="Arial"/>
                <a:cs typeface="Arial"/>
              </a:rPr>
              <a:t>personal </a:t>
            </a:r>
            <a:r>
              <a:rPr lang="es-AR" sz="1400" spc="-375" dirty="0">
                <a:latin typeface="Arial"/>
                <a:cs typeface="Arial"/>
              </a:rPr>
              <a:t> </a:t>
            </a:r>
            <a:r>
              <a:rPr lang="es-AR" sz="1400" dirty="0">
                <a:latin typeface="Arial"/>
                <a:cs typeface="Arial"/>
              </a:rPr>
              <a:t>para </a:t>
            </a:r>
            <a:r>
              <a:rPr lang="es-AR" sz="1400" spc="-5" dirty="0">
                <a:latin typeface="Arial"/>
                <a:cs typeface="Arial"/>
              </a:rPr>
              <a:t>realizar las referidas pruebas </a:t>
            </a:r>
            <a:r>
              <a:rPr lang="es-AR" sz="1400" spc="-10" dirty="0">
                <a:latin typeface="Arial"/>
                <a:cs typeface="Arial"/>
              </a:rPr>
              <a:t>en </a:t>
            </a:r>
            <a:r>
              <a:rPr lang="es-AR" sz="1400" spc="-5" dirty="0">
                <a:latin typeface="Arial"/>
                <a:cs typeface="Arial"/>
              </a:rPr>
              <a:t>sito será </a:t>
            </a:r>
            <a:r>
              <a:rPr lang="es-AR" sz="1400" dirty="0">
                <a:latin typeface="Arial"/>
                <a:cs typeface="Arial"/>
              </a:rPr>
              <a:t>responsabilidad </a:t>
            </a:r>
            <a:r>
              <a:rPr lang="es-AR" sz="1400" spc="-10" dirty="0">
                <a:latin typeface="Arial"/>
                <a:cs typeface="Arial"/>
              </a:rPr>
              <a:t>de EL </a:t>
            </a:r>
            <a:r>
              <a:rPr lang="es-AR" sz="1400" spc="-5" dirty="0">
                <a:latin typeface="Arial"/>
                <a:cs typeface="Arial"/>
              </a:rPr>
              <a:t> FABRICANTE.</a:t>
            </a: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36</a:t>
            </a:fld>
            <a:endParaRPr lang="es-AR"/>
          </a:p>
        </p:txBody>
      </p:sp>
    </p:spTree>
    <p:extLst>
      <p:ext uri="{BB962C8B-B14F-4D97-AF65-F5344CB8AC3E}">
        <p14:creationId xmlns:p14="http://schemas.microsoft.com/office/powerpoint/2010/main" val="3193385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Pruebas a ser realizadas.</a:t>
            </a:r>
          </a:p>
          <a:p>
            <a:endParaRPr lang="es-AR" dirty="0"/>
          </a:p>
          <a:p>
            <a:r>
              <a:rPr lang="es-AR" dirty="0"/>
              <a:t>Resistencia de aislamiento entre arrollados, entre arrollados y tierra, y  entre núcleo y tierra. Resistencia de aislamiento entre cuba y tierra,  entre cuba y gabinetes, entre gabinetes y tierra y entre cuba y ruedas  (en caso de existir protección masa - cuba).</a:t>
            </a:r>
          </a:p>
          <a:p>
            <a:r>
              <a:rPr lang="es-AR" dirty="0"/>
              <a:t>Rigidez dieléctrica, contenido de humedad y factor de potencia del  aceite, número de neutralización, gravedad específica, color, azufre corrosivo,	tensión	</a:t>
            </a:r>
            <a:r>
              <a:rPr lang="es-AR" dirty="0" err="1"/>
              <a:t>Interfacial</a:t>
            </a:r>
            <a:r>
              <a:rPr lang="es-AR" dirty="0"/>
              <a:t>,	conteo	de	partículas, análisis  </a:t>
            </a:r>
            <a:r>
              <a:rPr lang="es-AR" dirty="0" err="1"/>
              <a:t>cromatográfico</a:t>
            </a:r>
            <a:r>
              <a:rPr lang="es-AR" dirty="0"/>
              <a:t> y estabilidad a la oxidación.</a:t>
            </a:r>
          </a:p>
          <a:p>
            <a:r>
              <a:rPr lang="es-AR" dirty="0"/>
              <a:t>Relación de transformación, grupo vectorial y polaridad.</a:t>
            </a:r>
          </a:p>
          <a:p>
            <a:endParaRPr lang="es-AR" dirty="0"/>
          </a:p>
          <a:p>
            <a:r>
              <a:rPr lang="es-AR" dirty="0"/>
              <a:t>Pruebas de factor de potencia y capacitancia del aislamiento de  acuerdo a ANSI C57.12.90. Las pruebas se realizaran individualmente  entre cada terminal y tierra y entre terminales. Así como para los  aisladores </a:t>
            </a:r>
            <a:r>
              <a:rPr lang="es-AR" dirty="0" err="1"/>
              <a:t>pasatapas</a:t>
            </a:r>
            <a:r>
              <a:rPr lang="es-AR" dirty="0"/>
              <a:t>.</a:t>
            </a:r>
          </a:p>
          <a:p>
            <a:r>
              <a:rPr lang="es-AR" dirty="0"/>
              <a:t>Resistencia de los arrollados.</a:t>
            </a:r>
          </a:p>
          <a:p>
            <a:r>
              <a:rPr lang="es-AR" dirty="0"/>
              <a:t>Impedancia de cortocircuito a 440 </a:t>
            </a:r>
            <a:r>
              <a:rPr lang="es-AR" dirty="0" err="1"/>
              <a:t>Vca</a:t>
            </a:r>
            <a:r>
              <a:rPr lang="es-AR" dirty="0"/>
              <a:t>.</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37</a:t>
            </a:fld>
            <a:endParaRPr lang="es-AR"/>
          </a:p>
        </p:txBody>
      </p:sp>
    </p:spTree>
    <p:extLst>
      <p:ext uri="{BB962C8B-B14F-4D97-AF65-F5344CB8AC3E}">
        <p14:creationId xmlns:p14="http://schemas.microsoft.com/office/powerpoint/2010/main" val="2535154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Pruebas de aislamiento del cableado y pruebas de operación de cada  dispositivo de indicación y protección, incluyendo los relés diferenciales  y de respaldo del transformador.</a:t>
            </a:r>
          </a:p>
          <a:p>
            <a:r>
              <a:rPr lang="es-AR" dirty="0"/>
              <a:t>Pruebas de aislamiento del cableado y operación de los motores,  controles y equipos de alarma e indicación del sistema de enfriamiento.</a:t>
            </a:r>
          </a:p>
          <a:p>
            <a:r>
              <a:rPr lang="es-AR" dirty="0"/>
              <a:t>Corriente de excitación a baja tensión a 10 </a:t>
            </a:r>
            <a:r>
              <a:rPr lang="es-AR" dirty="0" err="1"/>
              <a:t>kV</a:t>
            </a:r>
            <a:r>
              <a:rPr lang="es-AR" dirty="0"/>
              <a:t>.</a:t>
            </a:r>
          </a:p>
          <a:p>
            <a:r>
              <a:rPr lang="es-AR" dirty="0"/>
              <a:t>Pruebas para medir la resistencia de aislamiento, resistencia de los  arrollados, polaridad y relación de transformación en los </a:t>
            </a:r>
            <a:r>
              <a:rPr lang="es-AR" dirty="0" err="1"/>
              <a:t>TC´s</a:t>
            </a:r>
            <a:r>
              <a:rPr lang="es-AR" dirty="0"/>
              <a:t> tipo  aislador </a:t>
            </a:r>
            <a:r>
              <a:rPr lang="es-AR" dirty="0" err="1"/>
              <a:t>pasatapas</a:t>
            </a:r>
            <a:r>
              <a:rPr lang="es-AR" dirty="0"/>
              <a:t>.</a:t>
            </a:r>
          </a:p>
          <a:p>
            <a:r>
              <a:rPr lang="es-AR" dirty="0"/>
              <a:t>Prueba de aislamiento y relación de transformación de  transformadores de corriente para la protección masa - cuba.</a:t>
            </a:r>
          </a:p>
          <a:p>
            <a:r>
              <a:rPr lang="es-AR" dirty="0"/>
              <a:t>Pruebas para verificar los circuitos de calefacción y tomacorrientes  de los gabinetes.</a:t>
            </a:r>
          </a:p>
          <a:p>
            <a:r>
              <a:rPr lang="es-AR" dirty="0"/>
              <a:t>Pruebas para verificar el aislamiento del cableado de suministro de  440 </a:t>
            </a:r>
            <a:r>
              <a:rPr lang="es-AR" dirty="0" err="1"/>
              <a:t>Vca</a:t>
            </a:r>
            <a:r>
              <a:rPr lang="es-AR" dirty="0"/>
              <a:t> y 125 </a:t>
            </a:r>
            <a:r>
              <a:rPr lang="es-AR" dirty="0" err="1"/>
              <a:t>Vcc</a:t>
            </a:r>
            <a:r>
              <a:rPr lang="es-AR" dirty="0"/>
              <a:t>.</a:t>
            </a:r>
          </a:p>
          <a:p>
            <a:r>
              <a:rPr lang="es-AR" dirty="0"/>
              <a:t>Pruebas para verificar que el ajuste realizado en la fábrica de los  medidores de temperatura del aceite y de los arrollados de los  potenciómetros para medición remota de la temperatura, no han sufrido  alteración durante el transporte de las unidades.</a:t>
            </a:r>
          </a:p>
          <a:p>
            <a:r>
              <a:rPr lang="es-AR" dirty="0"/>
              <a:t>Prueba de resistencia de aislamiento, relación de transformación,  funcionamiento del circuito de calefacción y verificación de la regulación  del </a:t>
            </a:r>
            <a:r>
              <a:rPr lang="es-AR" dirty="0" err="1"/>
              <a:t>Bushing</a:t>
            </a:r>
            <a:r>
              <a:rPr lang="es-AR" dirty="0"/>
              <a:t> Potencial </a:t>
            </a:r>
            <a:r>
              <a:rPr lang="es-AR" dirty="0" err="1"/>
              <a:t>Device</a:t>
            </a:r>
            <a:r>
              <a:rPr lang="es-AR" dirty="0"/>
              <a:t>. Pruebas para verificar el aislamiento del  cable de alta tensión del </a:t>
            </a:r>
            <a:r>
              <a:rPr lang="es-AR" dirty="0" err="1"/>
              <a:t>Bushing</a:t>
            </a:r>
            <a:r>
              <a:rPr lang="es-AR" dirty="0"/>
              <a:t> Potencial </a:t>
            </a:r>
            <a:r>
              <a:rPr lang="es-AR" dirty="0" err="1"/>
              <a:t>Device</a:t>
            </a:r>
            <a:r>
              <a:rPr lang="es-AR" dirty="0"/>
              <a:t>.</a:t>
            </a: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38</a:t>
            </a:fld>
            <a:endParaRPr lang="es-AR"/>
          </a:p>
        </p:txBody>
      </p:sp>
    </p:spTree>
    <p:extLst>
      <p:ext uri="{BB962C8B-B14F-4D97-AF65-F5344CB8AC3E}">
        <p14:creationId xmlns:p14="http://schemas.microsoft.com/office/powerpoint/2010/main" val="1708343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01625" indent="-289560" algn="just">
              <a:lnSpc>
                <a:spcPts val="1670"/>
              </a:lnSpc>
              <a:buAutoNum type="arabicPeriod" startAt="2"/>
              <a:tabLst>
                <a:tab pos="302260" algn="l"/>
              </a:tabLst>
            </a:pPr>
            <a:r>
              <a:rPr lang="es-AR" sz="1400" b="1" spc="-5" dirty="0">
                <a:latin typeface="Arial"/>
                <a:cs typeface="Arial"/>
              </a:rPr>
              <a:t>Especificaciones</a:t>
            </a:r>
            <a:r>
              <a:rPr lang="es-AR" sz="1400" b="1" spc="-10" dirty="0">
                <a:latin typeface="Arial"/>
                <a:cs typeface="Arial"/>
              </a:rPr>
              <a:t> </a:t>
            </a:r>
            <a:r>
              <a:rPr lang="es-AR" sz="1400" b="1" dirty="0">
                <a:latin typeface="Arial"/>
                <a:cs typeface="Arial"/>
              </a:rPr>
              <a:t>y</a:t>
            </a:r>
            <a:r>
              <a:rPr lang="es-AR" sz="1400" b="1" spc="-10" dirty="0">
                <a:latin typeface="Arial"/>
                <a:cs typeface="Arial"/>
              </a:rPr>
              <a:t> </a:t>
            </a:r>
            <a:r>
              <a:rPr lang="es-AR" sz="1400" b="1" spc="-5" dirty="0">
                <a:latin typeface="Arial"/>
                <a:cs typeface="Arial"/>
              </a:rPr>
              <a:t>pruebas</a:t>
            </a:r>
            <a:r>
              <a:rPr lang="es-AR" sz="1400" b="1" spc="10" dirty="0">
                <a:latin typeface="Arial"/>
                <a:cs typeface="Arial"/>
              </a:rPr>
              <a:t> </a:t>
            </a:r>
            <a:r>
              <a:rPr lang="es-AR" sz="1400" b="1" spc="-5" dirty="0">
                <a:latin typeface="Arial"/>
                <a:cs typeface="Arial"/>
              </a:rPr>
              <a:t>eléctricas</a:t>
            </a:r>
            <a:r>
              <a:rPr lang="es-AR" sz="1400" b="1" spc="15" dirty="0">
                <a:latin typeface="Arial"/>
                <a:cs typeface="Arial"/>
              </a:rPr>
              <a:t> </a:t>
            </a:r>
            <a:r>
              <a:rPr lang="es-AR" sz="1400" b="1" spc="-5" dirty="0">
                <a:latin typeface="Arial"/>
                <a:cs typeface="Arial"/>
              </a:rPr>
              <a:t>de</a:t>
            </a:r>
            <a:r>
              <a:rPr lang="es-AR" sz="1400" b="1" spc="15" dirty="0">
                <a:latin typeface="Arial"/>
                <a:cs typeface="Arial"/>
              </a:rPr>
              <a:t> </a:t>
            </a:r>
            <a:r>
              <a:rPr lang="es-AR" sz="1400" b="1" spc="-5" dirty="0">
                <a:latin typeface="Arial"/>
                <a:cs typeface="Arial"/>
              </a:rPr>
              <a:t>mantenimiento</a:t>
            </a:r>
            <a:r>
              <a:rPr lang="es-AR" sz="1400" b="1" spc="10" dirty="0">
                <a:latin typeface="Arial"/>
                <a:cs typeface="Arial"/>
              </a:rPr>
              <a:t> </a:t>
            </a:r>
            <a:r>
              <a:rPr lang="es-AR" sz="1400" b="1" dirty="0">
                <a:latin typeface="Arial"/>
                <a:cs typeface="Arial"/>
              </a:rPr>
              <a:t>en </a:t>
            </a:r>
            <a:r>
              <a:rPr lang="es-AR" sz="1400" b="1" spc="-5" dirty="0">
                <a:latin typeface="Arial"/>
                <a:cs typeface="Arial"/>
              </a:rPr>
              <a:t>transformadores</a:t>
            </a:r>
            <a:r>
              <a:rPr lang="es-AR" sz="1400" b="1" dirty="0">
                <a:latin typeface="Arial"/>
                <a:cs typeface="Arial"/>
              </a:rPr>
              <a:t> </a:t>
            </a:r>
            <a:r>
              <a:rPr lang="es-AR" sz="1400" b="1" spc="-5" dirty="0">
                <a:latin typeface="Arial"/>
                <a:cs typeface="Arial"/>
              </a:rPr>
              <a:t>de</a:t>
            </a:r>
            <a:r>
              <a:rPr lang="es-AR" sz="1400" b="1" spc="5" dirty="0">
                <a:latin typeface="Arial"/>
                <a:cs typeface="Arial"/>
              </a:rPr>
              <a:t> </a:t>
            </a:r>
            <a:r>
              <a:rPr lang="es-AR" sz="1400" b="1" spc="-5" dirty="0">
                <a:latin typeface="Arial"/>
                <a:cs typeface="Arial"/>
              </a:rPr>
              <a:t>medición de</a:t>
            </a:r>
            <a:r>
              <a:rPr lang="es-AR" sz="1400" b="1" spc="5" dirty="0">
                <a:latin typeface="Arial"/>
                <a:cs typeface="Arial"/>
              </a:rPr>
              <a:t> </a:t>
            </a:r>
            <a:r>
              <a:rPr lang="es-AR" sz="1400" b="1" spc="-5" dirty="0">
                <a:latin typeface="Arial"/>
                <a:cs typeface="Arial"/>
              </a:rPr>
              <a:t>corriente</a:t>
            </a:r>
            <a:endParaRPr lang="es-AR" sz="1400" dirty="0">
              <a:latin typeface="Arial"/>
              <a:cs typeface="Arial"/>
            </a:endParaRPr>
          </a:p>
          <a:p>
            <a:pPr>
              <a:spcBef>
                <a:spcPts val="40"/>
              </a:spcBef>
            </a:pPr>
            <a:endParaRPr lang="es-AR" sz="1400" dirty="0">
              <a:latin typeface="Arial"/>
              <a:cs typeface="Arial"/>
            </a:endParaRPr>
          </a:p>
          <a:p>
            <a:pPr marL="360045" lvl="1" indent="-347980" algn="just">
              <a:buAutoNum type="arabicPeriod"/>
              <a:tabLst>
                <a:tab pos="360680" algn="l"/>
              </a:tabLst>
            </a:pPr>
            <a:r>
              <a:rPr lang="es-AR" sz="1400" b="1" spc="-5" dirty="0">
                <a:latin typeface="Arial"/>
                <a:cs typeface="Arial"/>
              </a:rPr>
              <a:t>Objeto </a:t>
            </a:r>
            <a:r>
              <a:rPr lang="es-AR" sz="1400" b="1" dirty="0">
                <a:latin typeface="Arial"/>
                <a:cs typeface="Arial"/>
              </a:rPr>
              <a:t>y</a:t>
            </a:r>
            <a:r>
              <a:rPr lang="es-AR" sz="1400" b="1" spc="-55" dirty="0">
                <a:latin typeface="Arial"/>
                <a:cs typeface="Arial"/>
              </a:rPr>
              <a:t> </a:t>
            </a:r>
            <a:r>
              <a:rPr lang="es-AR" sz="1400" b="1" dirty="0">
                <a:latin typeface="Arial"/>
                <a:cs typeface="Arial"/>
              </a:rPr>
              <a:t>campo</a:t>
            </a:r>
            <a:r>
              <a:rPr lang="es-AR" sz="1400" b="1" spc="-20" dirty="0">
                <a:latin typeface="Arial"/>
                <a:cs typeface="Arial"/>
              </a:rPr>
              <a:t> </a:t>
            </a:r>
            <a:r>
              <a:rPr lang="es-AR" sz="1400" b="1" spc="-5" dirty="0">
                <a:latin typeface="Arial"/>
                <a:cs typeface="Arial"/>
              </a:rPr>
              <a:t>de </a:t>
            </a:r>
            <a:r>
              <a:rPr lang="es-AR" sz="1400" b="1" dirty="0">
                <a:latin typeface="Arial"/>
                <a:cs typeface="Arial"/>
              </a:rPr>
              <a:t>aplicación</a:t>
            </a:r>
            <a:endParaRPr lang="es-AR" sz="1400" dirty="0">
              <a:latin typeface="Arial"/>
              <a:cs typeface="Arial"/>
            </a:endParaRPr>
          </a:p>
          <a:p>
            <a:pPr marL="12700" marR="5080" algn="just">
              <a:lnSpc>
                <a:spcPct val="143600"/>
              </a:lnSpc>
              <a:spcBef>
                <a:spcPts val="815"/>
              </a:spcBef>
            </a:pPr>
            <a:r>
              <a:rPr lang="es-AR" sz="1400" dirty="0">
                <a:latin typeface="Arial"/>
                <a:cs typeface="Arial"/>
              </a:rPr>
              <a:t>El </a:t>
            </a:r>
            <a:r>
              <a:rPr lang="es-AR" sz="1400" spc="-5" dirty="0">
                <a:latin typeface="Arial"/>
                <a:cs typeface="Arial"/>
              </a:rPr>
              <a:t>propósito </a:t>
            </a:r>
            <a:r>
              <a:rPr lang="es-AR" sz="1400" dirty="0">
                <a:latin typeface="Arial"/>
                <a:cs typeface="Arial"/>
              </a:rPr>
              <a:t>de </a:t>
            </a:r>
            <a:r>
              <a:rPr lang="es-AR" sz="1400" spc="-5" dirty="0">
                <a:latin typeface="Arial"/>
                <a:cs typeface="Arial"/>
              </a:rPr>
              <a:t>estas especificaciones </a:t>
            </a:r>
            <a:r>
              <a:rPr lang="es-AR" sz="1400" spc="-10" dirty="0">
                <a:latin typeface="Arial"/>
                <a:cs typeface="Arial"/>
              </a:rPr>
              <a:t>es </a:t>
            </a:r>
            <a:r>
              <a:rPr lang="es-AR" sz="1400" spc="-5" dirty="0">
                <a:latin typeface="Arial"/>
                <a:cs typeface="Arial"/>
              </a:rPr>
              <a:t>establecer las condiciones </a:t>
            </a:r>
            <a:r>
              <a:rPr lang="es-AR" sz="1400" dirty="0">
                <a:latin typeface="Arial"/>
                <a:cs typeface="Arial"/>
              </a:rPr>
              <a:t> </a:t>
            </a:r>
            <a:r>
              <a:rPr lang="es-AR" sz="1400" spc="-5" dirty="0">
                <a:latin typeface="Arial"/>
                <a:cs typeface="Arial"/>
              </a:rPr>
              <a:t>técnicas</a:t>
            </a:r>
            <a:r>
              <a:rPr lang="es-AR" sz="1400" dirty="0">
                <a:latin typeface="Arial"/>
                <a:cs typeface="Arial"/>
              </a:rPr>
              <a:t> </a:t>
            </a:r>
            <a:r>
              <a:rPr lang="es-AR" sz="1400" spc="-5" dirty="0">
                <a:latin typeface="Arial"/>
                <a:cs typeface="Arial"/>
              </a:rPr>
              <a:t>generales</a:t>
            </a:r>
            <a:r>
              <a:rPr lang="es-AR" sz="1400" dirty="0">
                <a:latin typeface="Arial"/>
                <a:cs typeface="Arial"/>
              </a:rPr>
              <a:t> que</a:t>
            </a:r>
            <a:r>
              <a:rPr lang="es-AR" sz="1400" spc="5" dirty="0">
                <a:latin typeface="Arial"/>
                <a:cs typeface="Arial"/>
              </a:rPr>
              <a:t> </a:t>
            </a:r>
            <a:r>
              <a:rPr lang="es-AR" sz="1400" dirty="0">
                <a:latin typeface="Arial"/>
                <a:cs typeface="Arial"/>
              </a:rPr>
              <a:t>deberán</a:t>
            </a:r>
            <a:r>
              <a:rPr lang="es-AR" sz="1400" spc="5" dirty="0">
                <a:latin typeface="Arial"/>
                <a:cs typeface="Arial"/>
              </a:rPr>
              <a:t> </a:t>
            </a:r>
            <a:r>
              <a:rPr lang="es-AR" sz="1400" spc="-5" dirty="0">
                <a:latin typeface="Arial"/>
                <a:cs typeface="Arial"/>
              </a:rPr>
              <a:t>cumplir</a:t>
            </a:r>
            <a:r>
              <a:rPr lang="es-AR" sz="1400" dirty="0">
                <a:latin typeface="Arial"/>
                <a:cs typeface="Arial"/>
              </a:rPr>
              <a:t> </a:t>
            </a:r>
            <a:r>
              <a:rPr lang="es-AR" sz="1400" spc="-5" dirty="0">
                <a:latin typeface="Arial"/>
                <a:cs typeface="Arial"/>
              </a:rPr>
              <a:t>las</a:t>
            </a:r>
            <a:r>
              <a:rPr lang="es-AR" sz="1400" dirty="0">
                <a:latin typeface="Arial"/>
                <a:cs typeface="Arial"/>
              </a:rPr>
              <a:t> </a:t>
            </a:r>
            <a:r>
              <a:rPr lang="es-AR" sz="1400" spc="-5" dirty="0">
                <a:latin typeface="Arial"/>
                <a:cs typeface="Arial"/>
              </a:rPr>
              <a:t>transformaciones</a:t>
            </a:r>
            <a:r>
              <a:rPr lang="es-AR" sz="1400" dirty="0">
                <a:latin typeface="Arial"/>
                <a:cs typeface="Arial"/>
              </a:rPr>
              <a:t> </a:t>
            </a:r>
            <a:r>
              <a:rPr lang="es-AR" sz="1400" spc="-10" dirty="0">
                <a:latin typeface="Arial"/>
                <a:cs typeface="Arial"/>
              </a:rPr>
              <a:t>de </a:t>
            </a:r>
            <a:r>
              <a:rPr lang="es-AR" sz="1400" spc="-5" dirty="0">
                <a:latin typeface="Arial"/>
                <a:cs typeface="Arial"/>
              </a:rPr>
              <a:t> </a:t>
            </a:r>
            <a:r>
              <a:rPr lang="es-AR" sz="1400" dirty="0">
                <a:latin typeface="Arial"/>
                <a:cs typeface="Arial"/>
              </a:rPr>
              <a:t>corriente</a:t>
            </a:r>
            <a:r>
              <a:rPr lang="es-AR" sz="1400" spc="-30" dirty="0">
                <a:latin typeface="Arial"/>
                <a:cs typeface="Arial"/>
              </a:rPr>
              <a:t> </a:t>
            </a:r>
            <a:r>
              <a:rPr lang="es-AR" sz="1400" dirty="0">
                <a:latin typeface="Arial"/>
                <a:cs typeface="Arial"/>
              </a:rPr>
              <a:t>a</a:t>
            </a:r>
            <a:r>
              <a:rPr lang="es-AR" sz="1400" spc="-40" dirty="0">
                <a:latin typeface="Arial"/>
                <a:cs typeface="Arial"/>
              </a:rPr>
              <a:t> </a:t>
            </a:r>
            <a:r>
              <a:rPr lang="es-AR" sz="1400" dirty="0">
                <a:latin typeface="Arial"/>
                <a:cs typeface="Arial"/>
              </a:rPr>
              <a:t>ser</a:t>
            </a:r>
            <a:r>
              <a:rPr lang="es-AR" sz="1400" spc="-30" dirty="0">
                <a:latin typeface="Arial"/>
                <a:cs typeface="Arial"/>
              </a:rPr>
              <a:t> </a:t>
            </a:r>
            <a:r>
              <a:rPr lang="es-AR" sz="1400" spc="-5" dirty="0">
                <a:latin typeface="Arial"/>
                <a:cs typeface="Arial"/>
              </a:rPr>
              <a:t>instalados</a:t>
            </a:r>
            <a:r>
              <a:rPr lang="es-AR" sz="1400" spc="-20" dirty="0">
                <a:latin typeface="Arial"/>
                <a:cs typeface="Arial"/>
              </a:rPr>
              <a:t> </a:t>
            </a:r>
            <a:r>
              <a:rPr lang="es-AR" sz="1400" dirty="0">
                <a:latin typeface="Arial"/>
                <a:cs typeface="Arial"/>
              </a:rPr>
              <a:t>en</a:t>
            </a:r>
            <a:r>
              <a:rPr lang="es-AR" sz="1400" spc="-30" dirty="0">
                <a:latin typeface="Arial"/>
                <a:cs typeface="Arial"/>
              </a:rPr>
              <a:t> </a:t>
            </a:r>
            <a:r>
              <a:rPr lang="es-AR" sz="1400" spc="-5" dirty="0">
                <a:latin typeface="Arial"/>
                <a:cs typeface="Arial"/>
              </a:rPr>
              <a:t>las</a:t>
            </a:r>
            <a:r>
              <a:rPr lang="es-AR" sz="1400" spc="-35" dirty="0">
                <a:latin typeface="Arial"/>
                <a:cs typeface="Arial"/>
              </a:rPr>
              <a:t> </a:t>
            </a:r>
            <a:r>
              <a:rPr lang="es-AR" sz="1400" spc="-5" dirty="0">
                <a:latin typeface="Arial"/>
                <a:cs typeface="Arial"/>
              </a:rPr>
              <a:t>subestaciones</a:t>
            </a:r>
            <a:r>
              <a:rPr lang="es-AR" sz="1400" spc="-40" dirty="0">
                <a:latin typeface="Arial"/>
                <a:cs typeface="Arial"/>
              </a:rPr>
              <a:t> </a:t>
            </a:r>
            <a:r>
              <a:rPr lang="es-AR" sz="1400" spc="-5" dirty="0">
                <a:latin typeface="Arial"/>
                <a:cs typeface="Arial"/>
              </a:rPr>
              <a:t>cuya</a:t>
            </a:r>
            <a:r>
              <a:rPr lang="es-AR" sz="1400" spc="-15" dirty="0">
                <a:latin typeface="Arial"/>
                <a:cs typeface="Arial"/>
              </a:rPr>
              <a:t> </a:t>
            </a:r>
            <a:r>
              <a:rPr lang="es-AR" sz="1400" spc="-5" dirty="0">
                <a:latin typeface="Arial"/>
                <a:cs typeface="Arial"/>
              </a:rPr>
              <a:t>tensión</a:t>
            </a:r>
            <a:r>
              <a:rPr lang="es-AR" sz="1400" spc="-25" dirty="0">
                <a:latin typeface="Arial"/>
                <a:cs typeface="Arial"/>
              </a:rPr>
              <a:t> </a:t>
            </a:r>
            <a:r>
              <a:rPr lang="es-AR" sz="1400" dirty="0">
                <a:latin typeface="Arial"/>
                <a:cs typeface="Arial"/>
              </a:rPr>
              <a:t>sea</a:t>
            </a:r>
            <a:r>
              <a:rPr lang="es-AR" sz="1400" spc="-10" dirty="0">
                <a:latin typeface="Arial"/>
                <a:cs typeface="Arial"/>
              </a:rPr>
              <a:t> </a:t>
            </a:r>
            <a:r>
              <a:rPr lang="es-AR" sz="1400" spc="-5" dirty="0">
                <a:latin typeface="Arial"/>
                <a:cs typeface="Arial"/>
              </a:rPr>
              <a:t>igual</a:t>
            </a:r>
            <a:r>
              <a:rPr lang="es-AR" sz="1400" spc="-25" dirty="0">
                <a:latin typeface="Arial"/>
                <a:cs typeface="Arial"/>
              </a:rPr>
              <a:t> </a:t>
            </a:r>
            <a:r>
              <a:rPr lang="es-AR" sz="1400" dirty="0">
                <a:latin typeface="Arial"/>
                <a:cs typeface="Arial"/>
              </a:rPr>
              <a:t>o </a:t>
            </a:r>
            <a:r>
              <a:rPr lang="es-AR" sz="1400" spc="-380" dirty="0">
                <a:latin typeface="Arial"/>
                <a:cs typeface="Arial"/>
              </a:rPr>
              <a:t> </a:t>
            </a:r>
            <a:r>
              <a:rPr lang="es-AR" sz="1400" dirty="0">
                <a:latin typeface="Arial"/>
                <a:cs typeface="Arial"/>
              </a:rPr>
              <a:t>superior</a:t>
            </a:r>
            <a:r>
              <a:rPr lang="es-AR" sz="1400" spc="-15" dirty="0">
                <a:latin typeface="Arial"/>
                <a:cs typeface="Arial"/>
              </a:rPr>
              <a:t> </a:t>
            </a:r>
            <a:r>
              <a:rPr lang="es-AR" sz="1400" dirty="0">
                <a:latin typeface="Arial"/>
                <a:cs typeface="Arial"/>
              </a:rPr>
              <a:t>a</a:t>
            </a:r>
            <a:r>
              <a:rPr lang="es-AR" sz="1400" spc="-10" dirty="0">
                <a:latin typeface="Arial"/>
                <a:cs typeface="Arial"/>
              </a:rPr>
              <a:t> </a:t>
            </a:r>
            <a:r>
              <a:rPr lang="es-AR" sz="1400" spc="-5" dirty="0">
                <a:latin typeface="Arial"/>
                <a:cs typeface="Arial"/>
              </a:rPr>
              <a:t>34.5</a:t>
            </a:r>
            <a:r>
              <a:rPr lang="es-AR" sz="1400" spc="5" dirty="0">
                <a:latin typeface="Arial"/>
                <a:cs typeface="Arial"/>
              </a:rPr>
              <a:t> </a:t>
            </a:r>
            <a:r>
              <a:rPr lang="es-AR" sz="1400" spc="-5" dirty="0">
                <a:latin typeface="Arial"/>
                <a:cs typeface="Arial"/>
              </a:rPr>
              <a:t>Kv.</a:t>
            </a:r>
            <a:endParaRPr lang="es-AR" sz="1400" dirty="0">
              <a:latin typeface="Arial"/>
              <a:cs typeface="Arial"/>
            </a:endParaRPr>
          </a:p>
          <a:p>
            <a:pPr>
              <a:spcBef>
                <a:spcPts val="40"/>
              </a:spcBef>
            </a:pPr>
            <a:endParaRPr lang="es-AR" sz="1400" dirty="0">
              <a:latin typeface="Arial"/>
              <a:cs typeface="Arial"/>
            </a:endParaRPr>
          </a:p>
          <a:p>
            <a:pPr marL="360045" lvl="1" indent="-347980" algn="just">
              <a:buAutoNum type="arabicPeriod" startAt="2"/>
              <a:tabLst>
                <a:tab pos="360680" algn="l"/>
              </a:tabLst>
            </a:pPr>
            <a:r>
              <a:rPr lang="es-AR" sz="1400" b="1" spc="-5" dirty="0">
                <a:latin typeface="Arial"/>
                <a:cs typeface="Arial"/>
              </a:rPr>
              <a:t>Normas</a:t>
            </a:r>
            <a:r>
              <a:rPr lang="es-AR" sz="1400" b="1" spc="-30" dirty="0">
                <a:latin typeface="Arial"/>
                <a:cs typeface="Arial"/>
              </a:rPr>
              <a:t> </a:t>
            </a:r>
            <a:r>
              <a:rPr lang="es-AR" sz="1400" b="1" spc="-5" dirty="0">
                <a:latin typeface="Arial"/>
                <a:cs typeface="Arial"/>
              </a:rPr>
              <a:t>Internacionales</a:t>
            </a:r>
            <a:endParaRPr lang="es-AR" sz="1400" dirty="0">
              <a:latin typeface="Arial"/>
              <a:cs typeface="Arial"/>
            </a:endParaRPr>
          </a:p>
          <a:p>
            <a:pPr lvl="1">
              <a:spcBef>
                <a:spcPts val="40"/>
              </a:spcBef>
              <a:buFont typeface="Arial"/>
              <a:buAutoNum type="arabicPeriod" startAt="2"/>
            </a:pPr>
            <a:endParaRPr lang="es-AR" sz="1400" dirty="0">
              <a:latin typeface="Arial"/>
              <a:cs typeface="Arial"/>
            </a:endParaRPr>
          </a:p>
          <a:p>
            <a:pPr marL="853440" lvl="2" indent="-494030">
              <a:buAutoNum type="arabicPeriod"/>
              <a:tabLst>
                <a:tab pos="854075" algn="l"/>
              </a:tabLst>
            </a:pPr>
            <a:r>
              <a:rPr lang="es-AR" sz="1400" b="1" spc="-5" dirty="0">
                <a:latin typeface="Arial"/>
                <a:cs typeface="Arial"/>
              </a:rPr>
              <a:t>Normas</a:t>
            </a:r>
            <a:r>
              <a:rPr lang="es-AR" sz="1400" b="1" spc="-45" dirty="0">
                <a:latin typeface="Arial"/>
                <a:cs typeface="Arial"/>
              </a:rPr>
              <a:t> </a:t>
            </a:r>
            <a:r>
              <a:rPr lang="es-AR" sz="1400" b="1" spc="-10" dirty="0">
                <a:latin typeface="Arial"/>
                <a:cs typeface="Arial"/>
              </a:rPr>
              <a:t>ANSI</a:t>
            </a:r>
            <a:endParaRPr lang="es-AR" sz="1400" dirty="0">
              <a:latin typeface="Arial"/>
              <a:cs typeface="Arial"/>
            </a:endParaRPr>
          </a:p>
          <a:p>
            <a:pPr lvl="2">
              <a:spcBef>
                <a:spcPts val="40"/>
              </a:spcBef>
              <a:buFont typeface="Arial"/>
              <a:buAutoNum type="arabicPeriod"/>
            </a:pPr>
            <a:endParaRPr lang="es-AR" sz="1400" dirty="0">
              <a:latin typeface="Arial"/>
              <a:cs typeface="Arial"/>
            </a:endParaRPr>
          </a:p>
          <a:p>
            <a:pPr marL="655320">
              <a:spcBef>
                <a:spcPts val="5"/>
              </a:spcBef>
            </a:pPr>
            <a:r>
              <a:rPr lang="es-AR" sz="1400" dirty="0">
                <a:latin typeface="Arial"/>
                <a:cs typeface="Arial"/>
              </a:rPr>
              <a:t>-ANSI</a:t>
            </a:r>
            <a:r>
              <a:rPr lang="es-AR" sz="1400" spc="-50" dirty="0">
                <a:latin typeface="Arial"/>
                <a:cs typeface="Arial"/>
              </a:rPr>
              <a:t> </a:t>
            </a:r>
            <a:r>
              <a:rPr lang="es-AR" sz="1400" spc="-5" dirty="0">
                <a:latin typeface="Arial"/>
                <a:cs typeface="Arial"/>
              </a:rPr>
              <a:t>C12.11</a:t>
            </a:r>
            <a:endParaRPr lang="es-AR" sz="1400" dirty="0">
              <a:latin typeface="Arial"/>
              <a:cs typeface="Arial"/>
            </a:endParaRPr>
          </a:p>
          <a:p>
            <a:pPr>
              <a:spcBef>
                <a:spcPts val="30"/>
              </a:spcBef>
            </a:pPr>
            <a:endParaRPr lang="es-AR" sz="1400" dirty="0">
              <a:latin typeface="Arial"/>
              <a:cs typeface="Arial"/>
            </a:endParaRPr>
          </a:p>
          <a:p>
            <a:pPr marL="655320"/>
            <a:r>
              <a:rPr lang="es-AR" sz="1400" dirty="0">
                <a:latin typeface="Arial"/>
                <a:cs typeface="Arial"/>
              </a:rPr>
              <a:t>-ANSI</a:t>
            </a:r>
            <a:r>
              <a:rPr lang="es-AR" sz="1400" spc="-30" dirty="0">
                <a:latin typeface="Arial"/>
                <a:cs typeface="Arial"/>
              </a:rPr>
              <a:t> </a:t>
            </a:r>
            <a:r>
              <a:rPr lang="es-AR" sz="1400" spc="-5" dirty="0">
                <a:latin typeface="Arial"/>
                <a:cs typeface="Arial"/>
              </a:rPr>
              <a:t>C37-</a:t>
            </a:r>
            <a:r>
              <a:rPr lang="es-AR" sz="1400" spc="-30" dirty="0">
                <a:latin typeface="Arial"/>
                <a:cs typeface="Arial"/>
              </a:rPr>
              <a:t> </a:t>
            </a:r>
            <a:r>
              <a:rPr lang="es-AR" sz="1400" spc="-5" dirty="0">
                <a:latin typeface="Arial"/>
                <a:cs typeface="Arial"/>
              </a:rPr>
              <a:t>34</a:t>
            </a:r>
            <a:endParaRPr lang="es-AR" sz="1400" dirty="0">
              <a:latin typeface="Arial"/>
              <a:cs typeface="Arial"/>
            </a:endParaRPr>
          </a:p>
          <a:p>
            <a:pPr>
              <a:spcBef>
                <a:spcPts val="40"/>
              </a:spcBef>
            </a:pPr>
            <a:endParaRPr lang="es-AR" sz="1400" dirty="0">
              <a:latin typeface="Arial"/>
              <a:cs typeface="Arial"/>
            </a:endParaRPr>
          </a:p>
          <a:p>
            <a:pPr marL="655320"/>
            <a:r>
              <a:rPr lang="es-AR" sz="1400" dirty="0">
                <a:latin typeface="Arial"/>
                <a:cs typeface="Arial"/>
              </a:rPr>
              <a:t>-ANSI</a:t>
            </a:r>
            <a:r>
              <a:rPr lang="es-AR" sz="1400" spc="-50" dirty="0">
                <a:latin typeface="Arial"/>
                <a:cs typeface="Arial"/>
              </a:rPr>
              <a:t> </a:t>
            </a:r>
            <a:r>
              <a:rPr lang="es-AR" sz="1400" spc="-5" dirty="0">
                <a:latin typeface="Arial"/>
                <a:cs typeface="Arial"/>
              </a:rPr>
              <a:t>C37.54</a:t>
            </a:r>
            <a:endParaRPr lang="es-AR" sz="1400" dirty="0">
              <a:latin typeface="Arial"/>
              <a:cs typeface="Arial"/>
            </a:endParaRPr>
          </a:p>
          <a:p>
            <a:pPr>
              <a:spcBef>
                <a:spcPts val="40"/>
              </a:spcBef>
            </a:pPr>
            <a:endParaRPr lang="es-AR" sz="1400" dirty="0">
              <a:latin typeface="Arial"/>
              <a:cs typeface="Arial"/>
            </a:endParaRPr>
          </a:p>
          <a:p>
            <a:pPr marL="655320"/>
            <a:r>
              <a:rPr lang="es-AR" sz="1400" dirty="0">
                <a:latin typeface="Arial"/>
                <a:cs typeface="Arial"/>
              </a:rPr>
              <a:t>-ANSI</a:t>
            </a:r>
            <a:r>
              <a:rPr lang="es-AR" sz="1400" spc="-80" dirty="0">
                <a:latin typeface="Arial"/>
                <a:cs typeface="Arial"/>
              </a:rPr>
              <a:t> </a:t>
            </a:r>
            <a:r>
              <a:rPr lang="es-AR" sz="1400" spc="-5" dirty="0">
                <a:latin typeface="Arial"/>
                <a:cs typeface="Arial"/>
              </a:rPr>
              <a:t>C57.19.00</a:t>
            </a:r>
            <a:endParaRPr lang="es-AR" sz="1400" dirty="0">
              <a:latin typeface="Arial"/>
              <a:cs typeface="Arial"/>
            </a:endParaRPr>
          </a:p>
          <a:p>
            <a:pPr>
              <a:spcBef>
                <a:spcPts val="40"/>
              </a:spcBef>
            </a:pPr>
            <a:endParaRPr lang="es-AR" sz="1400" dirty="0">
              <a:latin typeface="Arial"/>
              <a:cs typeface="Arial"/>
            </a:endParaRPr>
          </a:p>
          <a:p>
            <a:pPr marL="655320"/>
            <a:r>
              <a:rPr lang="es-AR" sz="1400" dirty="0">
                <a:latin typeface="Arial"/>
                <a:cs typeface="Arial"/>
              </a:rPr>
              <a:t>-ANSI</a:t>
            </a:r>
            <a:r>
              <a:rPr lang="es-AR" sz="1400" spc="-80" dirty="0">
                <a:latin typeface="Arial"/>
                <a:cs typeface="Arial"/>
              </a:rPr>
              <a:t> </a:t>
            </a:r>
            <a:r>
              <a:rPr lang="es-AR" sz="1400" spc="-5" dirty="0">
                <a:latin typeface="Arial"/>
                <a:cs typeface="Arial"/>
              </a:rPr>
              <a:t>C57.19.01</a:t>
            </a:r>
            <a:endParaRPr lang="es-AR" sz="1400" dirty="0">
              <a:latin typeface="Arial"/>
              <a:cs typeface="Arial"/>
            </a:endParaRPr>
          </a:p>
          <a:p>
            <a:pPr>
              <a:spcBef>
                <a:spcPts val="40"/>
              </a:spcBef>
            </a:pPr>
            <a:endParaRPr lang="es-AR" sz="1400" dirty="0">
              <a:latin typeface="Arial"/>
              <a:cs typeface="Arial"/>
            </a:endParaRPr>
          </a:p>
          <a:p>
            <a:pPr marL="853440" lvl="2" indent="-494030">
              <a:spcBef>
                <a:spcPts val="5"/>
              </a:spcBef>
              <a:buAutoNum type="arabicPeriod" startAt="2"/>
              <a:tabLst>
                <a:tab pos="854075" algn="l"/>
              </a:tabLst>
            </a:pPr>
            <a:r>
              <a:rPr lang="es-AR" sz="1400" b="1" spc="-5" dirty="0">
                <a:latin typeface="Arial"/>
                <a:cs typeface="Arial"/>
              </a:rPr>
              <a:t>Normas</a:t>
            </a:r>
            <a:r>
              <a:rPr lang="es-AR" sz="1400" b="1" spc="-50" dirty="0">
                <a:latin typeface="Arial"/>
                <a:cs typeface="Arial"/>
              </a:rPr>
              <a:t> </a:t>
            </a:r>
            <a:r>
              <a:rPr lang="es-AR" sz="1400" b="1" dirty="0">
                <a:latin typeface="Arial"/>
                <a:cs typeface="Arial"/>
              </a:rPr>
              <a:t>IEEE</a:t>
            </a:r>
            <a:endParaRPr lang="es-AR" sz="1400" dirty="0">
              <a:latin typeface="Arial"/>
              <a:cs typeface="Arial"/>
            </a:endParaRPr>
          </a:p>
          <a:p>
            <a:pPr lvl="2">
              <a:spcBef>
                <a:spcPts val="40"/>
              </a:spcBef>
              <a:buFont typeface="Arial"/>
              <a:buAutoNum type="arabicPeriod" startAt="2"/>
            </a:pPr>
            <a:endParaRPr lang="es-AR" sz="1400" dirty="0">
              <a:latin typeface="Arial"/>
              <a:cs typeface="Arial"/>
            </a:endParaRPr>
          </a:p>
          <a:p>
            <a:pPr marL="705485">
              <a:spcBef>
                <a:spcPts val="5"/>
              </a:spcBef>
            </a:pPr>
            <a:r>
              <a:rPr lang="es-AR" sz="1400" spc="-5" dirty="0">
                <a:latin typeface="Arial"/>
                <a:cs typeface="Arial"/>
              </a:rPr>
              <a:t>-IEEE</a:t>
            </a:r>
            <a:r>
              <a:rPr lang="es-AR" sz="1400" spc="-45" dirty="0">
                <a:latin typeface="Arial"/>
                <a:cs typeface="Arial"/>
              </a:rPr>
              <a:t> </a:t>
            </a:r>
            <a:r>
              <a:rPr lang="es-AR" sz="1400" spc="-5" dirty="0">
                <a:latin typeface="Arial"/>
                <a:cs typeface="Arial"/>
              </a:rPr>
              <a:t>Std.4</a:t>
            </a:r>
            <a:endParaRPr lang="es-AR" sz="1400" dirty="0">
              <a:latin typeface="Arial"/>
              <a:cs typeface="Arial"/>
            </a:endParaRPr>
          </a:p>
          <a:p>
            <a:pPr>
              <a:spcBef>
                <a:spcPts val="40"/>
              </a:spcBef>
            </a:pPr>
            <a:endParaRPr lang="es-AR" sz="1400" dirty="0">
              <a:latin typeface="Arial"/>
              <a:cs typeface="Arial"/>
            </a:endParaRPr>
          </a:p>
          <a:p>
            <a:pPr marL="705485"/>
            <a:r>
              <a:rPr lang="es-AR" sz="1400" spc="-5" dirty="0">
                <a:latin typeface="Arial"/>
                <a:cs typeface="Arial"/>
              </a:rPr>
              <a:t>-IEEE</a:t>
            </a:r>
            <a:r>
              <a:rPr lang="es-AR" sz="1400" spc="-20" dirty="0">
                <a:latin typeface="Arial"/>
                <a:cs typeface="Arial"/>
              </a:rPr>
              <a:t> </a:t>
            </a:r>
            <a:r>
              <a:rPr lang="es-AR" sz="1400" spc="-5" dirty="0">
                <a:latin typeface="Arial"/>
                <a:cs typeface="Arial"/>
              </a:rPr>
              <a:t>Std.C57.13</a:t>
            </a:r>
            <a:r>
              <a:rPr lang="es-AR" sz="1400" spc="5" dirty="0">
                <a:latin typeface="Arial"/>
                <a:cs typeface="Arial"/>
              </a:rPr>
              <a:t> </a:t>
            </a:r>
            <a:r>
              <a:rPr lang="es-AR" sz="1400" dirty="0">
                <a:latin typeface="Arial"/>
                <a:cs typeface="Arial"/>
              </a:rPr>
              <a:t>–</a:t>
            </a:r>
            <a:r>
              <a:rPr lang="es-AR" sz="1400" spc="-15" dirty="0">
                <a:latin typeface="Arial"/>
                <a:cs typeface="Arial"/>
              </a:rPr>
              <a:t> </a:t>
            </a:r>
            <a:r>
              <a:rPr lang="es-AR" sz="1400" spc="-5" dirty="0">
                <a:latin typeface="Arial"/>
                <a:cs typeface="Arial"/>
              </a:rPr>
              <a:t>1993</a:t>
            </a:r>
            <a:endParaRPr lang="es-AR" sz="1400" dirty="0">
              <a:latin typeface="Arial"/>
              <a:cs typeface="Arial"/>
            </a:endParaRPr>
          </a:p>
          <a:p>
            <a:pPr>
              <a:spcBef>
                <a:spcPts val="40"/>
              </a:spcBef>
            </a:pPr>
            <a:endParaRPr lang="es-AR" sz="1400" dirty="0">
              <a:latin typeface="Arial"/>
              <a:cs typeface="Arial"/>
            </a:endParaRPr>
          </a:p>
          <a:p>
            <a:pPr marL="804545" lvl="2" indent="-495934">
              <a:buAutoNum type="arabicPeriod" startAt="3"/>
              <a:tabLst>
                <a:tab pos="805180" algn="l"/>
              </a:tabLst>
            </a:pPr>
            <a:r>
              <a:rPr lang="es-AR" sz="1400" b="1" spc="-5" dirty="0">
                <a:latin typeface="Arial"/>
                <a:cs typeface="Arial"/>
              </a:rPr>
              <a:t>Normas</a:t>
            </a:r>
            <a:r>
              <a:rPr lang="es-AR" sz="1400" b="1" spc="-50" dirty="0">
                <a:latin typeface="Arial"/>
                <a:cs typeface="Arial"/>
              </a:rPr>
              <a:t> </a:t>
            </a:r>
            <a:r>
              <a:rPr lang="es-AR" sz="1400" b="1" dirty="0">
                <a:latin typeface="Arial"/>
                <a:cs typeface="Arial"/>
              </a:rPr>
              <a:t>NEMA</a:t>
            </a:r>
          </a:p>
          <a:p>
            <a:pPr marL="457200">
              <a:spcBef>
                <a:spcPts val="100"/>
              </a:spcBef>
            </a:pPr>
            <a:r>
              <a:rPr lang="es-AR" sz="1400" spc="-5" dirty="0">
                <a:latin typeface="Arial"/>
                <a:cs typeface="Arial"/>
              </a:rPr>
              <a:t>-NEMA</a:t>
            </a:r>
            <a:r>
              <a:rPr lang="es-AR" sz="1400" spc="-45" dirty="0">
                <a:latin typeface="Arial"/>
                <a:cs typeface="Arial"/>
              </a:rPr>
              <a:t> </a:t>
            </a:r>
            <a:r>
              <a:rPr lang="es-AR" sz="1400" spc="-5" dirty="0">
                <a:latin typeface="Arial"/>
                <a:cs typeface="Arial"/>
              </a:rPr>
              <a:t>107</a:t>
            </a:r>
            <a:endParaRPr lang="es-AR" sz="1400" dirty="0">
              <a:latin typeface="Arial"/>
              <a:cs typeface="Arial"/>
            </a:endParaRPr>
          </a:p>
          <a:p>
            <a:pPr>
              <a:spcBef>
                <a:spcPts val="45"/>
              </a:spcBef>
            </a:pPr>
            <a:endParaRPr lang="es-AR" sz="1400" dirty="0">
              <a:latin typeface="Arial"/>
              <a:cs typeface="Arial"/>
            </a:endParaRPr>
          </a:p>
          <a:p>
            <a:pPr marL="12700"/>
            <a:r>
              <a:rPr lang="es-AR" sz="1400" b="1" spc="-5" dirty="0">
                <a:latin typeface="Arial"/>
                <a:cs typeface="Arial"/>
              </a:rPr>
              <a:t>2.2.4.</a:t>
            </a:r>
            <a:r>
              <a:rPr lang="es-AR" sz="1400" b="1" spc="-20" dirty="0">
                <a:latin typeface="Arial"/>
                <a:cs typeface="Arial"/>
              </a:rPr>
              <a:t> </a:t>
            </a:r>
            <a:r>
              <a:rPr lang="es-AR" sz="1400" b="1" spc="-5" dirty="0">
                <a:latin typeface="Arial"/>
                <a:cs typeface="Arial"/>
              </a:rPr>
              <a:t>Normas</a:t>
            </a:r>
            <a:r>
              <a:rPr lang="es-AR" sz="1400" b="1" spc="-30" dirty="0">
                <a:latin typeface="Arial"/>
                <a:cs typeface="Arial"/>
              </a:rPr>
              <a:t> </a:t>
            </a:r>
            <a:r>
              <a:rPr lang="es-AR" sz="1400" b="1" spc="-5" dirty="0">
                <a:latin typeface="Arial"/>
                <a:cs typeface="Arial"/>
              </a:rPr>
              <a:t>CEI</a:t>
            </a:r>
            <a:endParaRPr lang="es-AR" sz="1400" dirty="0">
              <a:latin typeface="Arial"/>
              <a:cs typeface="Arial"/>
            </a:endParaRPr>
          </a:p>
          <a:p>
            <a:pPr>
              <a:spcBef>
                <a:spcPts val="40"/>
              </a:spcBef>
            </a:pPr>
            <a:endParaRPr lang="es-AR" sz="1400" dirty="0">
              <a:latin typeface="Arial"/>
              <a:cs typeface="Arial"/>
            </a:endParaRPr>
          </a:p>
          <a:p>
            <a:pPr marL="605155"/>
            <a:r>
              <a:rPr lang="es-AR" sz="1400" spc="-5" dirty="0">
                <a:latin typeface="Arial"/>
                <a:cs typeface="Arial"/>
              </a:rPr>
              <a:t>-CEI</a:t>
            </a:r>
            <a:r>
              <a:rPr lang="es-AR" sz="1400" spc="-55" dirty="0">
                <a:latin typeface="Arial"/>
                <a:cs typeface="Arial"/>
              </a:rPr>
              <a:t> </a:t>
            </a:r>
            <a:r>
              <a:rPr lang="es-AR" sz="1400" spc="-5" dirty="0">
                <a:latin typeface="Arial"/>
                <a:cs typeface="Arial"/>
              </a:rPr>
              <a:t>60044-1</a:t>
            </a:r>
            <a:endParaRPr lang="es-AR" sz="1400" dirty="0">
              <a:latin typeface="Arial"/>
              <a:cs typeface="Arial"/>
            </a:endParaRPr>
          </a:p>
          <a:p>
            <a:pPr marL="605155">
              <a:spcBef>
                <a:spcPts val="850"/>
              </a:spcBef>
            </a:pPr>
            <a:r>
              <a:rPr lang="es-AR" sz="1400" spc="-5" dirty="0">
                <a:latin typeface="Arial"/>
                <a:cs typeface="Arial"/>
              </a:rPr>
              <a:t>-CEI</a:t>
            </a:r>
            <a:r>
              <a:rPr lang="es-AR" sz="1400" spc="-55" dirty="0">
                <a:latin typeface="Arial"/>
                <a:cs typeface="Arial"/>
              </a:rPr>
              <a:t> </a:t>
            </a:r>
            <a:r>
              <a:rPr lang="es-AR" sz="1400" spc="-5" dirty="0">
                <a:latin typeface="Arial"/>
                <a:cs typeface="Arial"/>
              </a:rPr>
              <a:t>60044-4</a:t>
            </a:r>
            <a:endParaRPr lang="es-AR" sz="1400" dirty="0">
              <a:latin typeface="Arial"/>
              <a:cs typeface="Arial"/>
            </a:endParaRPr>
          </a:p>
          <a:p>
            <a:pPr marL="605155">
              <a:spcBef>
                <a:spcPts val="869"/>
              </a:spcBef>
            </a:pPr>
            <a:r>
              <a:rPr lang="es-AR" sz="1400" spc="-5" dirty="0">
                <a:latin typeface="Arial"/>
                <a:cs typeface="Arial"/>
              </a:rPr>
              <a:t>-CEI</a:t>
            </a:r>
            <a:r>
              <a:rPr lang="es-AR" sz="1400" spc="-55" dirty="0">
                <a:latin typeface="Arial"/>
                <a:cs typeface="Arial"/>
              </a:rPr>
              <a:t> </a:t>
            </a:r>
            <a:r>
              <a:rPr lang="es-AR" sz="1400" spc="-5" dirty="0">
                <a:latin typeface="Arial"/>
                <a:cs typeface="Arial"/>
              </a:rPr>
              <a:t>60044-6</a:t>
            </a:r>
            <a:endParaRPr lang="es-AR" sz="1400" dirty="0">
              <a:latin typeface="Arial"/>
              <a:cs typeface="Arial"/>
            </a:endParaRPr>
          </a:p>
          <a:p>
            <a:pPr marL="605155">
              <a:spcBef>
                <a:spcPts val="850"/>
              </a:spcBef>
            </a:pPr>
            <a:r>
              <a:rPr lang="es-AR" sz="1400" spc="-5" dirty="0">
                <a:latin typeface="Arial"/>
                <a:cs typeface="Arial"/>
              </a:rPr>
              <a:t>-CEI</a:t>
            </a:r>
            <a:r>
              <a:rPr lang="es-AR" sz="1400" spc="-35" dirty="0">
                <a:latin typeface="Arial"/>
                <a:cs typeface="Arial"/>
              </a:rPr>
              <a:t> </a:t>
            </a:r>
            <a:r>
              <a:rPr lang="es-AR" sz="1400" spc="-5" dirty="0">
                <a:latin typeface="Arial"/>
                <a:cs typeface="Arial"/>
              </a:rPr>
              <a:t>60376</a:t>
            </a:r>
            <a:endParaRPr lang="es-AR" sz="1400" dirty="0">
              <a:latin typeface="Arial"/>
              <a:cs typeface="Arial"/>
            </a:endParaRPr>
          </a:p>
          <a:p>
            <a:pPr marL="605155">
              <a:spcBef>
                <a:spcPts val="865"/>
              </a:spcBef>
            </a:pPr>
            <a:r>
              <a:rPr lang="es-AR" sz="1400" spc="-5" dirty="0">
                <a:latin typeface="Arial"/>
                <a:cs typeface="Arial"/>
              </a:rPr>
              <a:t>-CEI</a:t>
            </a:r>
            <a:r>
              <a:rPr lang="es-AR" sz="1400" spc="-45" dirty="0">
                <a:latin typeface="Arial"/>
                <a:cs typeface="Arial"/>
              </a:rPr>
              <a:t> </a:t>
            </a:r>
            <a:r>
              <a:rPr lang="es-AR" sz="1400" spc="-5" dirty="0">
                <a:latin typeface="Arial"/>
                <a:cs typeface="Arial"/>
              </a:rPr>
              <a:t>60947-1</a:t>
            </a: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40</a:t>
            </a:fld>
            <a:endParaRPr lang="es-AR"/>
          </a:p>
        </p:txBody>
      </p:sp>
    </p:spTree>
    <p:extLst>
      <p:ext uri="{BB962C8B-B14F-4D97-AF65-F5344CB8AC3E}">
        <p14:creationId xmlns:p14="http://schemas.microsoft.com/office/powerpoint/2010/main" val="550870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Características eléctricas generales</a:t>
            </a:r>
          </a:p>
          <a:p>
            <a:r>
              <a:rPr lang="es-AR" dirty="0"/>
              <a:t>Tensión nominal</a:t>
            </a:r>
          </a:p>
          <a:p>
            <a:endParaRPr lang="es-AR" dirty="0"/>
          </a:p>
          <a:p>
            <a:r>
              <a:rPr lang="es-AR" dirty="0"/>
              <a:t>Tensión máxima</a:t>
            </a:r>
          </a:p>
          <a:p>
            <a:endParaRPr lang="es-AR" dirty="0"/>
          </a:p>
          <a:p>
            <a:r>
              <a:rPr lang="es-AR" dirty="0"/>
              <a:t>Frecuencia</a:t>
            </a:r>
          </a:p>
          <a:p>
            <a:endParaRPr lang="es-AR" dirty="0"/>
          </a:p>
          <a:p>
            <a:r>
              <a:rPr lang="es-AR" dirty="0"/>
              <a:t>Características dieléctricas: tensión de resistencia al  choque de rayo, tensión de resistencia al choque de maniobra, tensión  de resistencia a la frecuencia industrial, seco 1 min y bajo lluvia 1 min.</a:t>
            </a:r>
          </a:p>
          <a:p>
            <a:endParaRPr lang="es-AR" dirty="0"/>
          </a:p>
          <a:p>
            <a:r>
              <a:rPr lang="es-AR" dirty="0"/>
              <a:t>Tensión de radio-influencia</a:t>
            </a:r>
          </a:p>
          <a:p>
            <a:endParaRPr lang="es-AR" dirty="0"/>
          </a:p>
          <a:p>
            <a:r>
              <a:rPr lang="es-AR" dirty="0"/>
              <a:t>Distancia externa de fuga mínima</a:t>
            </a:r>
          </a:p>
          <a:p>
            <a:endParaRPr lang="es-AR" dirty="0"/>
          </a:p>
          <a:p>
            <a:r>
              <a:rPr lang="es-AR" dirty="0"/>
              <a:t>Clase y potencia de precisión</a:t>
            </a:r>
          </a:p>
          <a:p>
            <a:endParaRPr lang="es-AR" dirty="0"/>
          </a:p>
          <a:p>
            <a:r>
              <a:rPr lang="es-AR" dirty="0"/>
              <a:t>Aislamiento</a:t>
            </a:r>
          </a:p>
          <a:p>
            <a:endParaRPr lang="es-AR" dirty="0"/>
          </a:p>
          <a:p>
            <a:r>
              <a:rPr lang="es-AR" dirty="0"/>
              <a:t>Comportamiento en régimen transitorio</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41</a:t>
            </a:fld>
            <a:endParaRPr lang="es-AR"/>
          </a:p>
        </p:txBody>
      </p:sp>
    </p:spTree>
    <p:extLst>
      <p:ext uri="{BB962C8B-B14F-4D97-AF65-F5344CB8AC3E}">
        <p14:creationId xmlns:p14="http://schemas.microsoft.com/office/powerpoint/2010/main" val="18579710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Pruebas Tipo</a:t>
            </a:r>
          </a:p>
          <a:p>
            <a:r>
              <a:rPr lang="es-AR" dirty="0"/>
              <a:t>	 Pruebas dieléctricas</a:t>
            </a:r>
          </a:p>
          <a:p>
            <a:r>
              <a:rPr lang="es-AR" dirty="0"/>
              <a:t>-Prueba de impulso atmosférico</a:t>
            </a:r>
          </a:p>
          <a:p>
            <a:r>
              <a:rPr lang="es-AR" dirty="0"/>
              <a:t>-Prueba de sobretensiones de maniobra</a:t>
            </a:r>
          </a:p>
          <a:p>
            <a:r>
              <a:rPr lang="es-AR" dirty="0"/>
              <a:t>-Prueba de sobretensiones a frecuencia industrial</a:t>
            </a:r>
          </a:p>
          <a:p>
            <a:r>
              <a:rPr lang="es-AR" dirty="0"/>
              <a:t>Pruebas de radio- influencia</a:t>
            </a:r>
          </a:p>
          <a:p>
            <a:r>
              <a:rPr lang="es-AR" dirty="0"/>
              <a:t>Pruebas de aumento de temperatura</a:t>
            </a:r>
          </a:p>
          <a:p>
            <a:r>
              <a:rPr lang="es-AR" dirty="0"/>
              <a:t>Medidas de pérdidas</a:t>
            </a:r>
          </a:p>
          <a:p>
            <a:r>
              <a:rPr lang="es-AR" dirty="0"/>
              <a:t>Medición de error en cada relación de transformación</a:t>
            </a:r>
          </a:p>
          <a:p>
            <a:r>
              <a:rPr lang="es-AR" dirty="0"/>
              <a:t>Prueba de circuito abierto</a:t>
            </a:r>
          </a:p>
          <a:p>
            <a:r>
              <a:rPr lang="es-AR" dirty="0"/>
              <a:t>Pruebas de corto circuito</a:t>
            </a:r>
          </a:p>
          <a:p>
            <a:r>
              <a:rPr lang="es-AR" dirty="0"/>
              <a:t>Verificación en régimen transitorio</a:t>
            </a:r>
          </a:p>
          <a:p>
            <a:endParaRPr lang="es-AR" dirty="0"/>
          </a:p>
          <a:p>
            <a:r>
              <a:rPr lang="es-AR" dirty="0"/>
              <a:t>	Prueba de rutina especificada</a:t>
            </a:r>
          </a:p>
          <a:p>
            <a:endParaRPr lang="es-AR" dirty="0"/>
          </a:p>
          <a:p>
            <a:r>
              <a:rPr lang="es-AR" dirty="0"/>
              <a:t>Pruebas de potencial a frecuencia industrial</a:t>
            </a:r>
          </a:p>
          <a:p>
            <a:r>
              <a:rPr lang="es-AR" dirty="0"/>
              <a:t>Prueba de precisión</a:t>
            </a:r>
          </a:p>
          <a:p>
            <a:r>
              <a:rPr lang="es-AR" dirty="0"/>
              <a:t>Prueba de descargas parciales</a:t>
            </a:r>
          </a:p>
          <a:p>
            <a:r>
              <a:rPr lang="es-AR" dirty="0"/>
              <a:t>Medidas de resistencia del secundario</a:t>
            </a:r>
          </a:p>
          <a:p>
            <a:r>
              <a:rPr lang="es-AR" dirty="0"/>
              <a:t>Verificación de polaridad</a:t>
            </a:r>
          </a:p>
          <a:p>
            <a:r>
              <a:rPr lang="es-AR" dirty="0"/>
              <a:t>Pruebas de fugas</a:t>
            </a:r>
          </a:p>
          <a:p>
            <a:r>
              <a:rPr lang="es-AR" dirty="0"/>
              <a:t>Curva de magnetización y límites de erros</a:t>
            </a:r>
          </a:p>
          <a:p>
            <a:r>
              <a:rPr lang="es-AR" dirty="0"/>
              <a:t>Medición de factor de disipación (Tangente de delta)</a:t>
            </a:r>
          </a:p>
          <a:p>
            <a:endParaRPr lang="es-AR" dirty="0"/>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42</a:t>
            </a:fld>
            <a:endParaRPr lang="es-AR"/>
          </a:p>
        </p:txBody>
      </p:sp>
    </p:spTree>
    <p:extLst>
      <p:ext uri="{BB962C8B-B14F-4D97-AF65-F5344CB8AC3E}">
        <p14:creationId xmlns:p14="http://schemas.microsoft.com/office/powerpoint/2010/main" val="197727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spcBef>
                <a:spcPts val="5"/>
              </a:spcBef>
              <a:tabLst>
                <a:tab pos="360680" algn="l"/>
              </a:tabLst>
            </a:pPr>
            <a:r>
              <a:rPr lang="es-AR" sz="3200" b="1" u="sng" spc="-5" dirty="0">
                <a:effectLst>
                  <a:outerShdw blurRad="38100" dist="38100" dir="2700000" algn="tl">
                    <a:srgbClr val="000000">
                      <a:alpha val="43137"/>
                    </a:srgbClr>
                  </a:outerShdw>
                </a:effectLst>
                <a:latin typeface="Arial"/>
                <a:cs typeface="Arial"/>
              </a:rPr>
              <a:t>Características</a:t>
            </a:r>
            <a:r>
              <a:rPr lang="es-AR" sz="3200" b="1" u="sng" spc="10" dirty="0">
                <a:effectLst>
                  <a:outerShdw blurRad="38100" dist="38100" dir="2700000" algn="tl">
                    <a:srgbClr val="000000">
                      <a:alpha val="43137"/>
                    </a:srgbClr>
                  </a:outerShdw>
                </a:effectLst>
                <a:latin typeface="Arial"/>
                <a:cs typeface="Arial"/>
              </a:rPr>
              <a:t> </a:t>
            </a:r>
            <a:r>
              <a:rPr lang="es-AR" sz="3200" b="1" u="sng" spc="-5" dirty="0">
                <a:effectLst>
                  <a:outerShdw blurRad="38100" dist="38100" dir="2700000" algn="tl">
                    <a:srgbClr val="000000">
                      <a:alpha val="43137"/>
                    </a:srgbClr>
                  </a:outerShdw>
                </a:effectLst>
                <a:latin typeface="Arial"/>
                <a:cs typeface="Arial"/>
              </a:rPr>
              <a:t>eléctricas generales</a:t>
            </a:r>
            <a:endParaRPr lang="es-AR" sz="3200" b="1" u="sng" dirty="0">
              <a:effectLst>
                <a:outerShdw blurRad="38100" dist="38100" dir="2700000" algn="tl">
                  <a:srgbClr val="000000">
                    <a:alpha val="43137"/>
                  </a:srgbClr>
                </a:outerShdw>
              </a:effectLst>
              <a:latin typeface="Arial"/>
              <a:cs typeface="Arial"/>
            </a:endParaRPr>
          </a:p>
          <a:p>
            <a:pPr marL="469900" marR="5080" indent="-457200" algn="just">
              <a:spcBef>
                <a:spcPts val="815"/>
              </a:spcBef>
              <a:buFont typeface="Wingdings" panose="05000000000000000000" pitchFamily="2" charset="2"/>
              <a:buChar char="Ø"/>
            </a:pPr>
            <a:r>
              <a:rPr lang="es-AR" sz="3200" b="1" dirty="0">
                <a:latin typeface="Arial"/>
                <a:cs typeface="Arial"/>
              </a:rPr>
              <a:t>Los </a:t>
            </a:r>
            <a:r>
              <a:rPr lang="es-AR" sz="3200" b="1" spc="-5" dirty="0">
                <a:latin typeface="Arial"/>
                <a:cs typeface="Arial"/>
              </a:rPr>
              <a:t>arrollados secundarios </a:t>
            </a:r>
            <a:r>
              <a:rPr lang="es-AR" sz="3200" b="1" dirty="0">
                <a:latin typeface="Arial"/>
                <a:cs typeface="Arial"/>
              </a:rPr>
              <a:t>de los </a:t>
            </a:r>
            <a:r>
              <a:rPr lang="es-AR" sz="3200" b="1" spc="-5" dirty="0">
                <a:latin typeface="Arial"/>
                <a:cs typeface="Arial"/>
              </a:rPr>
              <a:t>transformadores </a:t>
            </a:r>
            <a:r>
              <a:rPr lang="es-AR" sz="3200" b="1" dirty="0">
                <a:latin typeface="Arial"/>
                <a:cs typeface="Arial"/>
              </a:rPr>
              <a:t>de </a:t>
            </a:r>
            <a:r>
              <a:rPr lang="es-AR" sz="3200" b="1" spc="-5" dirty="0">
                <a:latin typeface="Arial"/>
                <a:cs typeface="Arial"/>
              </a:rPr>
              <a:t>potencial serán </a:t>
            </a:r>
            <a:r>
              <a:rPr lang="es-AR" sz="3200" b="1" dirty="0">
                <a:latin typeface="Arial"/>
                <a:cs typeface="Arial"/>
              </a:rPr>
              <a:t> </a:t>
            </a:r>
            <a:r>
              <a:rPr lang="es-AR" sz="3200" b="1" spc="-5" dirty="0">
                <a:latin typeface="Arial"/>
                <a:cs typeface="Arial"/>
              </a:rPr>
              <a:t>usados</a:t>
            </a:r>
            <a:r>
              <a:rPr lang="es-AR" sz="3200" b="1" dirty="0">
                <a:latin typeface="Arial"/>
                <a:cs typeface="Arial"/>
              </a:rPr>
              <a:t> </a:t>
            </a:r>
            <a:r>
              <a:rPr lang="es-AR" sz="3200" b="1" spc="-5" dirty="0">
                <a:latin typeface="Arial"/>
                <a:cs typeface="Arial"/>
              </a:rPr>
              <a:t>indistintamente</a:t>
            </a:r>
            <a:r>
              <a:rPr lang="es-AR" sz="3200" b="1" dirty="0">
                <a:latin typeface="Arial"/>
                <a:cs typeface="Arial"/>
              </a:rPr>
              <a:t> para</a:t>
            </a:r>
            <a:r>
              <a:rPr lang="es-AR" sz="3200" b="1" spc="5" dirty="0">
                <a:latin typeface="Arial"/>
                <a:cs typeface="Arial"/>
              </a:rPr>
              <a:t> </a:t>
            </a:r>
            <a:r>
              <a:rPr lang="es-AR" sz="3200" b="1" spc="-5" dirty="0">
                <a:latin typeface="Arial"/>
                <a:cs typeface="Arial"/>
              </a:rPr>
              <a:t>proveer</a:t>
            </a:r>
            <a:r>
              <a:rPr lang="es-AR" sz="3200" b="1" dirty="0">
                <a:latin typeface="Arial"/>
                <a:cs typeface="Arial"/>
              </a:rPr>
              <a:t> una</a:t>
            </a:r>
            <a:r>
              <a:rPr lang="es-AR" sz="3200" b="1" spc="5" dirty="0">
                <a:latin typeface="Arial"/>
                <a:cs typeface="Arial"/>
              </a:rPr>
              <a:t> </a:t>
            </a:r>
            <a:r>
              <a:rPr lang="es-AR" sz="3200" b="1" dirty="0">
                <a:latin typeface="Arial"/>
                <a:cs typeface="Arial"/>
              </a:rPr>
              <a:t>fuente</a:t>
            </a:r>
            <a:r>
              <a:rPr lang="es-AR" sz="3200" b="1" spc="5" dirty="0">
                <a:latin typeface="Arial"/>
                <a:cs typeface="Arial"/>
              </a:rPr>
              <a:t> </a:t>
            </a:r>
            <a:r>
              <a:rPr lang="es-AR" sz="3200" b="1" dirty="0">
                <a:latin typeface="Arial"/>
                <a:cs typeface="Arial"/>
              </a:rPr>
              <a:t>de</a:t>
            </a:r>
            <a:r>
              <a:rPr lang="es-AR" sz="3200" b="1" spc="5" dirty="0">
                <a:latin typeface="Arial"/>
                <a:cs typeface="Arial"/>
              </a:rPr>
              <a:t> </a:t>
            </a:r>
            <a:r>
              <a:rPr lang="es-AR" sz="3200" b="1" dirty="0">
                <a:latin typeface="Arial"/>
                <a:cs typeface="Arial"/>
              </a:rPr>
              <a:t>tensión</a:t>
            </a:r>
            <a:r>
              <a:rPr lang="es-AR" sz="3200" b="1" spc="5" dirty="0">
                <a:latin typeface="Arial"/>
                <a:cs typeface="Arial"/>
              </a:rPr>
              <a:t> </a:t>
            </a:r>
            <a:r>
              <a:rPr lang="es-AR" sz="3200" b="1" spc="-5" dirty="0">
                <a:latin typeface="Arial"/>
                <a:cs typeface="Arial"/>
              </a:rPr>
              <a:t>para </a:t>
            </a:r>
            <a:r>
              <a:rPr lang="es-AR" sz="3200" b="1" dirty="0">
                <a:latin typeface="Arial"/>
                <a:cs typeface="Arial"/>
              </a:rPr>
              <a:t> propósito</a:t>
            </a:r>
            <a:r>
              <a:rPr lang="es-AR" sz="3200" b="1" spc="-15" dirty="0">
                <a:latin typeface="Arial"/>
                <a:cs typeface="Arial"/>
              </a:rPr>
              <a:t> </a:t>
            </a:r>
            <a:r>
              <a:rPr lang="es-AR" sz="3200" b="1" dirty="0">
                <a:latin typeface="Arial"/>
                <a:cs typeface="Arial"/>
              </a:rPr>
              <a:t>de</a:t>
            </a:r>
            <a:r>
              <a:rPr lang="es-AR" sz="3200" b="1" spc="-10" dirty="0">
                <a:latin typeface="Arial"/>
                <a:cs typeface="Arial"/>
              </a:rPr>
              <a:t> </a:t>
            </a:r>
            <a:r>
              <a:rPr lang="es-AR" sz="3200" b="1" spc="-5" dirty="0">
                <a:latin typeface="Arial"/>
                <a:cs typeface="Arial"/>
              </a:rPr>
              <a:t>protección</a:t>
            </a:r>
            <a:r>
              <a:rPr lang="es-AR" sz="3200" b="1" spc="-10" dirty="0">
                <a:latin typeface="Arial"/>
                <a:cs typeface="Arial"/>
              </a:rPr>
              <a:t> </a:t>
            </a:r>
            <a:r>
              <a:rPr lang="es-AR" sz="3200" b="1" dirty="0">
                <a:latin typeface="Arial"/>
                <a:cs typeface="Arial"/>
              </a:rPr>
              <a:t>y</a:t>
            </a:r>
            <a:r>
              <a:rPr lang="es-AR" sz="3200" b="1" spc="-15" dirty="0">
                <a:latin typeface="Arial"/>
                <a:cs typeface="Arial"/>
              </a:rPr>
              <a:t> </a:t>
            </a:r>
            <a:r>
              <a:rPr lang="es-AR" sz="3200" b="1" dirty="0">
                <a:latin typeface="Arial"/>
                <a:cs typeface="Arial"/>
              </a:rPr>
              <a:t>medición.</a:t>
            </a:r>
          </a:p>
          <a:p>
            <a:pPr>
              <a:spcBef>
                <a:spcPts val="40"/>
              </a:spcBef>
            </a:pPr>
            <a:endParaRPr lang="es-AR" sz="3200" dirty="0">
              <a:latin typeface="Arial"/>
              <a:cs typeface="Arial"/>
            </a:endParaRPr>
          </a:p>
          <a:p>
            <a:pPr marL="951865" lvl="2" indent="-493395">
              <a:buAutoNum type="arabicPeriod"/>
              <a:tabLst>
                <a:tab pos="952500" algn="l"/>
              </a:tabLst>
            </a:pPr>
            <a:r>
              <a:rPr lang="es-AR" sz="3200" spc="-5" dirty="0">
                <a:latin typeface="Arial"/>
                <a:cs typeface="Arial"/>
              </a:rPr>
              <a:t>Tensión</a:t>
            </a:r>
            <a:r>
              <a:rPr lang="es-AR" sz="3200" spc="-75" dirty="0">
                <a:latin typeface="Arial"/>
                <a:cs typeface="Arial"/>
              </a:rPr>
              <a:t> </a:t>
            </a:r>
            <a:r>
              <a:rPr lang="es-AR" sz="3200" spc="-5" dirty="0">
                <a:latin typeface="Arial"/>
                <a:cs typeface="Arial"/>
              </a:rPr>
              <a:t>nominal</a:t>
            </a:r>
            <a:endParaRPr lang="es-AR" sz="3200" dirty="0">
              <a:latin typeface="Arial"/>
              <a:cs typeface="Arial"/>
            </a:endParaRPr>
          </a:p>
          <a:p>
            <a:pPr lvl="2">
              <a:spcBef>
                <a:spcPts val="30"/>
              </a:spcBef>
              <a:buFont typeface="Arial"/>
              <a:buAutoNum type="arabicPeriod"/>
            </a:pPr>
            <a:endParaRPr lang="es-AR" sz="3200" dirty="0">
              <a:latin typeface="Arial"/>
              <a:cs typeface="Arial"/>
            </a:endParaRPr>
          </a:p>
          <a:p>
            <a:pPr marL="951865" lvl="2" indent="-493395">
              <a:buAutoNum type="arabicPeriod"/>
              <a:tabLst>
                <a:tab pos="952500" algn="l"/>
              </a:tabLst>
            </a:pPr>
            <a:r>
              <a:rPr lang="es-AR" sz="3200" spc="-5" dirty="0">
                <a:latin typeface="Arial"/>
                <a:cs typeface="Arial"/>
              </a:rPr>
              <a:t>Tensión</a:t>
            </a:r>
            <a:r>
              <a:rPr lang="es-AR" sz="3200" spc="-90" dirty="0">
                <a:latin typeface="Arial"/>
                <a:cs typeface="Arial"/>
              </a:rPr>
              <a:t> </a:t>
            </a:r>
            <a:r>
              <a:rPr lang="es-AR" sz="3200" dirty="0">
                <a:latin typeface="Arial"/>
                <a:cs typeface="Arial"/>
              </a:rPr>
              <a:t>máxima</a:t>
            </a:r>
          </a:p>
          <a:p>
            <a:pPr lvl="2">
              <a:spcBef>
                <a:spcPts val="45"/>
              </a:spcBef>
              <a:buFont typeface="Arial"/>
              <a:buAutoNum type="arabicPeriod"/>
            </a:pPr>
            <a:endParaRPr lang="es-AR" sz="3200" dirty="0">
              <a:latin typeface="Arial"/>
              <a:cs typeface="Arial"/>
            </a:endParaRPr>
          </a:p>
          <a:p>
            <a:pPr marL="951865" lvl="2" indent="-493395">
              <a:buAutoNum type="arabicPeriod"/>
              <a:tabLst>
                <a:tab pos="952500" algn="l"/>
              </a:tabLst>
            </a:pPr>
            <a:r>
              <a:rPr lang="es-AR" sz="3200" spc="-5" dirty="0">
                <a:latin typeface="Arial"/>
                <a:cs typeface="Arial"/>
              </a:rPr>
              <a:t>Frecuencia</a:t>
            </a:r>
            <a:endParaRPr lang="es-AR" sz="3200" dirty="0">
              <a:latin typeface="Arial"/>
              <a:cs typeface="Arial"/>
            </a:endParaRPr>
          </a:p>
          <a:p>
            <a:pPr lvl="2">
              <a:spcBef>
                <a:spcPts val="40"/>
              </a:spcBef>
              <a:buFont typeface="Arial"/>
              <a:buAutoNum type="arabicPeriod"/>
            </a:pPr>
            <a:endParaRPr lang="es-AR" sz="3200" dirty="0">
              <a:latin typeface="Arial"/>
              <a:cs typeface="Arial"/>
            </a:endParaRPr>
          </a:p>
          <a:p>
            <a:pPr marL="951865" lvl="2" indent="-493395">
              <a:buAutoNum type="arabicPeriod"/>
              <a:tabLst>
                <a:tab pos="952500" algn="l"/>
              </a:tabLst>
            </a:pPr>
            <a:r>
              <a:rPr lang="es-AR" sz="3200" spc="-5" dirty="0">
                <a:latin typeface="Arial"/>
                <a:cs typeface="Arial"/>
              </a:rPr>
              <a:t>Características</a:t>
            </a:r>
            <a:r>
              <a:rPr lang="es-AR" sz="3200" spc="-30" dirty="0">
                <a:latin typeface="Arial"/>
                <a:cs typeface="Arial"/>
              </a:rPr>
              <a:t> </a:t>
            </a:r>
            <a:r>
              <a:rPr lang="es-AR" sz="3200" spc="-5" dirty="0">
                <a:latin typeface="Arial"/>
                <a:cs typeface="Arial"/>
              </a:rPr>
              <a:t>Dieléctrica</a:t>
            </a:r>
            <a:endParaRPr lang="es-AR" sz="3200" dirty="0">
              <a:latin typeface="Arial"/>
              <a:cs typeface="Arial"/>
            </a:endParaRPr>
          </a:p>
          <a:p>
            <a:pPr>
              <a:spcBef>
                <a:spcPts val="40"/>
              </a:spcBef>
            </a:pPr>
            <a:endParaRPr lang="es-AR" sz="3200" dirty="0">
              <a:latin typeface="Arial"/>
              <a:cs typeface="Arial"/>
            </a:endParaRPr>
          </a:p>
          <a:p>
            <a:pPr marL="655320"/>
            <a:r>
              <a:rPr lang="es-AR" sz="3200" spc="-5" dirty="0">
                <a:latin typeface="Arial"/>
                <a:cs typeface="Arial"/>
              </a:rPr>
              <a:t>-Tensión</a:t>
            </a:r>
            <a:r>
              <a:rPr lang="es-AR" sz="3200" dirty="0">
                <a:latin typeface="Arial"/>
                <a:cs typeface="Arial"/>
              </a:rPr>
              <a:t> </a:t>
            </a:r>
            <a:r>
              <a:rPr lang="es-AR" sz="3200" spc="-10" dirty="0">
                <a:latin typeface="Arial"/>
                <a:cs typeface="Arial"/>
              </a:rPr>
              <a:t>de</a:t>
            </a:r>
            <a:r>
              <a:rPr lang="es-AR" sz="3200" spc="5" dirty="0">
                <a:latin typeface="Arial"/>
                <a:cs typeface="Arial"/>
              </a:rPr>
              <a:t> </a:t>
            </a:r>
            <a:r>
              <a:rPr lang="es-AR" sz="3200" spc="-5" dirty="0">
                <a:latin typeface="Arial"/>
                <a:cs typeface="Arial"/>
              </a:rPr>
              <a:t>resistencia </a:t>
            </a:r>
            <a:r>
              <a:rPr lang="es-AR" sz="3200" dirty="0">
                <a:latin typeface="Arial"/>
                <a:cs typeface="Arial"/>
              </a:rPr>
              <a:t>al</a:t>
            </a:r>
            <a:r>
              <a:rPr lang="es-AR" sz="3200" spc="-10" dirty="0">
                <a:latin typeface="Arial"/>
                <a:cs typeface="Arial"/>
              </a:rPr>
              <a:t> </a:t>
            </a:r>
            <a:r>
              <a:rPr lang="es-AR" sz="3200" spc="-5" dirty="0">
                <a:latin typeface="Arial"/>
                <a:cs typeface="Arial"/>
              </a:rPr>
              <a:t>choque</a:t>
            </a:r>
            <a:r>
              <a:rPr lang="es-AR" sz="3200" dirty="0">
                <a:latin typeface="Arial"/>
                <a:cs typeface="Arial"/>
              </a:rPr>
              <a:t> de </a:t>
            </a:r>
            <a:r>
              <a:rPr lang="es-AR" sz="3200" spc="-5" dirty="0">
                <a:latin typeface="Arial"/>
                <a:cs typeface="Arial"/>
              </a:rPr>
              <a:t>rayo</a:t>
            </a:r>
            <a:endParaRPr lang="es-AR" sz="3200" dirty="0">
              <a:latin typeface="Arial"/>
              <a:cs typeface="Arial"/>
            </a:endParaRPr>
          </a:p>
          <a:p>
            <a:pPr>
              <a:spcBef>
                <a:spcPts val="40"/>
              </a:spcBef>
            </a:pPr>
            <a:endParaRPr lang="es-AR" sz="3200" dirty="0">
              <a:latin typeface="Arial"/>
              <a:cs typeface="Arial"/>
            </a:endParaRPr>
          </a:p>
          <a:p>
            <a:pPr marL="655320"/>
            <a:r>
              <a:rPr lang="es-AR" sz="3200" spc="-5" dirty="0">
                <a:latin typeface="Arial"/>
                <a:cs typeface="Arial"/>
              </a:rPr>
              <a:t>-Tensión</a:t>
            </a:r>
            <a:r>
              <a:rPr lang="es-AR" sz="3200" spc="5" dirty="0">
                <a:latin typeface="Arial"/>
                <a:cs typeface="Arial"/>
              </a:rPr>
              <a:t> </a:t>
            </a:r>
            <a:r>
              <a:rPr lang="es-AR" sz="3200" spc="-10" dirty="0">
                <a:latin typeface="Arial"/>
                <a:cs typeface="Arial"/>
              </a:rPr>
              <a:t>de</a:t>
            </a:r>
            <a:r>
              <a:rPr lang="es-AR" sz="3200" spc="10" dirty="0">
                <a:latin typeface="Arial"/>
                <a:cs typeface="Arial"/>
              </a:rPr>
              <a:t> </a:t>
            </a:r>
            <a:r>
              <a:rPr lang="es-AR" sz="3200" spc="-5" dirty="0">
                <a:latin typeface="Arial"/>
                <a:cs typeface="Arial"/>
              </a:rPr>
              <a:t>resistencia </a:t>
            </a:r>
            <a:r>
              <a:rPr lang="es-AR" sz="3200" dirty="0">
                <a:latin typeface="Arial"/>
                <a:cs typeface="Arial"/>
              </a:rPr>
              <a:t>al </a:t>
            </a:r>
            <a:r>
              <a:rPr lang="es-AR" sz="3200" spc="-5" dirty="0">
                <a:latin typeface="Arial"/>
                <a:cs typeface="Arial"/>
              </a:rPr>
              <a:t>choque</a:t>
            </a:r>
            <a:r>
              <a:rPr lang="es-AR" sz="3200" spc="5" dirty="0">
                <a:latin typeface="Arial"/>
                <a:cs typeface="Arial"/>
              </a:rPr>
              <a:t> </a:t>
            </a:r>
            <a:r>
              <a:rPr lang="es-AR" sz="3200" dirty="0">
                <a:latin typeface="Arial"/>
                <a:cs typeface="Arial"/>
              </a:rPr>
              <a:t>al </a:t>
            </a:r>
            <a:r>
              <a:rPr lang="es-AR" sz="3200" spc="-5" dirty="0">
                <a:latin typeface="Arial"/>
                <a:cs typeface="Arial"/>
              </a:rPr>
              <a:t>choque</a:t>
            </a:r>
            <a:r>
              <a:rPr lang="es-AR" sz="3200" dirty="0">
                <a:latin typeface="Arial"/>
                <a:cs typeface="Arial"/>
              </a:rPr>
              <a:t> de</a:t>
            </a:r>
            <a:r>
              <a:rPr lang="es-AR" sz="3200" spc="-5" dirty="0">
                <a:latin typeface="Arial"/>
                <a:cs typeface="Arial"/>
              </a:rPr>
              <a:t> </a:t>
            </a:r>
            <a:r>
              <a:rPr lang="es-AR" sz="3200" dirty="0">
                <a:latin typeface="Arial"/>
                <a:cs typeface="Arial"/>
              </a:rPr>
              <a:t>maniobra -</a:t>
            </a:r>
            <a:r>
              <a:rPr lang="es-AR" sz="3200" spc="10" dirty="0">
                <a:latin typeface="Arial"/>
                <a:cs typeface="Arial"/>
              </a:rPr>
              <a:t> </a:t>
            </a:r>
            <a:r>
              <a:rPr lang="es-AR" sz="3200" spc="-5" dirty="0">
                <a:latin typeface="Arial"/>
                <a:cs typeface="Arial"/>
              </a:rPr>
              <a:t>Tensión </a:t>
            </a:r>
            <a:r>
              <a:rPr lang="es-AR" sz="3200" spc="-10" dirty="0">
                <a:latin typeface="Arial"/>
                <a:cs typeface="Arial"/>
              </a:rPr>
              <a:t>de</a:t>
            </a:r>
            <a:r>
              <a:rPr lang="es-AR" sz="3200" spc="10" dirty="0">
                <a:latin typeface="Arial"/>
                <a:cs typeface="Arial"/>
              </a:rPr>
              <a:t> </a:t>
            </a:r>
            <a:r>
              <a:rPr lang="es-AR" sz="3200" spc="-5" dirty="0">
                <a:latin typeface="Arial"/>
                <a:cs typeface="Arial"/>
              </a:rPr>
              <a:t>resistencia </a:t>
            </a:r>
            <a:r>
              <a:rPr lang="es-AR" sz="3200" dirty="0">
                <a:latin typeface="Arial"/>
                <a:cs typeface="Arial"/>
              </a:rPr>
              <a:t>a</a:t>
            </a:r>
            <a:r>
              <a:rPr lang="es-AR" sz="3200" spc="15" dirty="0">
                <a:latin typeface="Arial"/>
                <a:cs typeface="Arial"/>
              </a:rPr>
              <a:t> </a:t>
            </a:r>
            <a:r>
              <a:rPr lang="es-AR" sz="3200" dirty="0">
                <a:latin typeface="Arial"/>
                <a:cs typeface="Arial"/>
              </a:rPr>
              <a:t>la</a:t>
            </a:r>
            <a:r>
              <a:rPr lang="es-AR" sz="3200" spc="-15" dirty="0">
                <a:latin typeface="Arial"/>
                <a:cs typeface="Arial"/>
              </a:rPr>
              <a:t> </a:t>
            </a:r>
            <a:r>
              <a:rPr lang="es-AR" sz="3200" spc="-5" dirty="0">
                <a:latin typeface="Arial"/>
                <a:cs typeface="Arial"/>
              </a:rPr>
              <a:t>frecuencia industrial:</a:t>
            </a:r>
            <a:r>
              <a:rPr lang="es-AR" sz="3200" dirty="0">
                <a:latin typeface="Arial"/>
                <a:cs typeface="Arial"/>
              </a:rPr>
              <a:t> </a:t>
            </a:r>
            <a:r>
              <a:rPr lang="es-AR" sz="3200" spc="-5" dirty="0">
                <a:latin typeface="Arial"/>
                <a:cs typeface="Arial"/>
              </a:rPr>
              <a:t>seco,</a:t>
            </a:r>
            <a:r>
              <a:rPr lang="es-AR" sz="3200" spc="10" dirty="0">
                <a:latin typeface="Arial"/>
                <a:cs typeface="Arial"/>
              </a:rPr>
              <a:t> </a:t>
            </a:r>
            <a:r>
              <a:rPr lang="es-AR" sz="3200" dirty="0">
                <a:latin typeface="Arial"/>
                <a:cs typeface="Arial"/>
              </a:rPr>
              <a:t>1</a:t>
            </a:r>
            <a:r>
              <a:rPr lang="es-AR" sz="3200" spc="-5" dirty="0">
                <a:latin typeface="Arial"/>
                <a:cs typeface="Arial"/>
              </a:rPr>
              <a:t> min </a:t>
            </a:r>
            <a:r>
              <a:rPr lang="es-AR" sz="3200" dirty="0">
                <a:latin typeface="Arial"/>
                <a:cs typeface="Arial"/>
              </a:rPr>
              <a:t>y</a:t>
            </a:r>
            <a:r>
              <a:rPr lang="es-AR" sz="3200" spc="-30" dirty="0">
                <a:latin typeface="Arial"/>
                <a:cs typeface="Arial"/>
              </a:rPr>
              <a:t> </a:t>
            </a:r>
            <a:r>
              <a:rPr lang="es-AR" sz="3200" dirty="0">
                <a:latin typeface="Arial"/>
                <a:cs typeface="Arial"/>
              </a:rPr>
              <a:t>bajo</a:t>
            </a:r>
            <a:r>
              <a:rPr lang="es-AR" sz="3200" spc="-10" dirty="0">
                <a:latin typeface="Arial"/>
                <a:cs typeface="Arial"/>
              </a:rPr>
              <a:t> </a:t>
            </a:r>
            <a:r>
              <a:rPr lang="es-AR" sz="3200" spc="-5" dirty="0">
                <a:latin typeface="Arial"/>
                <a:cs typeface="Arial"/>
              </a:rPr>
              <a:t>lluvia,</a:t>
            </a:r>
            <a:r>
              <a:rPr lang="es-AR" sz="3200" spc="-10" dirty="0">
                <a:latin typeface="Arial"/>
                <a:cs typeface="Arial"/>
              </a:rPr>
              <a:t> </a:t>
            </a:r>
            <a:r>
              <a:rPr lang="es-AR" sz="3200" dirty="0">
                <a:latin typeface="Arial"/>
                <a:cs typeface="Arial"/>
              </a:rPr>
              <a:t>1</a:t>
            </a:r>
            <a:r>
              <a:rPr lang="es-AR" sz="3200" spc="-5" dirty="0">
                <a:latin typeface="Arial"/>
                <a:cs typeface="Arial"/>
              </a:rPr>
              <a:t> min.</a:t>
            </a:r>
            <a:endParaRPr lang="es-AR" sz="32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45</a:t>
            </a:fld>
            <a:endParaRPr lang="es-AR"/>
          </a:p>
        </p:txBody>
      </p:sp>
    </p:spTree>
    <p:extLst>
      <p:ext uri="{BB962C8B-B14F-4D97-AF65-F5344CB8AC3E}">
        <p14:creationId xmlns:p14="http://schemas.microsoft.com/office/powerpoint/2010/main" val="1370961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spcBef>
                <a:spcPts val="105"/>
              </a:spcBef>
              <a:tabLst>
                <a:tab pos="360045" algn="l"/>
              </a:tabLst>
            </a:pPr>
            <a:r>
              <a:rPr lang="es-AR" sz="2100" b="1" spc="-5" dirty="0">
                <a:effectLst>
                  <a:outerShdw blurRad="38100" dist="38100" dir="2700000" algn="tl">
                    <a:srgbClr val="000000">
                      <a:alpha val="43137"/>
                    </a:srgbClr>
                  </a:outerShdw>
                </a:effectLst>
                <a:latin typeface="Arial"/>
                <a:cs typeface="Arial"/>
              </a:rPr>
              <a:t>Pruebas</a:t>
            </a:r>
            <a:r>
              <a:rPr lang="es-AR" sz="2100" b="1" spc="-35" dirty="0">
                <a:effectLst>
                  <a:outerShdw blurRad="38100" dist="38100" dir="2700000" algn="tl">
                    <a:srgbClr val="000000">
                      <a:alpha val="43137"/>
                    </a:srgbClr>
                  </a:outerShdw>
                </a:effectLst>
                <a:latin typeface="Arial"/>
                <a:cs typeface="Arial"/>
              </a:rPr>
              <a:t> </a:t>
            </a:r>
            <a:r>
              <a:rPr lang="es-AR" sz="2100" b="1" spc="-5" dirty="0">
                <a:effectLst>
                  <a:outerShdw blurRad="38100" dist="38100" dir="2700000" algn="tl">
                    <a:srgbClr val="000000">
                      <a:alpha val="43137"/>
                    </a:srgbClr>
                  </a:outerShdw>
                </a:effectLst>
                <a:latin typeface="Arial"/>
                <a:cs typeface="Arial"/>
              </a:rPr>
              <a:t>Tipo</a:t>
            </a:r>
            <a:endParaRPr lang="es-AR" sz="2100" b="1" dirty="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4"/>
            </a:pPr>
            <a:endParaRPr lang="es-AR" sz="2100" dirty="0">
              <a:latin typeface="Arial"/>
              <a:cs typeface="Arial"/>
            </a:endParaRPr>
          </a:p>
          <a:p>
            <a:pPr marL="555625" lvl="2">
              <a:tabLst>
                <a:tab pos="1051560" algn="l"/>
              </a:tabLst>
            </a:pPr>
            <a:r>
              <a:rPr lang="es-AR" sz="2100" b="1" spc="-5" dirty="0">
                <a:solidFill>
                  <a:srgbClr val="00B050"/>
                </a:solidFill>
                <a:effectLst>
                  <a:outerShdw blurRad="38100" dist="38100" dir="2700000" algn="tl">
                    <a:srgbClr val="000000">
                      <a:alpha val="43137"/>
                    </a:srgbClr>
                  </a:outerShdw>
                </a:effectLst>
                <a:latin typeface="Arial"/>
                <a:cs typeface="Arial"/>
              </a:rPr>
              <a:t>Pruebas</a:t>
            </a:r>
            <a:r>
              <a:rPr lang="es-AR" sz="2100" b="1" spc="-15"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tipo</a:t>
            </a:r>
            <a:r>
              <a:rPr lang="es-AR" sz="2100" b="1" spc="-20"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especificadas</a:t>
            </a:r>
            <a:endParaRPr lang="es-AR" sz="2100" b="1" dirty="0">
              <a:solidFill>
                <a:srgbClr val="00B050"/>
              </a:solidFill>
              <a:effectLst>
                <a:outerShdw blurRad="38100" dist="38100" dir="2700000" algn="tl">
                  <a:srgbClr val="000000">
                    <a:alpha val="43137"/>
                  </a:srgbClr>
                </a:outerShdw>
              </a:effectLst>
              <a:latin typeface="Arial"/>
              <a:cs typeface="Arial"/>
            </a:endParaRPr>
          </a:p>
          <a:p>
            <a:pPr lvl="2">
              <a:spcBef>
                <a:spcPts val="20"/>
              </a:spcBef>
              <a:buFont typeface="Arial"/>
              <a:buAutoNum type="arabicPeriod"/>
            </a:pPr>
            <a:endParaRPr lang="es-AR" sz="2100" dirty="0">
              <a:latin typeface="Arial"/>
              <a:cs typeface="Arial"/>
            </a:endParaRPr>
          </a:p>
          <a:p>
            <a:pPr marL="1259205" lvl="3" indent="-229235">
              <a:buFont typeface="Symbol"/>
              <a:buChar char=""/>
              <a:tabLst>
                <a:tab pos="1259205" algn="l"/>
                <a:tab pos="1259840" algn="l"/>
              </a:tabLst>
            </a:pPr>
            <a:r>
              <a:rPr lang="es-AR" sz="2100" b="1" spc="-5" dirty="0">
                <a:solidFill>
                  <a:srgbClr val="FF0000"/>
                </a:solidFill>
                <a:effectLst>
                  <a:outerShdw blurRad="38100" dist="38100" dir="2700000" algn="tl">
                    <a:srgbClr val="000000">
                      <a:alpha val="43137"/>
                    </a:srgbClr>
                  </a:outerShdw>
                </a:effectLst>
                <a:latin typeface="Arial"/>
                <a:cs typeface="Arial"/>
              </a:rPr>
              <a:t>Transformadores</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spc="-10" dirty="0">
                <a:solidFill>
                  <a:srgbClr val="FF0000"/>
                </a:solidFill>
                <a:effectLst>
                  <a:outerShdw blurRad="38100" dist="38100" dir="2700000" algn="tl">
                    <a:srgbClr val="000000">
                      <a:alpha val="43137"/>
                    </a:srgbClr>
                  </a:outerShdw>
                </a:effectLst>
                <a:latin typeface="Arial"/>
                <a:cs typeface="Arial"/>
              </a:rPr>
              <a:t>de</a:t>
            </a:r>
            <a:r>
              <a:rPr lang="es-AR" sz="2100" b="1" spc="5"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potencial</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capacitivos</a:t>
            </a:r>
            <a:endParaRPr lang="es-AR" sz="2100" b="1" dirty="0">
              <a:solidFill>
                <a:srgbClr val="FF0000"/>
              </a:solidFill>
              <a:effectLst>
                <a:outerShdw blurRad="38100" dist="38100" dir="2700000" algn="tl">
                  <a:srgbClr val="000000">
                    <a:alpha val="43137"/>
                  </a:srgbClr>
                </a:outerShdw>
              </a:effectLst>
              <a:latin typeface="Arial"/>
              <a:cs typeface="Arial"/>
            </a:endParaRPr>
          </a:p>
          <a:p>
            <a:pPr marL="1544955" marR="5080" indent="-285750" algn="just">
              <a:spcBef>
                <a:spcPts val="10"/>
              </a:spcBef>
              <a:buFont typeface="Arial" panose="020B0604020202020204" pitchFamily="34" charset="0"/>
              <a:buChar char="•"/>
            </a:pPr>
            <a:r>
              <a:rPr lang="es-AR" sz="2100" b="1" dirty="0">
                <a:latin typeface="Arial"/>
                <a:cs typeface="Arial"/>
              </a:rPr>
              <a:t>Pruebas</a:t>
            </a:r>
            <a:r>
              <a:rPr lang="es-AR" sz="2100" b="1" spc="15" dirty="0">
                <a:latin typeface="Arial"/>
                <a:cs typeface="Arial"/>
              </a:rPr>
              <a:t> </a:t>
            </a:r>
            <a:r>
              <a:rPr lang="es-AR" sz="2100" b="1" spc="-5" dirty="0">
                <a:latin typeface="Arial"/>
                <a:cs typeface="Arial"/>
              </a:rPr>
              <a:t>dieléctricas:</a:t>
            </a:r>
            <a:r>
              <a:rPr lang="es-AR" sz="2100" b="1" dirty="0">
                <a:latin typeface="Arial"/>
                <a:cs typeface="Arial"/>
              </a:rPr>
              <a:t> </a:t>
            </a:r>
            <a:r>
              <a:rPr lang="es-AR" sz="2100" b="1" spc="-5" dirty="0">
                <a:latin typeface="Arial"/>
                <a:cs typeface="Arial"/>
              </a:rPr>
              <a:t>pruebas</a:t>
            </a:r>
            <a:r>
              <a:rPr lang="es-AR" sz="2100" b="1" dirty="0">
                <a:latin typeface="Arial"/>
                <a:cs typeface="Arial"/>
              </a:rPr>
              <a:t> de</a:t>
            </a:r>
            <a:r>
              <a:rPr lang="es-AR" sz="2100" b="1" spc="-5" dirty="0">
                <a:latin typeface="Arial"/>
                <a:cs typeface="Arial"/>
              </a:rPr>
              <a:t> impulso,</a:t>
            </a:r>
            <a:r>
              <a:rPr lang="es-AR" sz="2100" b="1" spc="10" dirty="0">
                <a:latin typeface="Arial"/>
                <a:cs typeface="Arial"/>
              </a:rPr>
              <a:t> </a:t>
            </a:r>
            <a:r>
              <a:rPr lang="es-AR" sz="2100" b="1" spc="-5" dirty="0">
                <a:latin typeface="Arial"/>
                <a:cs typeface="Arial"/>
              </a:rPr>
              <a:t>pruebas</a:t>
            </a:r>
            <a:r>
              <a:rPr lang="es-AR" sz="2100" b="1" dirty="0">
                <a:latin typeface="Arial"/>
                <a:cs typeface="Arial"/>
              </a:rPr>
              <a:t> de </a:t>
            </a:r>
            <a:r>
              <a:rPr lang="es-AR" sz="2100" b="1" spc="-375" dirty="0">
                <a:latin typeface="Arial"/>
                <a:cs typeface="Arial"/>
              </a:rPr>
              <a:t> </a:t>
            </a:r>
            <a:r>
              <a:rPr lang="es-AR" sz="2100" b="1" spc="-5" dirty="0">
                <a:latin typeface="Arial"/>
                <a:cs typeface="Arial"/>
              </a:rPr>
              <a:t>sobretensión</a:t>
            </a:r>
            <a:r>
              <a:rPr lang="es-AR" sz="2100" b="1" spc="-10" dirty="0">
                <a:latin typeface="Arial"/>
                <a:cs typeface="Arial"/>
              </a:rPr>
              <a:t> </a:t>
            </a:r>
            <a:r>
              <a:rPr lang="es-AR" sz="2100" b="1" dirty="0">
                <a:latin typeface="Arial"/>
                <a:cs typeface="Arial"/>
              </a:rPr>
              <a:t>de</a:t>
            </a:r>
            <a:r>
              <a:rPr lang="es-AR" sz="2100" b="1" spc="5" dirty="0">
                <a:latin typeface="Arial"/>
                <a:cs typeface="Arial"/>
              </a:rPr>
              <a:t> </a:t>
            </a:r>
            <a:r>
              <a:rPr lang="es-AR" sz="2100" b="1" spc="-5" dirty="0">
                <a:latin typeface="Arial"/>
                <a:cs typeface="Arial"/>
              </a:rPr>
              <a:t>maniobra </a:t>
            </a:r>
            <a:r>
              <a:rPr lang="es-AR" sz="2100" b="1" dirty="0">
                <a:latin typeface="Arial"/>
                <a:cs typeface="Arial"/>
              </a:rPr>
              <a:t>(bajo</a:t>
            </a:r>
            <a:r>
              <a:rPr lang="es-AR" sz="2100" b="1" spc="-5" dirty="0">
                <a:latin typeface="Arial"/>
                <a:cs typeface="Arial"/>
              </a:rPr>
              <a:t> lluvia),</a:t>
            </a:r>
            <a:r>
              <a:rPr lang="es-AR" sz="2100" b="1" spc="10" dirty="0">
                <a:latin typeface="Arial"/>
                <a:cs typeface="Arial"/>
              </a:rPr>
              <a:t> </a:t>
            </a:r>
            <a:r>
              <a:rPr lang="es-AR" sz="2100" b="1" spc="-5" dirty="0">
                <a:latin typeface="Arial"/>
                <a:cs typeface="Arial"/>
              </a:rPr>
              <a:t>prueba </a:t>
            </a:r>
            <a:r>
              <a:rPr lang="es-AR" sz="2100" b="1" dirty="0">
                <a:latin typeface="Arial"/>
                <a:cs typeface="Arial"/>
              </a:rPr>
              <a:t>de </a:t>
            </a:r>
            <a:r>
              <a:rPr lang="es-AR" sz="2100" b="1" spc="5" dirty="0">
                <a:latin typeface="Arial"/>
                <a:cs typeface="Arial"/>
              </a:rPr>
              <a:t> </a:t>
            </a:r>
            <a:r>
              <a:rPr lang="es-AR" sz="2100" b="1" spc="-5" dirty="0">
                <a:latin typeface="Arial"/>
                <a:cs typeface="Arial"/>
              </a:rPr>
              <a:t>sobretensiones</a:t>
            </a:r>
            <a:r>
              <a:rPr lang="es-AR" sz="2100" b="1" spc="5" dirty="0">
                <a:latin typeface="Arial"/>
                <a:cs typeface="Arial"/>
              </a:rPr>
              <a:t> </a:t>
            </a:r>
            <a:r>
              <a:rPr lang="es-AR" sz="2100" b="1" dirty="0">
                <a:latin typeface="Arial"/>
                <a:cs typeface="Arial"/>
              </a:rPr>
              <a:t>a</a:t>
            </a:r>
            <a:r>
              <a:rPr lang="es-AR" sz="2100" b="1" spc="-15" dirty="0">
                <a:latin typeface="Arial"/>
                <a:cs typeface="Arial"/>
              </a:rPr>
              <a:t> </a:t>
            </a:r>
            <a:r>
              <a:rPr lang="es-AR" sz="2100" b="1" spc="-5" dirty="0">
                <a:latin typeface="Arial"/>
                <a:cs typeface="Arial"/>
              </a:rPr>
              <a:t>frecuencia industrial (seco</a:t>
            </a:r>
            <a:r>
              <a:rPr lang="es-AR" sz="2100" b="1" spc="10" dirty="0">
                <a:latin typeface="Arial"/>
                <a:cs typeface="Arial"/>
              </a:rPr>
              <a:t> </a:t>
            </a:r>
            <a:r>
              <a:rPr lang="es-AR" sz="2100" b="1" dirty="0">
                <a:latin typeface="Arial"/>
                <a:cs typeface="Arial"/>
              </a:rPr>
              <a:t>y</a:t>
            </a:r>
            <a:r>
              <a:rPr lang="es-AR" sz="2100" b="1" spc="-10" dirty="0">
                <a:latin typeface="Arial"/>
                <a:cs typeface="Arial"/>
              </a:rPr>
              <a:t> </a:t>
            </a:r>
            <a:r>
              <a:rPr lang="es-AR" sz="2100" b="1" dirty="0">
                <a:latin typeface="Arial"/>
                <a:cs typeface="Arial"/>
              </a:rPr>
              <a:t>bajo </a:t>
            </a:r>
            <a:r>
              <a:rPr lang="es-AR" sz="2100" b="1" spc="5" dirty="0">
                <a:latin typeface="Arial"/>
                <a:cs typeface="Arial"/>
              </a:rPr>
              <a:t> </a:t>
            </a:r>
            <a:r>
              <a:rPr lang="es-AR" sz="2100" b="1" spc="-5" dirty="0">
                <a:latin typeface="Arial"/>
                <a:cs typeface="Arial"/>
              </a:rPr>
              <a:t>lluvia).</a:t>
            </a:r>
            <a:endParaRPr lang="es-AR" sz="2100" b="1" dirty="0">
              <a:latin typeface="Arial"/>
              <a:cs typeface="Arial"/>
            </a:endParaRPr>
          </a:p>
          <a:p>
            <a:pPr marL="1544955" indent="-285750" algn="just">
              <a:spcBef>
                <a:spcPts val="735"/>
              </a:spcBef>
              <a:buFont typeface="Arial" panose="020B0604020202020204" pitchFamily="34" charset="0"/>
              <a:buChar char="•"/>
            </a:pPr>
            <a:r>
              <a:rPr lang="es-AR" sz="2100" b="1" spc="-5" dirty="0">
                <a:latin typeface="Arial"/>
                <a:cs typeface="Arial"/>
              </a:rPr>
              <a:t>Prueba</a:t>
            </a:r>
            <a:r>
              <a:rPr lang="es-AR" sz="2100" b="1" spc="-10" dirty="0">
                <a:latin typeface="Arial"/>
                <a:cs typeface="Arial"/>
              </a:rPr>
              <a:t> </a:t>
            </a:r>
            <a:r>
              <a:rPr lang="es-AR" sz="2100" b="1" dirty="0">
                <a:latin typeface="Arial"/>
                <a:cs typeface="Arial"/>
              </a:rPr>
              <a:t>de </a:t>
            </a:r>
            <a:r>
              <a:rPr lang="es-AR" sz="2100" b="1" spc="-5" dirty="0">
                <a:latin typeface="Arial"/>
                <a:cs typeface="Arial"/>
              </a:rPr>
              <a:t>radio influencia</a:t>
            </a:r>
            <a:r>
              <a:rPr lang="es-AR" sz="2100" b="1" spc="-10" dirty="0">
                <a:latin typeface="Arial"/>
                <a:cs typeface="Arial"/>
              </a:rPr>
              <a:t> </a:t>
            </a:r>
            <a:r>
              <a:rPr lang="es-AR" sz="2100" b="1" spc="-5" dirty="0">
                <a:latin typeface="Arial"/>
                <a:cs typeface="Arial"/>
              </a:rPr>
              <a:t>(RIV)</a:t>
            </a:r>
          </a:p>
          <a:p>
            <a:pPr marL="1544955" indent="-285750" algn="just">
              <a:spcBef>
                <a:spcPts val="735"/>
              </a:spcBef>
              <a:buFont typeface="Arial" panose="020B0604020202020204" pitchFamily="34" charset="0"/>
              <a:buChar char="•"/>
            </a:pPr>
            <a:r>
              <a:rPr lang="es-AR" sz="2100" b="1" dirty="0">
                <a:latin typeface="Arial"/>
                <a:cs typeface="Arial"/>
              </a:rPr>
              <a:t>Prueba</a:t>
            </a:r>
            <a:r>
              <a:rPr lang="es-AR" sz="2100" b="1" spc="-35" dirty="0">
                <a:latin typeface="Arial"/>
                <a:cs typeface="Arial"/>
              </a:rPr>
              <a:t> </a:t>
            </a:r>
            <a:r>
              <a:rPr lang="es-AR" sz="2100" b="1" dirty="0">
                <a:latin typeface="Arial"/>
                <a:cs typeface="Arial"/>
              </a:rPr>
              <a:t>de</a:t>
            </a:r>
            <a:r>
              <a:rPr lang="es-AR" sz="2100" b="1" spc="-20" dirty="0">
                <a:latin typeface="Arial"/>
                <a:cs typeface="Arial"/>
              </a:rPr>
              <a:t> </a:t>
            </a:r>
            <a:r>
              <a:rPr lang="es-AR" sz="2100" b="1" spc="-5" dirty="0">
                <a:latin typeface="Arial"/>
                <a:cs typeface="Arial"/>
              </a:rPr>
              <a:t>precisión</a:t>
            </a:r>
            <a:endParaRPr lang="es-AR" sz="2100" b="1" dirty="0">
              <a:latin typeface="Arial"/>
              <a:cs typeface="Arial"/>
            </a:endParaRPr>
          </a:p>
          <a:p>
            <a:pPr marL="1441450" lvl="2" indent="-285750" algn="just">
              <a:spcBef>
                <a:spcPts val="730"/>
              </a:spcBef>
              <a:buFont typeface="Arial" panose="020B0604020202020204" pitchFamily="34" charset="0"/>
              <a:buChar char="•"/>
            </a:pPr>
            <a:r>
              <a:rPr lang="es-AR" sz="2100" b="1" dirty="0">
                <a:latin typeface="Arial"/>
                <a:cs typeface="Arial"/>
              </a:rPr>
              <a:t>Prueba</a:t>
            </a:r>
            <a:r>
              <a:rPr lang="es-AR" sz="2100" b="1" spc="-10" dirty="0">
                <a:latin typeface="Arial"/>
                <a:cs typeface="Arial"/>
              </a:rPr>
              <a:t> </a:t>
            </a:r>
            <a:r>
              <a:rPr lang="es-AR" sz="2100" b="1" dirty="0">
                <a:latin typeface="Arial"/>
                <a:cs typeface="Arial"/>
              </a:rPr>
              <a:t>de</a:t>
            </a:r>
            <a:r>
              <a:rPr lang="es-AR" sz="2100" b="1" spc="-5" dirty="0">
                <a:latin typeface="Arial"/>
                <a:cs typeface="Arial"/>
              </a:rPr>
              <a:t> sobretensión </a:t>
            </a:r>
            <a:r>
              <a:rPr lang="es-AR" sz="2100" b="1" dirty="0">
                <a:latin typeface="Arial"/>
                <a:cs typeface="Arial"/>
              </a:rPr>
              <a:t>de</a:t>
            </a:r>
            <a:r>
              <a:rPr lang="es-AR" sz="2100" b="1" spc="-5" dirty="0">
                <a:latin typeface="Arial"/>
                <a:cs typeface="Arial"/>
              </a:rPr>
              <a:t> corta duración</a:t>
            </a:r>
            <a:endParaRPr lang="es-AR" sz="2100" b="1" dirty="0">
              <a:latin typeface="Arial"/>
              <a:cs typeface="Arial"/>
            </a:endParaRPr>
          </a:p>
          <a:p>
            <a:pPr marL="1441450" lvl="2" indent="-285750" algn="just">
              <a:spcBef>
                <a:spcPts val="745"/>
              </a:spcBef>
              <a:buFont typeface="Arial" panose="020B0604020202020204" pitchFamily="34" charset="0"/>
              <a:buChar char="•"/>
            </a:pPr>
            <a:r>
              <a:rPr lang="es-AR" sz="2100" b="1" dirty="0">
                <a:latin typeface="Arial"/>
                <a:cs typeface="Arial"/>
              </a:rPr>
              <a:t>Prueba</a:t>
            </a:r>
            <a:r>
              <a:rPr lang="es-AR" sz="2100" b="1" spc="-15" dirty="0">
                <a:latin typeface="Arial"/>
                <a:cs typeface="Arial"/>
              </a:rPr>
              <a:t> </a:t>
            </a:r>
            <a:r>
              <a:rPr lang="es-AR" sz="2100" b="1" dirty="0">
                <a:latin typeface="Arial"/>
                <a:cs typeface="Arial"/>
              </a:rPr>
              <a:t>de</a:t>
            </a:r>
            <a:r>
              <a:rPr lang="es-AR" sz="2100" b="1" spc="-5" dirty="0">
                <a:latin typeface="Arial"/>
                <a:cs typeface="Arial"/>
              </a:rPr>
              <a:t> aumento</a:t>
            </a:r>
            <a:r>
              <a:rPr lang="es-AR" sz="2100" b="1" spc="5" dirty="0">
                <a:latin typeface="Arial"/>
                <a:cs typeface="Arial"/>
              </a:rPr>
              <a:t> </a:t>
            </a:r>
            <a:r>
              <a:rPr lang="es-AR" sz="2100" b="1" dirty="0">
                <a:latin typeface="Arial"/>
                <a:cs typeface="Arial"/>
              </a:rPr>
              <a:t>de</a:t>
            </a:r>
            <a:r>
              <a:rPr lang="es-AR" sz="2100" b="1" spc="-15" dirty="0">
                <a:latin typeface="Arial"/>
                <a:cs typeface="Arial"/>
              </a:rPr>
              <a:t> </a:t>
            </a:r>
            <a:r>
              <a:rPr lang="es-AR" sz="2100" b="1" spc="-5" dirty="0">
                <a:latin typeface="Arial"/>
                <a:cs typeface="Arial"/>
              </a:rPr>
              <a:t>temperatura</a:t>
            </a:r>
            <a:endParaRPr lang="es-AR" sz="2100" b="1" dirty="0">
              <a:latin typeface="Arial"/>
              <a:cs typeface="Arial"/>
            </a:endParaRPr>
          </a:p>
          <a:p>
            <a:pPr marL="1441450" lvl="2" indent="-285750" algn="just">
              <a:spcBef>
                <a:spcPts val="735"/>
              </a:spcBef>
              <a:buFont typeface="Arial" panose="020B0604020202020204" pitchFamily="34" charset="0"/>
              <a:buChar char="•"/>
            </a:pPr>
            <a:r>
              <a:rPr lang="es-AR" sz="2100" b="1" dirty="0">
                <a:latin typeface="Arial"/>
                <a:cs typeface="Arial"/>
              </a:rPr>
              <a:t>Pruebas</a:t>
            </a:r>
            <a:r>
              <a:rPr lang="es-AR" sz="2100" b="1" spc="-10" dirty="0">
                <a:latin typeface="Arial"/>
                <a:cs typeface="Arial"/>
              </a:rPr>
              <a:t> </a:t>
            </a:r>
            <a:r>
              <a:rPr lang="es-AR" sz="2100" b="1" dirty="0">
                <a:latin typeface="Arial"/>
                <a:cs typeface="Arial"/>
              </a:rPr>
              <a:t>de</a:t>
            </a:r>
            <a:r>
              <a:rPr lang="es-AR" sz="2100" b="1" spc="-30" dirty="0">
                <a:latin typeface="Arial"/>
                <a:cs typeface="Arial"/>
              </a:rPr>
              <a:t> </a:t>
            </a:r>
            <a:r>
              <a:rPr lang="es-AR" sz="2100" b="1" spc="-5" dirty="0">
                <a:latin typeface="Arial"/>
                <a:cs typeface="Arial"/>
              </a:rPr>
              <a:t>cortocircuitos</a:t>
            </a:r>
            <a:endParaRPr lang="es-AR" sz="2100" b="1" dirty="0">
              <a:latin typeface="Arial"/>
              <a:cs typeface="Arial"/>
            </a:endParaRPr>
          </a:p>
          <a:p>
            <a:pPr marL="1441450" lvl="2" indent="-285750" algn="just">
              <a:spcBef>
                <a:spcPts val="735"/>
              </a:spcBef>
              <a:buFont typeface="Arial" panose="020B0604020202020204" pitchFamily="34" charset="0"/>
              <a:buChar char="•"/>
            </a:pPr>
            <a:r>
              <a:rPr lang="es-AR" sz="2100" b="1" dirty="0">
                <a:latin typeface="Arial"/>
                <a:cs typeface="Arial"/>
              </a:rPr>
              <a:t>Pruebas</a:t>
            </a:r>
            <a:r>
              <a:rPr lang="es-AR" sz="2100" b="1" spc="-5" dirty="0">
                <a:latin typeface="Arial"/>
                <a:cs typeface="Arial"/>
              </a:rPr>
              <a:t> </a:t>
            </a:r>
            <a:r>
              <a:rPr lang="es-AR" sz="2100" b="1" dirty="0">
                <a:latin typeface="Arial"/>
                <a:cs typeface="Arial"/>
              </a:rPr>
              <a:t>de</a:t>
            </a:r>
            <a:r>
              <a:rPr lang="es-AR" sz="2100" b="1" spc="-20" dirty="0">
                <a:latin typeface="Arial"/>
                <a:cs typeface="Arial"/>
              </a:rPr>
              <a:t> </a:t>
            </a:r>
            <a:r>
              <a:rPr lang="es-AR" sz="2100" b="1" spc="-5" dirty="0">
                <a:latin typeface="Arial"/>
                <a:cs typeface="Arial"/>
              </a:rPr>
              <a:t>respuestas</a:t>
            </a:r>
            <a:r>
              <a:rPr lang="es-AR" sz="2100" b="1" spc="-15" dirty="0">
                <a:latin typeface="Arial"/>
                <a:cs typeface="Arial"/>
              </a:rPr>
              <a:t> </a:t>
            </a:r>
            <a:r>
              <a:rPr lang="es-AR" sz="2100" b="1" spc="-5" dirty="0">
                <a:latin typeface="Arial"/>
                <a:cs typeface="Arial"/>
              </a:rPr>
              <a:t>transitorias</a:t>
            </a:r>
            <a:endParaRPr lang="es-AR" sz="2100" b="1" dirty="0">
              <a:latin typeface="Arial"/>
              <a:cs typeface="Arial"/>
            </a:endParaRPr>
          </a:p>
          <a:p>
            <a:pPr marL="1441450" lvl="2" indent="-285750" algn="just">
              <a:spcBef>
                <a:spcPts val="730"/>
              </a:spcBef>
              <a:buFont typeface="Arial" panose="020B0604020202020204" pitchFamily="34" charset="0"/>
              <a:buChar char="•"/>
            </a:pPr>
            <a:r>
              <a:rPr lang="es-AR" sz="2100" b="1" spc="-5" dirty="0" err="1">
                <a:latin typeface="Arial"/>
                <a:cs typeface="Arial"/>
              </a:rPr>
              <a:t>Ferrorresonancia</a:t>
            </a:r>
            <a:endParaRPr lang="es-AR" sz="2100" b="1" dirty="0">
              <a:latin typeface="Arial"/>
              <a:cs typeface="Arial"/>
            </a:endParaRPr>
          </a:p>
          <a:p>
            <a:pPr marL="1441450" lvl="2" indent="-285750" algn="just">
              <a:spcBef>
                <a:spcPts val="730"/>
              </a:spcBef>
              <a:buFont typeface="Arial" panose="020B0604020202020204" pitchFamily="34" charset="0"/>
              <a:buChar char="•"/>
            </a:pPr>
            <a:r>
              <a:rPr lang="es-AR" sz="2100" b="1" dirty="0">
                <a:latin typeface="Arial"/>
                <a:cs typeface="Arial"/>
              </a:rPr>
              <a:t>Pérdida</a:t>
            </a:r>
            <a:r>
              <a:rPr lang="es-AR" sz="2100" b="1" spc="-15" dirty="0">
                <a:latin typeface="Arial"/>
                <a:cs typeface="Arial"/>
              </a:rPr>
              <a:t> </a:t>
            </a:r>
            <a:r>
              <a:rPr lang="es-AR" sz="2100" b="1" dirty="0">
                <a:latin typeface="Arial"/>
                <a:cs typeface="Arial"/>
              </a:rPr>
              <a:t>de </a:t>
            </a:r>
            <a:r>
              <a:rPr lang="es-AR" sz="2100" b="1" spc="-5" dirty="0">
                <a:latin typeface="Arial"/>
                <a:cs typeface="Arial"/>
              </a:rPr>
              <a:t>inserción</a:t>
            </a:r>
            <a:r>
              <a:rPr lang="es-AR" sz="2100" b="1" dirty="0">
                <a:latin typeface="Arial"/>
                <a:cs typeface="Arial"/>
              </a:rPr>
              <a:t> a</a:t>
            </a:r>
            <a:r>
              <a:rPr lang="es-AR" sz="2100" b="1" spc="-10" dirty="0">
                <a:latin typeface="Arial"/>
                <a:cs typeface="Arial"/>
              </a:rPr>
              <a:t> </a:t>
            </a:r>
            <a:r>
              <a:rPr lang="es-AR" sz="2100" b="1" spc="-5" dirty="0">
                <a:latin typeface="Arial"/>
                <a:cs typeface="Arial"/>
              </a:rPr>
              <a:t>frecuencia</a:t>
            </a:r>
            <a:r>
              <a:rPr lang="es-AR" sz="2100" b="1" spc="-15" dirty="0">
                <a:latin typeface="Arial"/>
                <a:cs typeface="Arial"/>
              </a:rPr>
              <a:t> </a:t>
            </a:r>
            <a:r>
              <a:rPr lang="es-AR" sz="2100" b="1" dirty="0">
                <a:latin typeface="Arial"/>
                <a:cs typeface="Arial"/>
              </a:rPr>
              <a:t>de</a:t>
            </a:r>
            <a:r>
              <a:rPr lang="es-AR" sz="2100" b="1" spc="-20" dirty="0">
                <a:latin typeface="Arial"/>
                <a:cs typeface="Arial"/>
              </a:rPr>
              <a:t> </a:t>
            </a:r>
            <a:r>
              <a:rPr lang="es-AR" sz="2100" b="1" dirty="0">
                <a:latin typeface="Arial"/>
                <a:cs typeface="Arial"/>
              </a:rPr>
              <a:t>banda portadora</a:t>
            </a:r>
          </a:p>
          <a:p>
            <a:pPr marL="1441450" marR="5080" lvl="2" indent="-285750" algn="just">
              <a:spcBef>
                <a:spcPts val="15"/>
              </a:spcBef>
              <a:buFont typeface="Arial" panose="020B0604020202020204" pitchFamily="34" charset="0"/>
              <a:buChar char="•"/>
            </a:pPr>
            <a:r>
              <a:rPr lang="es-AR" sz="2100" b="1" dirty="0">
                <a:latin typeface="Arial"/>
                <a:cs typeface="Arial"/>
              </a:rPr>
              <a:t>Prueba de </a:t>
            </a:r>
            <a:r>
              <a:rPr lang="es-AR" sz="2100" b="1" spc="-5" dirty="0">
                <a:latin typeface="Arial"/>
                <a:cs typeface="Arial"/>
              </a:rPr>
              <a:t>caída </a:t>
            </a:r>
            <a:r>
              <a:rPr lang="es-AR" sz="2100" b="1" spc="-10" dirty="0">
                <a:latin typeface="Arial"/>
                <a:cs typeface="Arial"/>
              </a:rPr>
              <a:t>de </a:t>
            </a:r>
            <a:r>
              <a:rPr lang="es-AR" sz="2100" b="1" spc="-5" dirty="0">
                <a:latin typeface="Arial"/>
                <a:cs typeface="Arial"/>
              </a:rPr>
              <a:t>tensión </a:t>
            </a:r>
            <a:r>
              <a:rPr lang="es-AR" sz="2100" b="1" dirty="0">
                <a:latin typeface="Arial"/>
                <a:cs typeface="Arial"/>
              </a:rPr>
              <a:t>a </a:t>
            </a:r>
            <a:r>
              <a:rPr lang="es-AR" sz="2100" b="1" spc="-5" dirty="0">
                <a:latin typeface="Arial"/>
                <a:cs typeface="Arial"/>
              </a:rPr>
              <a:t>frecuencia </a:t>
            </a:r>
            <a:r>
              <a:rPr lang="es-AR" sz="2100" b="1" dirty="0">
                <a:latin typeface="Arial"/>
                <a:cs typeface="Arial"/>
              </a:rPr>
              <a:t>nominal y de </a:t>
            </a:r>
            <a:r>
              <a:rPr lang="es-AR" sz="2100" b="1" spc="-375" dirty="0">
                <a:latin typeface="Arial"/>
                <a:cs typeface="Arial"/>
              </a:rPr>
              <a:t> </a:t>
            </a:r>
            <a:r>
              <a:rPr lang="es-AR" sz="2100" b="1" spc="-5" dirty="0">
                <a:latin typeface="Arial"/>
                <a:cs typeface="Arial"/>
              </a:rPr>
              <a:t>aislamiento</a:t>
            </a:r>
            <a:r>
              <a:rPr lang="es-AR" sz="2100" b="1" spc="-10" dirty="0">
                <a:latin typeface="Arial"/>
                <a:cs typeface="Arial"/>
              </a:rPr>
              <a:t> </a:t>
            </a:r>
            <a:r>
              <a:rPr lang="es-AR" sz="2100" b="1" dirty="0">
                <a:latin typeface="Arial"/>
                <a:cs typeface="Arial"/>
              </a:rPr>
              <a:t>de la</a:t>
            </a:r>
            <a:r>
              <a:rPr lang="es-AR" sz="2100" b="1" spc="-5" dirty="0">
                <a:latin typeface="Arial"/>
                <a:cs typeface="Arial"/>
              </a:rPr>
              <a:t> bobina</a:t>
            </a:r>
            <a:r>
              <a:rPr lang="es-AR" sz="2100" b="1" dirty="0">
                <a:latin typeface="Arial"/>
                <a:cs typeface="Arial"/>
              </a:rPr>
              <a:t> de</a:t>
            </a:r>
            <a:r>
              <a:rPr lang="es-AR" sz="2100" b="1" spc="-5" dirty="0">
                <a:latin typeface="Arial"/>
                <a:cs typeface="Arial"/>
              </a:rPr>
              <a:t> drenaje</a:t>
            </a:r>
            <a:r>
              <a:rPr lang="es-AR" sz="2100" b="1" spc="10" dirty="0">
                <a:latin typeface="Arial"/>
                <a:cs typeface="Arial"/>
              </a:rPr>
              <a:t> </a:t>
            </a:r>
            <a:r>
              <a:rPr lang="es-AR" sz="2100" b="1" spc="-10" dirty="0">
                <a:latin typeface="Arial"/>
                <a:cs typeface="Arial"/>
              </a:rPr>
              <a:t>de</a:t>
            </a:r>
            <a:r>
              <a:rPr lang="es-AR" sz="2100" b="1" spc="5" dirty="0">
                <a:latin typeface="Arial"/>
                <a:cs typeface="Arial"/>
              </a:rPr>
              <a:t> </a:t>
            </a:r>
            <a:r>
              <a:rPr lang="es-AR" sz="2100" b="1" dirty="0">
                <a:latin typeface="Arial"/>
                <a:cs typeface="Arial"/>
              </a:rPr>
              <a:t>la</a:t>
            </a:r>
            <a:r>
              <a:rPr lang="es-AR" sz="2100" b="1" spc="-10" dirty="0">
                <a:latin typeface="Arial"/>
                <a:cs typeface="Arial"/>
              </a:rPr>
              <a:t> </a:t>
            </a:r>
            <a:r>
              <a:rPr lang="es-AR" sz="2100" b="1" dirty="0">
                <a:latin typeface="Arial"/>
                <a:cs typeface="Arial"/>
              </a:rPr>
              <a:t>onda </a:t>
            </a:r>
            <a:r>
              <a:rPr lang="es-AR" sz="2100" b="1" spc="5" dirty="0">
                <a:latin typeface="Arial"/>
                <a:cs typeface="Arial"/>
              </a:rPr>
              <a:t> </a:t>
            </a:r>
            <a:r>
              <a:rPr lang="es-AR" sz="2100" b="1" dirty="0">
                <a:latin typeface="Arial"/>
                <a:cs typeface="Arial"/>
              </a:rPr>
              <a:t>portadora.</a:t>
            </a:r>
          </a:p>
          <a:p>
            <a:pPr marL="1441450" marR="243204" lvl="2" indent="-285750" algn="just">
              <a:spcBef>
                <a:spcPts val="185"/>
              </a:spcBef>
              <a:buFont typeface="Arial" panose="020B0604020202020204" pitchFamily="34" charset="0"/>
              <a:buChar char="•"/>
            </a:pPr>
            <a:r>
              <a:rPr lang="es-AR" sz="2100" b="1" dirty="0">
                <a:latin typeface="Arial"/>
                <a:cs typeface="Arial"/>
              </a:rPr>
              <a:t>Pruebas de </a:t>
            </a:r>
            <a:r>
              <a:rPr lang="es-AR" sz="2100" b="1" spc="-5" dirty="0">
                <a:latin typeface="Arial"/>
                <a:cs typeface="Arial"/>
              </a:rPr>
              <a:t>capacitancia </a:t>
            </a:r>
            <a:r>
              <a:rPr lang="es-AR" sz="2100" b="1" dirty="0">
                <a:latin typeface="Arial"/>
                <a:cs typeface="Arial"/>
              </a:rPr>
              <a:t>y </a:t>
            </a:r>
            <a:r>
              <a:rPr lang="es-AR" sz="2100" b="1" spc="-5" dirty="0">
                <a:latin typeface="Arial"/>
                <a:cs typeface="Arial"/>
              </a:rPr>
              <a:t>conductancia </a:t>
            </a:r>
            <a:r>
              <a:rPr lang="es-AR" sz="2100" b="1" dirty="0">
                <a:latin typeface="Arial"/>
                <a:cs typeface="Arial"/>
              </a:rPr>
              <a:t>de figa de </a:t>
            </a:r>
            <a:r>
              <a:rPr lang="es-AR" sz="2100" b="1" spc="-375" dirty="0">
                <a:latin typeface="Arial"/>
                <a:cs typeface="Arial"/>
              </a:rPr>
              <a:t> </a:t>
            </a:r>
            <a:r>
              <a:rPr lang="es-AR" sz="2100" b="1" dirty="0">
                <a:latin typeface="Arial"/>
                <a:cs typeface="Arial"/>
              </a:rPr>
              <a:t>baja</a:t>
            </a:r>
            <a:r>
              <a:rPr lang="es-AR" sz="2100" b="1" spc="-15" dirty="0">
                <a:latin typeface="Arial"/>
                <a:cs typeface="Arial"/>
              </a:rPr>
              <a:t> </a:t>
            </a:r>
            <a:r>
              <a:rPr lang="es-AR" sz="2100" b="1" dirty="0">
                <a:latin typeface="Arial"/>
                <a:cs typeface="Arial"/>
              </a:rPr>
              <a:t>tensión.</a:t>
            </a:r>
          </a:p>
          <a:p>
            <a:pPr marL="1441450" lvl="2" indent="-285750" algn="just">
              <a:spcBef>
                <a:spcPts val="525"/>
              </a:spcBef>
              <a:buFont typeface="Arial" panose="020B0604020202020204" pitchFamily="34" charset="0"/>
              <a:buChar char="•"/>
            </a:pPr>
            <a:r>
              <a:rPr lang="es-AR" sz="2100" b="1" dirty="0">
                <a:latin typeface="Arial"/>
                <a:cs typeface="Arial"/>
              </a:rPr>
              <a:t>Pruebas</a:t>
            </a:r>
            <a:r>
              <a:rPr lang="es-AR" sz="2100" b="1" spc="5" dirty="0">
                <a:latin typeface="Arial"/>
                <a:cs typeface="Arial"/>
              </a:rPr>
              <a:t> </a:t>
            </a:r>
            <a:r>
              <a:rPr lang="es-AR" sz="2100" b="1" dirty="0">
                <a:latin typeface="Arial"/>
                <a:cs typeface="Arial"/>
              </a:rPr>
              <a:t>de</a:t>
            </a:r>
            <a:r>
              <a:rPr lang="es-AR" sz="2100" b="1" spc="-20" dirty="0">
                <a:latin typeface="Arial"/>
                <a:cs typeface="Arial"/>
              </a:rPr>
              <a:t> </a:t>
            </a:r>
            <a:r>
              <a:rPr lang="es-AR" sz="2100" b="1" spc="-5" dirty="0">
                <a:latin typeface="Arial"/>
                <a:cs typeface="Arial"/>
              </a:rPr>
              <a:t>capacitancia</a:t>
            </a:r>
            <a:r>
              <a:rPr lang="es-AR" sz="2100" b="1" spc="5" dirty="0">
                <a:latin typeface="Arial"/>
                <a:cs typeface="Arial"/>
              </a:rPr>
              <a:t> </a:t>
            </a:r>
            <a:r>
              <a:rPr lang="es-AR" sz="2100" b="1" dirty="0">
                <a:latin typeface="Arial"/>
                <a:cs typeface="Arial"/>
              </a:rPr>
              <a:t>y</a:t>
            </a:r>
            <a:r>
              <a:rPr lang="es-AR" sz="2100" b="1" spc="-10" dirty="0">
                <a:latin typeface="Arial"/>
                <a:cs typeface="Arial"/>
              </a:rPr>
              <a:t> </a:t>
            </a:r>
            <a:r>
              <a:rPr lang="es-AR" sz="2100" b="1" spc="-5" dirty="0">
                <a:latin typeface="Arial"/>
                <a:cs typeface="Arial"/>
              </a:rPr>
              <a:t>factor</a:t>
            </a:r>
            <a:r>
              <a:rPr lang="es-AR" sz="2100" b="1" spc="5" dirty="0">
                <a:latin typeface="Arial"/>
                <a:cs typeface="Arial"/>
              </a:rPr>
              <a:t> </a:t>
            </a:r>
            <a:r>
              <a:rPr lang="es-AR" sz="2100" b="1" dirty="0">
                <a:latin typeface="Arial"/>
                <a:cs typeface="Arial"/>
              </a:rPr>
              <a:t>de</a:t>
            </a:r>
            <a:r>
              <a:rPr lang="es-AR" sz="2100" b="1" spc="-10" dirty="0">
                <a:latin typeface="Arial"/>
                <a:cs typeface="Arial"/>
              </a:rPr>
              <a:t> </a:t>
            </a:r>
            <a:r>
              <a:rPr lang="es-AR" sz="2100" b="1" spc="-5" dirty="0">
                <a:latin typeface="Arial"/>
                <a:cs typeface="Arial"/>
              </a:rPr>
              <a:t>disipación </a:t>
            </a:r>
            <a:r>
              <a:rPr lang="es-AR" sz="2100" b="1" dirty="0">
                <a:latin typeface="Arial"/>
                <a:cs typeface="Arial"/>
              </a:rPr>
              <a:t>de </a:t>
            </a:r>
            <a:r>
              <a:rPr lang="es-AR" sz="2100" b="1" spc="-10" dirty="0">
                <a:latin typeface="Arial"/>
                <a:cs typeface="Arial"/>
              </a:rPr>
              <a:t>la </a:t>
            </a:r>
            <a:r>
              <a:rPr lang="es-AR" sz="2100" b="1" dirty="0">
                <a:latin typeface="Arial"/>
                <a:cs typeface="Arial"/>
              </a:rPr>
              <a:t>onda</a:t>
            </a:r>
            <a:r>
              <a:rPr lang="es-AR" sz="2100" b="1" spc="-25" dirty="0">
                <a:latin typeface="Arial"/>
                <a:cs typeface="Arial"/>
              </a:rPr>
              <a:t> </a:t>
            </a:r>
            <a:r>
              <a:rPr lang="es-AR" sz="2100" b="1" spc="-5" dirty="0">
                <a:latin typeface="Arial"/>
                <a:cs typeface="Arial"/>
              </a:rPr>
              <a:t>portadora</a:t>
            </a:r>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47</a:t>
            </a:fld>
            <a:endParaRPr lang="es-AR"/>
          </a:p>
        </p:txBody>
      </p:sp>
    </p:spTree>
    <p:extLst>
      <p:ext uri="{BB962C8B-B14F-4D97-AF65-F5344CB8AC3E}">
        <p14:creationId xmlns:p14="http://schemas.microsoft.com/office/powerpoint/2010/main" val="12231626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spcBef>
                <a:spcPts val="100"/>
              </a:spcBef>
            </a:pPr>
            <a:r>
              <a:rPr lang="es-AR" sz="1200" b="1" spc="-5" dirty="0">
                <a:effectLst>
                  <a:outerShdw blurRad="38100" dist="38100" dir="2700000" algn="tl">
                    <a:srgbClr val="000000">
                      <a:alpha val="43137"/>
                    </a:srgbClr>
                  </a:outerShdw>
                </a:effectLst>
                <a:latin typeface="Arial"/>
                <a:cs typeface="Arial"/>
              </a:rPr>
              <a:t>Pruebas</a:t>
            </a:r>
            <a:r>
              <a:rPr lang="es-AR" sz="1200" b="1" spc="-10" dirty="0">
                <a:effectLst>
                  <a:outerShdw blurRad="38100" dist="38100" dir="2700000" algn="tl">
                    <a:srgbClr val="000000">
                      <a:alpha val="43137"/>
                    </a:srgbClr>
                  </a:outerShdw>
                </a:effectLst>
                <a:latin typeface="Arial"/>
                <a:cs typeface="Arial"/>
              </a:rPr>
              <a:t> </a:t>
            </a:r>
            <a:r>
              <a:rPr lang="es-AR" sz="1200" b="1" spc="-5" dirty="0">
                <a:effectLst>
                  <a:outerShdw blurRad="38100" dist="38100" dir="2700000" algn="tl">
                    <a:srgbClr val="000000">
                      <a:alpha val="43137"/>
                    </a:srgbClr>
                  </a:outerShdw>
                </a:effectLst>
                <a:latin typeface="Arial"/>
                <a:cs typeface="Arial"/>
              </a:rPr>
              <a:t>de</a:t>
            </a:r>
            <a:r>
              <a:rPr lang="es-AR" sz="1200" b="1" spc="5" dirty="0">
                <a:effectLst>
                  <a:outerShdw blurRad="38100" dist="38100" dir="2700000" algn="tl">
                    <a:srgbClr val="000000">
                      <a:alpha val="43137"/>
                    </a:srgbClr>
                  </a:outerShdw>
                </a:effectLst>
                <a:latin typeface="Arial"/>
                <a:cs typeface="Arial"/>
              </a:rPr>
              <a:t> </a:t>
            </a:r>
            <a:r>
              <a:rPr lang="es-AR" sz="1200" b="1" spc="-5" dirty="0">
                <a:effectLst>
                  <a:outerShdw blurRad="38100" dist="38100" dir="2700000" algn="tl">
                    <a:srgbClr val="000000">
                      <a:alpha val="43137"/>
                    </a:srgbClr>
                  </a:outerShdw>
                </a:effectLst>
                <a:latin typeface="Arial"/>
                <a:cs typeface="Arial"/>
              </a:rPr>
              <a:t>aceptación </a:t>
            </a:r>
            <a:r>
              <a:rPr lang="es-AR" sz="1200" b="1" dirty="0">
                <a:effectLst>
                  <a:outerShdw blurRad="38100" dist="38100" dir="2700000" algn="tl">
                    <a:srgbClr val="000000">
                      <a:alpha val="43137"/>
                    </a:srgbClr>
                  </a:outerShdw>
                </a:effectLst>
                <a:latin typeface="Arial"/>
                <a:cs typeface="Arial"/>
              </a:rPr>
              <a:t>en</a:t>
            </a:r>
            <a:r>
              <a:rPr lang="es-AR" sz="1200" b="1" spc="-5" dirty="0">
                <a:effectLst>
                  <a:outerShdw blurRad="38100" dist="38100" dir="2700000" algn="tl">
                    <a:srgbClr val="000000">
                      <a:alpha val="43137"/>
                    </a:srgbClr>
                  </a:outerShdw>
                </a:effectLst>
                <a:latin typeface="Arial"/>
                <a:cs typeface="Arial"/>
              </a:rPr>
              <a:t> sitio</a:t>
            </a:r>
            <a:endParaRPr lang="es-AR" sz="1200" b="1" dirty="0">
              <a:effectLst>
                <a:outerShdw blurRad="38100" dist="38100" dir="2700000" algn="tl">
                  <a:srgbClr val="000000">
                    <a:alpha val="43137"/>
                  </a:srgbClr>
                </a:outerShdw>
              </a:effectLst>
              <a:latin typeface="Arial"/>
              <a:cs typeface="Arial"/>
            </a:endParaRPr>
          </a:p>
          <a:p>
            <a:pPr>
              <a:spcBef>
                <a:spcPts val="45"/>
              </a:spcBef>
            </a:pPr>
            <a:endParaRPr lang="es-AR" sz="1200" b="1" dirty="0">
              <a:effectLst>
                <a:outerShdw blurRad="38100" dist="38100" dir="2700000" algn="tl">
                  <a:srgbClr val="000000">
                    <a:alpha val="43137"/>
                  </a:srgbClr>
                </a:outerShdw>
              </a:effectLst>
              <a:latin typeface="Arial"/>
              <a:cs typeface="Arial"/>
            </a:endParaRPr>
          </a:p>
          <a:p>
            <a:pPr marL="1705610" indent="-457200">
              <a:buFont typeface="Wingdings" panose="05000000000000000000" pitchFamily="2" charset="2"/>
              <a:buChar char="q"/>
            </a:pPr>
            <a:r>
              <a:rPr lang="es-AR" sz="1200" b="1" spc="-5" dirty="0">
                <a:solidFill>
                  <a:srgbClr val="00B050"/>
                </a:solidFill>
                <a:effectLst>
                  <a:outerShdw blurRad="38100" dist="38100" dir="2700000" algn="tl">
                    <a:srgbClr val="000000">
                      <a:alpha val="43137"/>
                    </a:srgbClr>
                  </a:outerShdw>
                </a:effectLst>
                <a:latin typeface="Arial"/>
                <a:cs typeface="Arial"/>
              </a:rPr>
              <a:t>Ajustes</a:t>
            </a:r>
            <a:r>
              <a:rPr lang="es-AR" sz="1200" b="1" spc="-25"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de</a:t>
            </a:r>
            <a:r>
              <a:rPr lang="es-AR" sz="1200" b="1" spc="-15"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las</a:t>
            </a:r>
            <a:r>
              <a:rPr lang="es-AR" sz="1200" b="1" spc="-30"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conexiones</a:t>
            </a:r>
          </a:p>
          <a:p>
            <a:pPr marL="457200" indent="-457200">
              <a:spcBef>
                <a:spcPts val="40"/>
              </a:spcBef>
              <a:buFont typeface="Wingdings" panose="05000000000000000000" pitchFamily="2" charset="2"/>
              <a:buChar char="q"/>
            </a:pPr>
            <a:endParaRPr lang="es-AR" sz="1200" b="1" dirty="0">
              <a:solidFill>
                <a:srgbClr val="00B050"/>
              </a:solidFill>
              <a:effectLst>
                <a:outerShdw blurRad="38100" dist="38100" dir="2700000" algn="tl">
                  <a:srgbClr val="000000">
                    <a:alpha val="43137"/>
                  </a:srgbClr>
                </a:outerShdw>
              </a:effectLst>
              <a:latin typeface="Arial"/>
              <a:cs typeface="Arial"/>
            </a:endParaRPr>
          </a:p>
          <a:p>
            <a:pPr marL="1705610" indent="-457200">
              <a:spcBef>
                <a:spcPts val="5"/>
              </a:spcBef>
              <a:buFont typeface="Wingdings" panose="05000000000000000000" pitchFamily="2" charset="2"/>
              <a:buChar char="q"/>
            </a:pPr>
            <a:r>
              <a:rPr lang="es-AR" sz="1200" b="1" spc="-5" dirty="0">
                <a:solidFill>
                  <a:srgbClr val="00B050"/>
                </a:solidFill>
                <a:effectLst>
                  <a:outerShdw blurRad="38100" dist="38100" dir="2700000" algn="tl">
                    <a:srgbClr val="000000">
                      <a:alpha val="43137"/>
                    </a:srgbClr>
                  </a:outerShdw>
                </a:effectLst>
                <a:latin typeface="Arial"/>
                <a:cs typeface="Arial"/>
              </a:rPr>
              <a:t>Condición</a:t>
            </a:r>
            <a:r>
              <a:rPr lang="es-AR" sz="1200" b="1" spc="-15"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física</a:t>
            </a:r>
            <a:r>
              <a:rPr lang="es-AR" sz="1200" b="1" spc="5"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de</a:t>
            </a:r>
            <a:r>
              <a:rPr lang="es-AR" sz="1200" b="1" spc="-10"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las porcelanas</a:t>
            </a:r>
            <a:endParaRPr lang="es-AR" sz="1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lang="es-AR" sz="1200" b="1" dirty="0">
              <a:solidFill>
                <a:srgbClr val="00B050"/>
              </a:solidFill>
              <a:effectLst>
                <a:outerShdw blurRad="38100" dist="38100" dir="2700000" algn="tl">
                  <a:srgbClr val="000000">
                    <a:alpha val="43137"/>
                  </a:srgbClr>
                </a:outerShdw>
              </a:effectLst>
              <a:latin typeface="Arial"/>
              <a:cs typeface="Arial"/>
            </a:endParaRPr>
          </a:p>
          <a:p>
            <a:pPr marL="1705610" indent="-457200">
              <a:buFont typeface="Wingdings" panose="05000000000000000000" pitchFamily="2" charset="2"/>
              <a:buChar char="q"/>
            </a:pPr>
            <a:r>
              <a:rPr lang="es-AR" sz="1200" b="1" spc="-5" dirty="0">
                <a:solidFill>
                  <a:srgbClr val="00B050"/>
                </a:solidFill>
                <a:effectLst>
                  <a:outerShdw blurRad="38100" dist="38100" dir="2700000" algn="tl">
                    <a:srgbClr val="000000">
                      <a:alpha val="43137"/>
                    </a:srgbClr>
                  </a:outerShdw>
                </a:effectLst>
                <a:latin typeface="Arial"/>
                <a:cs typeface="Arial"/>
              </a:rPr>
              <a:t>Nivel</a:t>
            </a:r>
            <a:r>
              <a:rPr lang="es-AR" sz="1200" b="1" spc="-15"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de</a:t>
            </a:r>
            <a:r>
              <a:rPr lang="es-AR" sz="1200" b="1" spc="-25"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aceite</a:t>
            </a:r>
            <a:endParaRPr lang="es-AR" sz="1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lang="es-AR" sz="1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a:solidFill>
                  <a:srgbClr val="00B050"/>
                </a:solidFill>
                <a:effectLst>
                  <a:outerShdw blurRad="38100" dist="38100" dir="2700000" algn="tl">
                    <a:srgbClr val="000000">
                      <a:alpha val="43137"/>
                    </a:srgbClr>
                  </a:outerShdw>
                </a:effectLst>
                <a:latin typeface="Arial"/>
                <a:cs typeface="Arial"/>
              </a:rPr>
              <a:t>Estanqueidad</a:t>
            </a:r>
            <a:endParaRPr lang="es-AR" sz="1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30"/>
              </a:spcBef>
              <a:buFont typeface="Wingdings" panose="05000000000000000000" pitchFamily="2" charset="2"/>
              <a:buChar char="q"/>
            </a:pPr>
            <a:endParaRPr lang="es-AR" sz="1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a:solidFill>
                  <a:srgbClr val="00B050"/>
                </a:solidFill>
                <a:effectLst>
                  <a:outerShdw blurRad="38100" dist="38100" dir="2700000" algn="tl">
                    <a:srgbClr val="000000">
                      <a:alpha val="43137"/>
                    </a:srgbClr>
                  </a:outerShdw>
                </a:effectLst>
                <a:latin typeface="Arial"/>
                <a:cs typeface="Arial"/>
              </a:rPr>
              <a:t>Placa</a:t>
            </a:r>
            <a:r>
              <a:rPr lang="es-AR" sz="1200" b="1" spc="-25"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de</a:t>
            </a:r>
            <a:r>
              <a:rPr lang="es-AR" sz="1200" b="1" spc="-20"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características</a:t>
            </a:r>
            <a:endParaRPr lang="es-AR" sz="1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lang="es-AR" sz="1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a:solidFill>
                  <a:srgbClr val="00B050"/>
                </a:solidFill>
                <a:effectLst>
                  <a:outerShdw blurRad="38100" dist="38100" dir="2700000" algn="tl">
                    <a:srgbClr val="000000">
                      <a:alpha val="43137"/>
                    </a:srgbClr>
                  </a:outerShdw>
                </a:effectLst>
                <a:latin typeface="Arial"/>
                <a:cs typeface="Arial"/>
              </a:rPr>
              <a:t>Puestas</a:t>
            </a:r>
            <a:r>
              <a:rPr lang="es-AR" sz="1200" b="1" spc="-25"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a</a:t>
            </a:r>
            <a:r>
              <a:rPr lang="es-AR" sz="1200" b="1" spc="-25"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tierra</a:t>
            </a:r>
            <a:endParaRPr lang="es-AR" sz="1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lang="es-AR" sz="1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a:solidFill>
                  <a:srgbClr val="00B050"/>
                </a:solidFill>
                <a:effectLst>
                  <a:outerShdw blurRad="38100" dist="38100" dir="2700000" algn="tl">
                    <a:srgbClr val="000000">
                      <a:alpha val="43137"/>
                    </a:srgbClr>
                  </a:outerShdw>
                </a:effectLst>
                <a:latin typeface="Arial"/>
                <a:cs typeface="Arial"/>
              </a:rPr>
              <a:t>Caja</a:t>
            </a:r>
            <a:r>
              <a:rPr lang="es-AR" sz="1200" b="1" spc="-20"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de</a:t>
            </a:r>
            <a:r>
              <a:rPr lang="es-AR" sz="1200" b="1" spc="-25"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bornes</a:t>
            </a:r>
            <a:endParaRPr lang="es-AR" sz="1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5"/>
              </a:spcBef>
              <a:buFont typeface="Wingdings" panose="05000000000000000000" pitchFamily="2" charset="2"/>
              <a:buChar char="q"/>
            </a:pPr>
            <a:endParaRPr lang="es-AR" sz="1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a:solidFill>
                  <a:srgbClr val="00B050"/>
                </a:solidFill>
                <a:effectLst>
                  <a:outerShdw blurRad="38100" dist="38100" dir="2700000" algn="tl">
                    <a:srgbClr val="000000">
                      <a:alpha val="43137"/>
                    </a:srgbClr>
                  </a:outerShdw>
                </a:effectLst>
                <a:latin typeface="Arial"/>
                <a:cs typeface="Arial"/>
              </a:rPr>
              <a:t>Descargadores</a:t>
            </a:r>
            <a:r>
              <a:rPr lang="es-AR" sz="1200" b="1" spc="-15"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de</a:t>
            </a:r>
            <a:r>
              <a:rPr lang="es-AR" sz="1200" b="1" spc="-15"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tensión</a:t>
            </a:r>
            <a:endParaRPr lang="es-AR" sz="1200" b="1" dirty="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49</a:t>
            </a:fld>
            <a:endParaRPr lang="es-AR"/>
          </a:p>
        </p:txBody>
      </p:sp>
    </p:spTree>
    <p:extLst>
      <p:ext uri="{BB962C8B-B14F-4D97-AF65-F5344CB8AC3E}">
        <p14:creationId xmlns:p14="http://schemas.microsoft.com/office/powerpoint/2010/main" val="191612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900" marR="391160" indent="-457200" algn="ctr">
              <a:lnSpc>
                <a:spcPct val="142900"/>
              </a:lnSpc>
              <a:buFont typeface="+mj-lt"/>
              <a:buAutoNum type="arabicPeriod" startAt="10"/>
              <a:tabLst>
                <a:tab pos="212725" algn="l"/>
              </a:tabLst>
            </a:pPr>
            <a:r>
              <a:rPr lang="es-AR" sz="2800" spc="-5" dirty="0">
                <a:solidFill>
                  <a:srgbClr val="00B050"/>
                </a:solidFill>
                <a:effectLst>
                  <a:outerShdw blurRad="38100" dist="38100" dir="2700000" algn="tl">
                    <a:srgbClr val="000000">
                      <a:alpha val="43137"/>
                    </a:srgbClr>
                  </a:outerShdw>
                </a:effectLst>
                <a:latin typeface="Arial"/>
                <a:cs typeface="Arial"/>
              </a:rPr>
              <a:t>Especificaciones </a:t>
            </a:r>
            <a:r>
              <a:rPr lang="es-AR" sz="2800" dirty="0">
                <a:solidFill>
                  <a:srgbClr val="00B050"/>
                </a:solidFill>
                <a:effectLst>
                  <a:outerShdw blurRad="38100" dist="38100" dir="2700000" algn="tl">
                    <a:srgbClr val="000000">
                      <a:alpha val="43137"/>
                    </a:srgbClr>
                  </a:outerShdw>
                </a:effectLst>
                <a:latin typeface="Arial"/>
                <a:cs typeface="Arial"/>
              </a:rPr>
              <a:t>y </a:t>
            </a:r>
            <a:r>
              <a:rPr lang="es-AR" sz="2800" spc="-5" dirty="0">
                <a:solidFill>
                  <a:srgbClr val="00B050"/>
                </a:solidFill>
                <a:effectLst>
                  <a:outerShdw blurRad="38100" dist="38100" dir="2700000" algn="tl">
                    <a:srgbClr val="000000">
                      <a:alpha val="43137"/>
                    </a:srgbClr>
                  </a:outerShdw>
                </a:effectLst>
                <a:latin typeface="Arial"/>
                <a:cs typeface="Arial"/>
              </a:rPr>
              <a:t>pruebas eléctricas </a:t>
            </a:r>
            <a:r>
              <a:rPr lang="es-AR" sz="2800" dirty="0">
                <a:solidFill>
                  <a:srgbClr val="00B050"/>
                </a:solidFill>
                <a:effectLst>
                  <a:outerShdw blurRad="38100" dist="38100" dir="2700000" algn="tl">
                    <a:srgbClr val="000000">
                      <a:alpha val="43137"/>
                    </a:srgbClr>
                  </a:outerShdw>
                </a:effectLst>
                <a:latin typeface="Arial"/>
                <a:cs typeface="Arial"/>
              </a:rPr>
              <a:t>de </a:t>
            </a:r>
            <a:r>
              <a:rPr lang="es-AR" sz="2800" spc="-5" dirty="0">
                <a:solidFill>
                  <a:srgbClr val="00B050"/>
                </a:solidFill>
                <a:effectLst>
                  <a:outerShdw blurRad="38100" dist="38100" dir="2700000" algn="tl">
                    <a:srgbClr val="000000">
                      <a:alpha val="43137"/>
                    </a:srgbClr>
                  </a:outerShdw>
                </a:effectLst>
                <a:latin typeface="Arial"/>
                <a:cs typeface="Arial"/>
              </a:rPr>
              <a:t>mantenimiento </a:t>
            </a:r>
            <a:r>
              <a:rPr lang="es-AR" sz="2800" dirty="0">
                <a:solidFill>
                  <a:srgbClr val="00B050"/>
                </a:solidFill>
                <a:effectLst>
                  <a:outerShdw blurRad="38100" dist="38100" dir="2700000" algn="tl">
                    <a:srgbClr val="000000">
                      <a:alpha val="43137"/>
                    </a:srgbClr>
                  </a:outerShdw>
                </a:effectLst>
                <a:latin typeface="Arial"/>
                <a:cs typeface="Arial"/>
              </a:rPr>
              <a:t>en </a:t>
            </a:r>
            <a:r>
              <a:rPr lang="es-AR" sz="2800" spc="-375" dirty="0">
                <a:solidFill>
                  <a:srgbClr val="00B050"/>
                </a:solidFill>
                <a:effectLst>
                  <a:outerShdw blurRad="38100" dist="38100" dir="2700000" algn="tl">
                    <a:srgbClr val="000000">
                      <a:alpha val="43137"/>
                    </a:srgbClr>
                  </a:outerShdw>
                </a:effectLst>
                <a:latin typeface="Arial"/>
                <a:cs typeface="Arial"/>
              </a:rPr>
              <a:t> </a:t>
            </a:r>
            <a:r>
              <a:rPr lang="es-AR" sz="2800" spc="-5" dirty="0">
                <a:solidFill>
                  <a:srgbClr val="00B050"/>
                </a:solidFill>
                <a:effectLst>
                  <a:outerShdw blurRad="38100" dist="38100" dir="2700000" algn="tl">
                    <a:srgbClr val="000000">
                      <a:alpha val="43137"/>
                    </a:srgbClr>
                  </a:outerShdw>
                </a:effectLst>
                <a:latin typeface="Arial"/>
                <a:cs typeface="Arial"/>
              </a:rPr>
              <a:t>interruptores</a:t>
            </a:r>
            <a:endParaRPr lang="es-AR" sz="2800" dirty="0">
              <a:solidFill>
                <a:srgbClr val="00B050"/>
              </a:solidFill>
              <a:effectLst>
                <a:outerShdw blurRad="38100" dist="38100" dir="2700000" algn="tl">
                  <a:srgbClr val="000000">
                    <a:alpha val="43137"/>
                  </a:srgbClr>
                </a:outerShdw>
              </a:effectLst>
              <a:latin typeface="Arial"/>
              <a:cs typeface="Arial"/>
            </a:endParaRPr>
          </a:p>
          <a:p>
            <a:pPr>
              <a:spcBef>
                <a:spcPts val="40"/>
              </a:spcBef>
              <a:buFont typeface="Arial"/>
              <a:buAutoNum type="arabicPeriod" startAt="4"/>
            </a:pPr>
            <a:endParaRPr lang="es-AR" sz="2000" dirty="0">
              <a:latin typeface="Arial"/>
              <a:cs typeface="Arial"/>
            </a:endParaRPr>
          </a:p>
          <a:p>
            <a:pPr marL="12065" lvl="1" algn="just">
              <a:tabLst>
                <a:tab pos="360045" algn="l"/>
              </a:tabLst>
            </a:pPr>
            <a:r>
              <a:rPr lang="es-AR" sz="2000" b="1" spc="-5" dirty="0">
                <a:effectLst>
                  <a:outerShdw blurRad="38100" dist="38100" dir="2700000" algn="tl">
                    <a:srgbClr val="000000">
                      <a:alpha val="43137"/>
                    </a:srgbClr>
                  </a:outerShdw>
                </a:effectLst>
                <a:latin typeface="Arial"/>
                <a:cs typeface="Arial"/>
              </a:rPr>
              <a:t>Objeto</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y</a:t>
            </a:r>
            <a:r>
              <a:rPr lang="es-AR" sz="2000" b="1" spc="-5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campo</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de</a:t>
            </a:r>
            <a:r>
              <a:rPr lang="es-AR" sz="2000" b="1"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aplicaciones</a:t>
            </a:r>
            <a:endParaRPr lang="es-AR" sz="2000" b="1" dirty="0">
              <a:effectLst>
                <a:outerShdw blurRad="38100" dist="38100" dir="2700000" algn="tl">
                  <a:srgbClr val="000000">
                    <a:alpha val="43137"/>
                  </a:srgbClr>
                </a:outerShdw>
              </a:effectLst>
              <a:latin typeface="Arial"/>
              <a:cs typeface="Arial"/>
            </a:endParaRPr>
          </a:p>
          <a:p>
            <a:pPr marL="355600" marR="7620" indent="-342900" algn="just">
              <a:lnSpc>
                <a:spcPct val="143200"/>
              </a:lnSpc>
              <a:spcBef>
                <a:spcPts val="825"/>
              </a:spcBef>
              <a:buFont typeface="Wingdings" panose="05000000000000000000" pitchFamily="2" charset="2"/>
              <a:buChar char="Ø"/>
            </a:pPr>
            <a:r>
              <a:rPr lang="es-AR" sz="2000" b="1" dirty="0">
                <a:latin typeface="Arial"/>
                <a:cs typeface="Arial"/>
              </a:rPr>
              <a:t>El </a:t>
            </a:r>
            <a:r>
              <a:rPr lang="es-AR" sz="2000" b="1" spc="-5" dirty="0">
                <a:latin typeface="Arial"/>
                <a:cs typeface="Arial"/>
              </a:rPr>
              <a:t>propósito </a:t>
            </a:r>
            <a:r>
              <a:rPr lang="es-AR" sz="2000" b="1" dirty="0">
                <a:latin typeface="Arial"/>
                <a:cs typeface="Arial"/>
              </a:rPr>
              <a:t>de </a:t>
            </a:r>
            <a:r>
              <a:rPr lang="es-AR" sz="2000" b="1" spc="-5" dirty="0">
                <a:latin typeface="Arial"/>
                <a:cs typeface="Arial"/>
              </a:rPr>
              <a:t>estas especificaciones </a:t>
            </a:r>
            <a:r>
              <a:rPr lang="es-AR" sz="2000" b="1" spc="-10" dirty="0">
                <a:latin typeface="Arial"/>
                <a:cs typeface="Arial"/>
              </a:rPr>
              <a:t>es </a:t>
            </a:r>
            <a:r>
              <a:rPr lang="es-AR" sz="2000" b="1" spc="-5" dirty="0">
                <a:latin typeface="Arial"/>
                <a:cs typeface="Arial"/>
              </a:rPr>
              <a:t>establecer las condiciones </a:t>
            </a:r>
            <a:r>
              <a:rPr lang="es-AR" sz="2000" b="1" dirty="0">
                <a:latin typeface="Arial"/>
                <a:cs typeface="Arial"/>
              </a:rPr>
              <a:t> </a:t>
            </a:r>
            <a:r>
              <a:rPr lang="es-AR" sz="2000" b="1" spc="-5" dirty="0">
                <a:latin typeface="Arial"/>
                <a:cs typeface="Arial"/>
              </a:rPr>
              <a:t>técnicas </a:t>
            </a:r>
            <a:r>
              <a:rPr lang="es-AR" sz="2000" b="1" dirty="0">
                <a:latin typeface="Arial"/>
                <a:cs typeface="Arial"/>
              </a:rPr>
              <a:t>y </a:t>
            </a:r>
            <a:r>
              <a:rPr lang="es-AR" sz="2000" b="1" spc="-5" dirty="0">
                <a:latin typeface="Arial"/>
                <a:cs typeface="Arial"/>
              </a:rPr>
              <a:t>generales </a:t>
            </a:r>
            <a:r>
              <a:rPr lang="es-AR" sz="2000" b="1" dirty="0">
                <a:latin typeface="Arial"/>
                <a:cs typeface="Arial"/>
              </a:rPr>
              <a:t>que </a:t>
            </a:r>
            <a:r>
              <a:rPr lang="es-AR" sz="2000" b="1" spc="-5" dirty="0">
                <a:latin typeface="Arial"/>
                <a:cs typeface="Arial"/>
              </a:rPr>
              <a:t>deberán cumplir </a:t>
            </a:r>
            <a:r>
              <a:rPr lang="es-AR" sz="2000" b="1" dirty="0">
                <a:latin typeface="Arial"/>
                <a:cs typeface="Arial"/>
              </a:rPr>
              <a:t>los </a:t>
            </a:r>
            <a:r>
              <a:rPr lang="es-AR" sz="2000" b="1" spc="-5" dirty="0">
                <a:latin typeface="Arial"/>
                <a:cs typeface="Arial"/>
              </a:rPr>
              <a:t>interruptores </a:t>
            </a:r>
            <a:r>
              <a:rPr lang="es-AR" sz="2000" b="1" dirty="0">
                <a:latin typeface="Arial"/>
                <a:cs typeface="Arial"/>
              </a:rPr>
              <a:t>de </a:t>
            </a:r>
            <a:r>
              <a:rPr lang="es-AR" sz="2000" b="1" spc="-5" dirty="0">
                <a:latin typeface="Arial"/>
                <a:cs typeface="Arial"/>
              </a:rPr>
              <a:t>potencia, </a:t>
            </a:r>
            <a:r>
              <a:rPr lang="es-AR" sz="2000" b="1" spc="-375" dirty="0">
                <a:latin typeface="Arial"/>
                <a:cs typeface="Arial"/>
              </a:rPr>
              <a:t> </a:t>
            </a:r>
            <a:r>
              <a:rPr lang="es-AR" sz="2000" b="1" spc="-5" dirty="0">
                <a:latin typeface="Arial"/>
                <a:cs typeface="Arial"/>
              </a:rPr>
              <a:t>cuya</a:t>
            </a:r>
            <a:r>
              <a:rPr lang="es-AR" sz="2000" b="1" spc="5" dirty="0">
                <a:latin typeface="Arial"/>
                <a:cs typeface="Arial"/>
              </a:rPr>
              <a:t> </a:t>
            </a:r>
            <a:r>
              <a:rPr lang="es-AR" sz="2000" b="1" spc="-5" dirty="0">
                <a:latin typeface="Arial"/>
                <a:cs typeface="Arial"/>
              </a:rPr>
              <a:t>tensión </a:t>
            </a:r>
            <a:r>
              <a:rPr lang="es-AR" sz="2000" b="1" dirty="0">
                <a:latin typeface="Arial"/>
                <a:cs typeface="Arial"/>
              </a:rPr>
              <a:t>sea</a:t>
            </a:r>
            <a:r>
              <a:rPr lang="es-AR" sz="2000" b="1" spc="-10" dirty="0">
                <a:latin typeface="Arial"/>
                <a:cs typeface="Arial"/>
              </a:rPr>
              <a:t> </a:t>
            </a:r>
            <a:r>
              <a:rPr lang="es-AR" sz="2000" b="1" spc="-5" dirty="0">
                <a:latin typeface="Arial"/>
                <a:cs typeface="Arial"/>
              </a:rPr>
              <a:t>igual</a:t>
            </a:r>
            <a:r>
              <a:rPr lang="es-AR" sz="2000" b="1" dirty="0">
                <a:latin typeface="Arial"/>
                <a:cs typeface="Arial"/>
              </a:rPr>
              <a:t> o</a:t>
            </a:r>
            <a:r>
              <a:rPr lang="es-AR" sz="2000" b="1" spc="-10" dirty="0">
                <a:latin typeface="Arial"/>
                <a:cs typeface="Arial"/>
              </a:rPr>
              <a:t> </a:t>
            </a:r>
            <a:r>
              <a:rPr lang="es-AR" sz="2000" b="1" spc="-5" dirty="0">
                <a:latin typeface="Arial"/>
                <a:cs typeface="Arial"/>
              </a:rPr>
              <a:t>superior</a:t>
            </a:r>
            <a:r>
              <a:rPr lang="es-AR" sz="2000" b="1" spc="-10" dirty="0">
                <a:latin typeface="Arial"/>
                <a:cs typeface="Arial"/>
              </a:rPr>
              <a:t> </a:t>
            </a:r>
            <a:r>
              <a:rPr lang="es-AR" sz="2000" b="1" dirty="0">
                <a:latin typeface="Arial"/>
                <a:cs typeface="Arial"/>
              </a:rPr>
              <a:t>a</a:t>
            </a:r>
            <a:r>
              <a:rPr lang="es-AR" sz="2000" b="1" spc="5" dirty="0">
                <a:latin typeface="Arial"/>
                <a:cs typeface="Arial"/>
              </a:rPr>
              <a:t> </a:t>
            </a:r>
            <a:r>
              <a:rPr lang="es-AR" sz="2000" b="1" spc="-10" dirty="0">
                <a:latin typeface="Arial"/>
                <a:cs typeface="Arial"/>
              </a:rPr>
              <a:t>115Kv.</a:t>
            </a:r>
            <a:endParaRPr lang="es-AR" sz="2000" b="1" dirty="0">
              <a:latin typeface="Arial"/>
              <a:cs typeface="Arial"/>
            </a:endParaRPr>
          </a:p>
          <a:p>
            <a:pPr>
              <a:spcBef>
                <a:spcPts val="40"/>
              </a:spcBef>
            </a:pPr>
            <a:endParaRPr lang="es-AR" sz="2000" b="1" dirty="0">
              <a:latin typeface="Arial"/>
              <a:cs typeface="Arial"/>
            </a:endParaRPr>
          </a:p>
          <a:p>
            <a:pPr marL="12065" lvl="1" algn="just">
              <a:tabLst>
                <a:tab pos="360045" algn="l"/>
              </a:tabLst>
            </a:pPr>
            <a:r>
              <a:rPr lang="es-AR" sz="2000" b="1" spc="-5" dirty="0">
                <a:effectLst>
                  <a:outerShdw blurRad="38100" dist="38100" dir="2700000" algn="tl">
                    <a:srgbClr val="000000">
                      <a:alpha val="43137"/>
                    </a:srgbClr>
                  </a:outerShdw>
                </a:effectLst>
                <a:latin typeface="Arial"/>
                <a:cs typeface="Arial"/>
              </a:rPr>
              <a:t>Normas</a:t>
            </a:r>
            <a:r>
              <a:rPr lang="es-AR" sz="2000" b="1" spc="-3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Internacionales</a:t>
            </a:r>
            <a:endParaRPr lang="es-AR" sz="2000" b="1" dirty="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2"/>
            </a:pPr>
            <a:endParaRPr lang="es-AR" sz="2000" b="1" dirty="0">
              <a:latin typeface="Arial"/>
              <a:cs typeface="Arial"/>
            </a:endParaRPr>
          </a:p>
          <a:p>
            <a:pPr marL="2747010" lvl="7">
              <a:spcBef>
                <a:spcPts val="5"/>
              </a:spcBef>
              <a:tabLst>
                <a:tab pos="957580" algn="l"/>
              </a:tabLst>
            </a:pPr>
            <a:r>
              <a:rPr lang="es-AR" sz="2000" b="1" u="sng" spc="-5" dirty="0">
                <a:effectLst>
                  <a:outerShdw blurRad="38100" dist="38100" dir="2700000" algn="tl">
                    <a:srgbClr val="000000">
                      <a:alpha val="43137"/>
                    </a:srgbClr>
                  </a:outerShdw>
                </a:effectLst>
                <a:latin typeface="Arial"/>
                <a:cs typeface="Arial"/>
              </a:rPr>
              <a:t>Normas</a:t>
            </a:r>
            <a:r>
              <a:rPr lang="es-AR" sz="2000" b="1" u="sng" spc="-30" dirty="0">
                <a:effectLst>
                  <a:outerShdw blurRad="38100" dist="38100" dir="2700000" algn="tl">
                    <a:srgbClr val="000000">
                      <a:alpha val="43137"/>
                    </a:srgbClr>
                  </a:outerShdw>
                </a:effectLst>
                <a:latin typeface="Arial"/>
                <a:cs typeface="Arial"/>
              </a:rPr>
              <a:t> </a:t>
            </a:r>
            <a:r>
              <a:rPr lang="es-AR" sz="2000" b="1" u="sng" spc="-10" dirty="0">
                <a:effectLst>
                  <a:outerShdw blurRad="38100" dist="38100" dir="2700000" algn="tl">
                    <a:srgbClr val="000000">
                      <a:alpha val="43137"/>
                    </a:srgbClr>
                  </a:outerShdw>
                </a:effectLst>
                <a:latin typeface="Arial"/>
                <a:cs typeface="Arial"/>
              </a:rPr>
              <a:t>ANSI</a:t>
            </a:r>
            <a:endParaRPr lang="es-AR" sz="2000" b="1" u="sng" dirty="0">
              <a:effectLst>
                <a:outerShdw blurRad="38100" dist="38100" dir="2700000" algn="tl">
                  <a:srgbClr val="000000">
                    <a:alpha val="43137"/>
                  </a:srgbClr>
                </a:outerShdw>
              </a:effectLst>
              <a:latin typeface="Arial"/>
              <a:cs typeface="Arial"/>
            </a:endParaRPr>
          </a:p>
          <a:p>
            <a:pPr lvl="5">
              <a:spcBef>
                <a:spcPts val="40"/>
              </a:spcBef>
            </a:pPr>
            <a:endParaRPr lang="es-AR" sz="2000" b="1" dirty="0">
              <a:latin typeface="Arial"/>
              <a:cs typeface="Arial"/>
            </a:endParaRPr>
          </a:p>
          <a:p>
            <a:pPr marL="4229100" lvl="8" indent="-110489">
              <a:buChar char="-"/>
              <a:tabLst>
                <a:tab pos="572135" algn="l"/>
              </a:tabLst>
            </a:pPr>
            <a:r>
              <a:rPr lang="es-AR" sz="2000" b="1" spc="-5" dirty="0">
                <a:latin typeface="Arial"/>
                <a:cs typeface="Arial"/>
              </a:rPr>
              <a:t>ANSI</a:t>
            </a:r>
            <a:r>
              <a:rPr lang="es-AR" sz="2000" b="1" spc="-70" dirty="0">
                <a:latin typeface="Arial"/>
                <a:cs typeface="Arial"/>
              </a:rPr>
              <a:t> </a:t>
            </a:r>
            <a:r>
              <a:rPr lang="es-AR" sz="2000" b="1" spc="-5" dirty="0">
                <a:latin typeface="Arial"/>
                <a:cs typeface="Arial"/>
              </a:rPr>
              <a:t>C37.04</a:t>
            </a:r>
            <a:endParaRPr lang="es-AR" sz="2000" b="1" dirty="0">
              <a:latin typeface="Arial"/>
              <a:cs typeface="Arial"/>
            </a:endParaRPr>
          </a:p>
          <a:p>
            <a:pPr lvl="8">
              <a:spcBef>
                <a:spcPts val="40"/>
              </a:spcBef>
              <a:buFont typeface="Arial"/>
              <a:buChar char="-"/>
            </a:pPr>
            <a:endParaRPr lang="es-AR" sz="2000" b="1" dirty="0">
              <a:latin typeface="Arial"/>
              <a:cs typeface="Arial"/>
            </a:endParaRPr>
          </a:p>
          <a:p>
            <a:pPr marL="4229100" lvl="8" indent="-110489">
              <a:buChar char="-"/>
              <a:tabLst>
                <a:tab pos="572135" algn="l"/>
              </a:tabLst>
            </a:pPr>
            <a:r>
              <a:rPr lang="es-AR" sz="2000" b="1" spc="-5" dirty="0">
                <a:latin typeface="Arial"/>
                <a:cs typeface="Arial"/>
              </a:rPr>
              <a:t>ANSI</a:t>
            </a:r>
            <a:r>
              <a:rPr lang="es-AR" sz="2000" b="1" spc="-70" dirty="0">
                <a:latin typeface="Arial"/>
                <a:cs typeface="Arial"/>
              </a:rPr>
              <a:t> </a:t>
            </a:r>
            <a:r>
              <a:rPr lang="es-AR" sz="2000" b="1" spc="-5" dirty="0">
                <a:latin typeface="Arial"/>
                <a:cs typeface="Arial"/>
              </a:rPr>
              <a:t>C37.06</a:t>
            </a:r>
            <a:endParaRPr lang="es-AR" sz="2000" b="1" dirty="0">
              <a:latin typeface="Arial"/>
              <a:cs typeface="Arial"/>
            </a:endParaRPr>
          </a:p>
          <a:p>
            <a:pPr lvl="8">
              <a:spcBef>
                <a:spcPts val="45"/>
              </a:spcBef>
              <a:buFont typeface="Arial"/>
              <a:buChar char="-"/>
            </a:pPr>
            <a:endParaRPr lang="es-AR" sz="2000" b="1" dirty="0">
              <a:latin typeface="Arial"/>
              <a:cs typeface="Arial"/>
            </a:endParaRPr>
          </a:p>
          <a:p>
            <a:pPr marL="4119245" lvl="8"/>
            <a:r>
              <a:rPr lang="es-AR" sz="2000" b="1" dirty="0">
                <a:latin typeface="Arial"/>
                <a:cs typeface="Arial"/>
              </a:rPr>
              <a:t>-</a:t>
            </a:r>
            <a:r>
              <a:rPr lang="es-AR" sz="2000" b="1" spc="-15" dirty="0">
                <a:latin typeface="Arial"/>
                <a:cs typeface="Arial"/>
              </a:rPr>
              <a:t> </a:t>
            </a:r>
            <a:r>
              <a:rPr lang="es-AR" sz="2000" b="1" spc="-5" dirty="0">
                <a:latin typeface="Arial"/>
                <a:cs typeface="Arial"/>
              </a:rPr>
              <a:t>ANSI</a:t>
            </a:r>
            <a:r>
              <a:rPr lang="es-AR" sz="2000" b="1" spc="-20" dirty="0">
                <a:latin typeface="Arial"/>
                <a:cs typeface="Arial"/>
              </a:rPr>
              <a:t> </a:t>
            </a:r>
            <a:r>
              <a:rPr lang="es-AR" sz="2000" b="1" spc="-5" dirty="0">
                <a:latin typeface="Arial"/>
                <a:cs typeface="Arial"/>
              </a:rPr>
              <a:t>C37.079</a:t>
            </a:r>
            <a:endParaRPr lang="es-AR" sz="2000" b="1" dirty="0">
              <a:latin typeface="Arial"/>
              <a:cs typeface="Arial"/>
            </a:endParaRPr>
          </a:p>
          <a:p>
            <a:pPr lvl="8">
              <a:spcBef>
                <a:spcPts val="40"/>
              </a:spcBef>
            </a:pPr>
            <a:endParaRPr lang="es-AR" sz="2000" b="1" dirty="0">
              <a:latin typeface="Arial"/>
              <a:cs typeface="Arial"/>
            </a:endParaRPr>
          </a:p>
          <a:p>
            <a:pPr marL="4229100" lvl="8" indent="-110489">
              <a:buChar char="-"/>
              <a:tabLst>
                <a:tab pos="572135" algn="l"/>
              </a:tabLst>
            </a:pPr>
            <a:r>
              <a:rPr lang="es-AR" sz="2000" b="1" spc="-5" dirty="0">
                <a:latin typeface="Arial"/>
                <a:cs typeface="Arial"/>
              </a:rPr>
              <a:t>ANSI</a:t>
            </a:r>
            <a:r>
              <a:rPr lang="es-AR" sz="2000" b="1" spc="-35" dirty="0">
                <a:latin typeface="Arial"/>
                <a:cs typeface="Arial"/>
              </a:rPr>
              <a:t> </a:t>
            </a:r>
            <a:r>
              <a:rPr lang="es-AR" sz="2000" b="1" spc="-5" dirty="0">
                <a:latin typeface="Arial"/>
                <a:cs typeface="Arial"/>
              </a:rPr>
              <a:t>C37.09</a:t>
            </a:r>
            <a:endParaRPr lang="es-AR" sz="2000" b="1" dirty="0">
              <a:latin typeface="Arial"/>
              <a:cs typeface="Arial"/>
            </a:endParaRPr>
          </a:p>
          <a:p>
            <a:pPr lvl="8">
              <a:spcBef>
                <a:spcPts val="40"/>
              </a:spcBef>
              <a:buFont typeface="Arial"/>
              <a:buChar char="-"/>
            </a:pPr>
            <a:endParaRPr lang="es-AR" sz="2000" b="1" dirty="0">
              <a:latin typeface="Arial"/>
              <a:cs typeface="Arial"/>
            </a:endParaRPr>
          </a:p>
          <a:p>
            <a:pPr marL="4229100" lvl="8" indent="-110489">
              <a:buChar char="-"/>
              <a:tabLst>
                <a:tab pos="572135" algn="l"/>
              </a:tabLst>
            </a:pPr>
            <a:r>
              <a:rPr lang="es-AR" sz="2000" b="1" spc="-5" dirty="0">
                <a:latin typeface="Arial"/>
                <a:cs typeface="Arial"/>
              </a:rPr>
              <a:t>ANSI</a:t>
            </a:r>
            <a:r>
              <a:rPr lang="es-AR" sz="2000" b="1" spc="-40" dirty="0">
                <a:latin typeface="Arial"/>
                <a:cs typeface="Arial"/>
              </a:rPr>
              <a:t> </a:t>
            </a:r>
            <a:r>
              <a:rPr lang="es-AR" sz="2000" b="1" spc="-5" dirty="0">
                <a:latin typeface="Arial"/>
                <a:cs typeface="Arial"/>
              </a:rPr>
              <a:t>C76.1</a:t>
            </a:r>
            <a:endParaRPr lang="es-AR" sz="2000" b="1" dirty="0">
              <a:latin typeface="Arial"/>
              <a:cs typeface="Arial"/>
            </a:endParaRPr>
          </a:p>
          <a:p>
            <a:pPr lvl="8">
              <a:spcBef>
                <a:spcPts val="40"/>
              </a:spcBef>
            </a:pPr>
            <a:endParaRPr lang="es-AR" sz="2000" b="1" dirty="0">
              <a:latin typeface="Arial"/>
              <a:cs typeface="Arial"/>
            </a:endParaRPr>
          </a:p>
          <a:p>
            <a:pPr marL="4119245" lvl="8"/>
            <a:r>
              <a:rPr lang="es-AR" sz="2000" b="1" dirty="0">
                <a:latin typeface="Arial"/>
                <a:cs typeface="Arial"/>
              </a:rPr>
              <a:t>-</a:t>
            </a:r>
            <a:r>
              <a:rPr lang="es-AR" sz="2000" b="1" spc="-15" dirty="0">
                <a:latin typeface="Arial"/>
                <a:cs typeface="Arial"/>
              </a:rPr>
              <a:t> </a:t>
            </a:r>
            <a:r>
              <a:rPr lang="es-AR" sz="2000" b="1" spc="-5" dirty="0">
                <a:latin typeface="Arial"/>
                <a:cs typeface="Arial"/>
              </a:rPr>
              <a:t>ANSI</a:t>
            </a:r>
            <a:r>
              <a:rPr lang="es-AR" sz="2000" b="1" spc="-20" dirty="0">
                <a:latin typeface="Arial"/>
                <a:cs typeface="Arial"/>
              </a:rPr>
              <a:t> </a:t>
            </a:r>
            <a:r>
              <a:rPr lang="es-AR" sz="2000" b="1" spc="-5" dirty="0">
                <a:latin typeface="Arial"/>
                <a:cs typeface="Arial"/>
              </a:rPr>
              <a:t>C37.082</a:t>
            </a:r>
            <a:endParaRPr lang="es-AR" sz="2000" b="1" dirty="0">
              <a:latin typeface="Arial"/>
              <a:cs typeface="Arial"/>
            </a:endParaRPr>
          </a:p>
          <a:p>
            <a:pPr marL="2747645" lvl="5"/>
            <a:endParaRPr lang="es-AR" sz="2000" b="1" spc="-5" dirty="0">
              <a:effectLst>
                <a:outerShdw blurRad="38100" dist="38100" dir="2700000" algn="tl">
                  <a:srgbClr val="000000">
                    <a:alpha val="43137"/>
                  </a:srgbClr>
                </a:outerShdw>
              </a:effectLst>
              <a:latin typeface="Arial"/>
              <a:cs typeface="Arial"/>
            </a:endParaRPr>
          </a:p>
          <a:p>
            <a:pPr marL="2747645" lvl="5"/>
            <a:r>
              <a:rPr lang="es-AR" sz="2000" b="1" u="sng" spc="-5" dirty="0">
                <a:effectLst>
                  <a:outerShdw blurRad="38100" dist="38100" dir="2700000" algn="tl">
                    <a:srgbClr val="000000">
                      <a:alpha val="43137"/>
                    </a:srgbClr>
                  </a:outerShdw>
                </a:effectLst>
                <a:latin typeface="Arial"/>
                <a:cs typeface="Arial"/>
              </a:rPr>
              <a:t>Normas</a:t>
            </a:r>
            <a:r>
              <a:rPr lang="es-AR" sz="2000" b="1" u="sng" spc="-20"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CEI</a:t>
            </a:r>
            <a:endParaRPr lang="es-AR" sz="2000" b="1" u="sng" dirty="0">
              <a:effectLst>
                <a:outerShdw blurRad="38100" dist="38100" dir="2700000" algn="tl">
                  <a:srgbClr val="000000">
                    <a:alpha val="43137"/>
                  </a:srgbClr>
                </a:outerShdw>
              </a:effectLst>
              <a:latin typeface="Arial"/>
              <a:cs typeface="Arial"/>
            </a:endParaRPr>
          </a:p>
          <a:p>
            <a:pPr lvl="5">
              <a:spcBef>
                <a:spcPts val="30"/>
              </a:spcBef>
            </a:pPr>
            <a:endParaRPr lang="es-AR" sz="2000" b="1" dirty="0">
              <a:effectLst>
                <a:outerShdw blurRad="38100" dist="38100" dir="2700000" algn="tl">
                  <a:srgbClr val="000000">
                    <a:alpha val="43137"/>
                  </a:srgbClr>
                </a:outerShdw>
              </a:effectLst>
              <a:latin typeface="Arial"/>
              <a:cs typeface="Arial"/>
            </a:endParaRPr>
          </a:p>
          <a:p>
            <a:pPr marL="4119245" lvl="8"/>
            <a:r>
              <a:rPr lang="es-AR" sz="2000" b="1" spc="-5" dirty="0">
                <a:effectLst>
                  <a:outerShdw blurRad="38100" dist="38100" dir="2700000" algn="tl">
                    <a:srgbClr val="000000">
                      <a:alpha val="43137"/>
                    </a:srgbClr>
                  </a:outerShdw>
                </a:effectLst>
                <a:latin typeface="Arial"/>
                <a:cs typeface="Arial"/>
              </a:rPr>
              <a:t>-CEI</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50</a:t>
            </a:r>
            <a:r>
              <a:rPr lang="es-AR" sz="2000" b="1" spc="-3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(131)</a:t>
            </a:r>
            <a:endParaRPr lang="es-AR" sz="2000" b="1" dirty="0">
              <a:effectLst>
                <a:outerShdw blurRad="38100" dist="38100" dir="2700000" algn="tl">
                  <a:srgbClr val="000000">
                    <a:alpha val="43137"/>
                  </a:srgbClr>
                </a:outerShdw>
              </a:effectLst>
              <a:latin typeface="Arial"/>
              <a:cs typeface="Arial"/>
            </a:endParaRPr>
          </a:p>
          <a:p>
            <a:pPr lvl="8">
              <a:spcBef>
                <a:spcPts val="40"/>
              </a:spcBef>
            </a:pPr>
            <a:endParaRPr lang="es-AR" sz="2000" b="1" dirty="0">
              <a:effectLst>
                <a:outerShdw blurRad="38100" dist="38100" dir="2700000" algn="tl">
                  <a:srgbClr val="000000">
                    <a:alpha val="43137"/>
                  </a:srgbClr>
                </a:outerShdw>
              </a:effectLst>
              <a:latin typeface="Arial"/>
              <a:cs typeface="Arial"/>
            </a:endParaRPr>
          </a:p>
          <a:p>
            <a:pPr marL="4119245" lvl="8"/>
            <a:r>
              <a:rPr lang="es-AR" sz="2000" b="1" spc="-5" dirty="0">
                <a:effectLst>
                  <a:outerShdw blurRad="38100" dist="38100" dir="2700000" algn="tl">
                    <a:srgbClr val="000000">
                      <a:alpha val="43137"/>
                    </a:srgbClr>
                  </a:outerShdw>
                </a:effectLst>
                <a:latin typeface="Arial"/>
                <a:cs typeface="Arial"/>
              </a:rPr>
              <a:t>-CEI</a:t>
            </a:r>
            <a:r>
              <a:rPr lang="es-AR" sz="2000" b="1" spc="-1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50</a:t>
            </a:r>
            <a:r>
              <a:rPr lang="es-AR" sz="2000" b="1" spc="-2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(131</a:t>
            </a:r>
            <a:r>
              <a:rPr lang="es-AR" sz="2000" b="1" spc="-1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a:t>
            </a:r>
          </a:p>
          <a:p>
            <a:pPr marL="1384300" lvl="3">
              <a:spcBef>
                <a:spcPts val="100"/>
              </a:spcBef>
            </a:pPr>
            <a:r>
              <a:rPr lang="es-AR" sz="1400" spc="-5" dirty="0">
                <a:latin typeface="Arial"/>
                <a:cs typeface="Arial"/>
              </a:rPr>
              <a:t>-</a:t>
            </a:r>
            <a:r>
              <a:rPr lang="es-AR" b="1" spc="-5" dirty="0">
                <a:latin typeface="Arial"/>
                <a:cs typeface="Arial"/>
              </a:rPr>
              <a:t>CEI</a:t>
            </a:r>
            <a:r>
              <a:rPr lang="es-AR" b="1" spc="-30" dirty="0">
                <a:latin typeface="Arial"/>
                <a:cs typeface="Arial"/>
              </a:rPr>
              <a:t> </a:t>
            </a:r>
            <a:r>
              <a:rPr lang="es-AR" b="1" dirty="0">
                <a:latin typeface="Arial"/>
                <a:cs typeface="Arial"/>
              </a:rPr>
              <a:t>50</a:t>
            </a:r>
            <a:r>
              <a:rPr lang="es-AR" b="1" spc="-35" dirty="0">
                <a:latin typeface="Arial"/>
                <a:cs typeface="Arial"/>
              </a:rPr>
              <a:t> </a:t>
            </a:r>
            <a:r>
              <a:rPr lang="es-AR" b="1" spc="-5" dirty="0">
                <a:latin typeface="Arial"/>
                <a:cs typeface="Arial"/>
              </a:rPr>
              <a:t>(151)</a:t>
            </a:r>
            <a:endParaRPr lang="es-AR" b="1" dirty="0">
              <a:latin typeface="Arial"/>
              <a:cs typeface="Arial"/>
            </a:endParaRPr>
          </a:p>
          <a:p>
            <a:pPr lvl="3">
              <a:spcBef>
                <a:spcPts val="45"/>
              </a:spcBef>
            </a:pPr>
            <a:endParaRPr lang="es-AR" b="1" dirty="0">
              <a:latin typeface="Arial"/>
              <a:cs typeface="Arial"/>
            </a:endParaRPr>
          </a:p>
          <a:p>
            <a:pPr marL="1384300" lvl="3"/>
            <a:r>
              <a:rPr lang="es-AR" b="1" spc="-5" dirty="0">
                <a:latin typeface="Arial"/>
                <a:cs typeface="Arial"/>
              </a:rPr>
              <a:t>-CEI</a:t>
            </a:r>
            <a:r>
              <a:rPr lang="es-AR" b="1" spc="-30" dirty="0">
                <a:latin typeface="Arial"/>
                <a:cs typeface="Arial"/>
              </a:rPr>
              <a:t> </a:t>
            </a:r>
            <a:r>
              <a:rPr lang="es-AR" b="1" dirty="0">
                <a:latin typeface="Arial"/>
                <a:cs typeface="Arial"/>
              </a:rPr>
              <a:t>50</a:t>
            </a:r>
            <a:r>
              <a:rPr lang="es-AR" b="1" spc="-35" dirty="0">
                <a:latin typeface="Arial"/>
                <a:cs typeface="Arial"/>
              </a:rPr>
              <a:t> </a:t>
            </a:r>
            <a:r>
              <a:rPr lang="es-AR" b="1" spc="-5" dirty="0">
                <a:latin typeface="Arial"/>
                <a:cs typeface="Arial"/>
              </a:rPr>
              <a:t>(441)</a:t>
            </a:r>
            <a:endParaRPr lang="es-AR" b="1" dirty="0">
              <a:latin typeface="Arial"/>
              <a:cs typeface="Arial"/>
            </a:endParaRPr>
          </a:p>
          <a:p>
            <a:pPr lvl="3">
              <a:spcBef>
                <a:spcPts val="40"/>
              </a:spcBef>
            </a:pPr>
            <a:endParaRPr lang="es-AR" b="1" dirty="0">
              <a:latin typeface="Arial"/>
              <a:cs typeface="Arial"/>
            </a:endParaRPr>
          </a:p>
          <a:p>
            <a:pPr marL="1384300" lvl="3"/>
            <a:r>
              <a:rPr lang="es-AR" b="1" spc="-5" dirty="0">
                <a:latin typeface="Arial"/>
                <a:cs typeface="Arial"/>
              </a:rPr>
              <a:t>-CEI</a:t>
            </a:r>
            <a:r>
              <a:rPr lang="es-AR" b="1" spc="-30" dirty="0">
                <a:latin typeface="Arial"/>
                <a:cs typeface="Arial"/>
              </a:rPr>
              <a:t> </a:t>
            </a:r>
            <a:r>
              <a:rPr lang="es-AR" b="1" dirty="0">
                <a:latin typeface="Arial"/>
                <a:cs typeface="Arial"/>
              </a:rPr>
              <a:t>50</a:t>
            </a:r>
            <a:r>
              <a:rPr lang="es-AR" b="1" spc="-35" dirty="0">
                <a:latin typeface="Arial"/>
                <a:cs typeface="Arial"/>
              </a:rPr>
              <a:t> </a:t>
            </a:r>
            <a:r>
              <a:rPr lang="es-AR" b="1" spc="-5" dirty="0">
                <a:latin typeface="Arial"/>
                <a:cs typeface="Arial"/>
              </a:rPr>
              <a:t>(446)</a:t>
            </a:r>
            <a:endParaRPr lang="es-AR" b="1" dirty="0">
              <a:latin typeface="Arial"/>
              <a:cs typeface="Arial"/>
            </a:endParaRPr>
          </a:p>
          <a:p>
            <a:pPr lvl="3">
              <a:spcBef>
                <a:spcPts val="45"/>
              </a:spcBef>
            </a:pPr>
            <a:endParaRPr lang="es-AR" b="1" dirty="0">
              <a:latin typeface="Arial"/>
              <a:cs typeface="Arial"/>
            </a:endParaRPr>
          </a:p>
          <a:p>
            <a:pPr marL="1384300" lvl="3"/>
            <a:r>
              <a:rPr lang="es-AR" b="1" spc="-5" dirty="0">
                <a:latin typeface="Arial"/>
                <a:cs typeface="Arial"/>
              </a:rPr>
              <a:t>-CEI</a:t>
            </a:r>
            <a:r>
              <a:rPr lang="es-AR" b="1" spc="-35" dirty="0">
                <a:latin typeface="Arial"/>
                <a:cs typeface="Arial"/>
              </a:rPr>
              <a:t> </a:t>
            </a:r>
            <a:r>
              <a:rPr lang="es-AR" b="1" dirty="0">
                <a:latin typeface="Arial"/>
                <a:cs typeface="Arial"/>
              </a:rPr>
              <a:t>56</a:t>
            </a:r>
          </a:p>
          <a:p>
            <a:pPr lvl="3">
              <a:spcBef>
                <a:spcPts val="40"/>
              </a:spcBef>
            </a:pPr>
            <a:endParaRPr lang="es-AR" b="1" dirty="0">
              <a:latin typeface="Arial"/>
              <a:cs typeface="Arial"/>
            </a:endParaRPr>
          </a:p>
          <a:p>
            <a:pPr marL="1384300" lvl="3"/>
            <a:r>
              <a:rPr lang="es-AR" b="1" spc="-5" dirty="0">
                <a:latin typeface="Arial"/>
                <a:cs typeface="Arial"/>
              </a:rPr>
              <a:t>-CEI</a:t>
            </a:r>
            <a:r>
              <a:rPr lang="es-AR" b="1" spc="-20" dirty="0">
                <a:latin typeface="Arial"/>
                <a:cs typeface="Arial"/>
              </a:rPr>
              <a:t> </a:t>
            </a:r>
            <a:r>
              <a:rPr lang="es-AR" b="1" spc="-5" dirty="0">
                <a:latin typeface="Arial"/>
                <a:cs typeface="Arial"/>
              </a:rPr>
              <a:t>60–</a:t>
            </a:r>
            <a:r>
              <a:rPr lang="es-AR" b="1" spc="-20" dirty="0">
                <a:latin typeface="Arial"/>
                <a:cs typeface="Arial"/>
              </a:rPr>
              <a:t> </a:t>
            </a:r>
            <a:r>
              <a:rPr lang="es-AR" b="1" spc="-5" dirty="0">
                <a:latin typeface="Arial"/>
                <a:cs typeface="Arial"/>
              </a:rPr>
              <a:t>1/2/3</a:t>
            </a:r>
            <a:endParaRPr lang="es-AR" b="1" dirty="0">
              <a:latin typeface="Arial"/>
              <a:cs typeface="Arial"/>
            </a:endParaRPr>
          </a:p>
          <a:p>
            <a:pPr lvl="3">
              <a:spcBef>
                <a:spcPts val="40"/>
              </a:spcBef>
            </a:pPr>
            <a:endParaRPr lang="es-AR" b="1" dirty="0">
              <a:latin typeface="Arial"/>
              <a:cs typeface="Arial"/>
            </a:endParaRPr>
          </a:p>
          <a:p>
            <a:pPr marL="1384300" lvl="3"/>
            <a:r>
              <a:rPr lang="es-AR" b="1" spc="-5" dirty="0">
                <a:latin typeface="Arial"/>
                <a:cs typeface="Arial"/>
              </a:rPr>
              <a:t>-CEI</a:t>
            </a:r>
            <a:r>
              <a:rPr lang="es-AR" b="1" spc="-30" dirty="0">
                <a:latin typeface="Arial"/>
                <a:cs typeface="Arial"/>
              </a:rPr>
              <a:t> </a:t>
            </a:r>
            <a:r>
              <a:rPr lang="es-AR" b="1" spc="-5" dirty="0">
                <a:latin typeface="Arial"/>
                <a:cs typeface="Arial"/>
              </a:rPr>
              <a:t>376</a:t>
            </a:r>
            <a:endParaRPr lang="es-AR" b="1" dirty="0">
              <a:latin typeface="Arial"/>
              <a:cs typeface="Arial"/>
            </a:endParaRPr>
          </a:p>
          <a:p>
            <a:pPr lvl="3">
              <a:spcBef>
                <a:spcPts val="30"/>
              </a:spcBef>
            </a:pPr>
            <a:endParaRPr lang="es-AR" b="1" dirty="0">
              <a:latin typeface="Arial"/>
              <a:cs typeface="Arial"/>
            </a:endParaRPr>
          </a:p>
          <a:p>
            <a:pPr marL="1384300" lvl="3"/>
            <a:r>
              <a:rPr lang="es-AR" b="1" spc="-5" dirty="0">
                <a:latin typeface="Arial"/>
                <a:cs typeface="Arial"/>
              </a:rPr>
              <a:t>-CEI</a:t>
            </a:r>
            <a:r>
              <a:rPr lang="es-AR" b="1" spc="-20" dirty="0">
                <a:latin typeface="Arial"/>
                <a:cs typeface="Arial"/>
              </a:rPr>
              <a:t> </a:t>
            </a:r>
            <a:r>
              <a:rPr lang="es-AR" b="1" dirty="0">
                <a:latin typeface="Arial"/>
                <a:cs typeface="Arial"/>
              </a:rPr>
              <a:t>17</a:t>
            </a:r>
            <a:r>
              <a:rPr lang="es-AR" b="1" spc="-35" dirty="0">
                <a:latin typeface="Arial"/>
                <a:cs typeface="Arial"/>
              </a:rPr>
              <a:t> </a:t>
            </a:r>
            <a:r>
              <a:rPr lang="es-AR" b="1" dirty="0">
                <a:latin typeface="Arial"/>
                <a:cs typeface="Arial"/>
              </a:rPr>
              <a:t>A</a:t>
            </a:r>
          </a:p>
          <a:p>
            <a:pPr lvl="3">
              <a:spcBef>
                <a:spcPts val="40"/>
              </a:spcBef>
            </a:pPr>
            <a:endParaRPr lang="es-AR" b="1" dirty="0">
              <a:latin typeface="Arial"/>
              <a:cs typeface="Arial"/>
            </a:endParaRPr>
          </a:p>
          <a:p>
            <a:pPr marL="1384300" lvl="3"/>
            <a:r>
              <a:rPr lang="es-AR" b="1" spc="-5" dirty="0">
                <a:latin typeface="Arial"/>
                <a:cs typeface="Arial"/>
              </a:rPr>
              <a:t>-CEI</a:t>
            </a:r>
            <a:r>
              <a:rPr lang="es-AR" b="1" spc="-35" dirty="0">
                <a:latin typeface="Arial"/>
                <a:cs typeface="Arial"/>
              </a:rPr>
              <a:t> </a:t>
            </a:r>
            <a:r>
              <a:rPr lang="es-AR" b="1" dirty="0">
                <a:latin typeface="Arial"/>
                <a:cs typeface="Arial"/>
              </a:rPr>
              <a:t>36</a:t>
            </a:r>
          </a:p>
          <a:p>
            <a:pPr lvl="3">
              <a:spcBef>
                <a:spcPts val="40"/>
              </a:spcBef>
            </a:pPr>
            <a:endParaRPr lang="es-AR" b="1" dirty="0">
              <a:latin typeface="Arial"/>
              <a:cs typeface="Arial"/>
            </a:endParaRPr>
          </a:p>
          <a:p>
            <a:pPr marL="1384300" lvl="3">
              <a:spcBef>
                <a:spcPts val="5"/>
              </a:spcBef>
            </a:pPr>
            <a:r>
              <a:rPr lang="es-AR" b="1" spc="-5" dirty="0">
                <a:latin typeface="Arial"/>
                <a:cs typeface="Arial"/>
              </a:rPr>
              <a:t>-CEI</a:t>
            </a:r>
            <a:r>
              <a:rPr lang="es-AR" b="1" spc="-75" dirty="0">
                <a:latin typeface="Arial"/>
                <a:cs typeface="Arial"/>
              </a:rPr>
              <a:t> </a:t>
            </a:r>
            <a:r>
              <a:rPr lang="es-AR" b="1" spc="-5" dirty="0">
                <a:latin typeface="Arial"/>
                <a:cs typeface="Arial"/>
              </a:rPr>
              <a:t>517</a:t>
            </a:r>
            <a:endParaRPr lang="es-AR" b="1" dirty="0">
              <a:latin typeface="Arial"/>
              <a:cs typeface="Arial"/>
            </a:endParaRPr>
          </a:p>
          <a:p>
            <a:pPr lvl="3">
              <a:spcBef>
                <a:spcPts val="40"/>
              </a:spcBef>
            </a:pPr>
            <a:endParaRPr lang="es-AR" b="1" dirty="0">
              <a:latin typeface="Arial"/>
              <a:cs typeface="Arial"/>
            </a:endParaRPr>
          </a:p>
          <a:p>
            <a:pPr marL="1384300" lvl="3"/>
            <a:r>
              <a:rPr lang="es-AR" b="1" spc="-5" dirty="0">
                <a:latin typeface="Arial"/>
                <a:cs typeface="Arial"/>
              </a:rPr>
              <a:t>-CEI</a:t>
            </a:r>
            <a:r>
              <a:rPr lang="es-AR" b="1" spc="-75" dirty="0">
                <a:latin typeface="Arial"/>
                <a:cs typeface="Arial"/>
              </a:rPr>
              <a:t> </a:t>
            </a:r>
            <a:r>
              <a:rPr lang="es-AR" b="1" spc="-5" dirty="0">
                <a:latin typeface="Arial"/>
                <a:cs typeface="Arial"/>
              </a:rPr>
              <a:t>696</a:t>
            </a:r>
            <a:endParaRPr lang="es-AR" b="1" dirty="0">
              <a:latin typeface="Arial"/>
              <a:cs typeface="Arial"/>
            </a:endParaRPr>
          </a:p>
          <a:p>
            <a:pPr lvl="3">
              <a:spcBef>
                <a:spcPts val="40"/>
              </a:spcBef>
            </a:pPr>
            <a:endParaRPr lang="es-AR" b="1" dirty="0">
              <a:latin typeface="Arial"/>
              <a:cs typeface="Arial"/>
            </a:endParaRPr>
          </a:p>
          <a:p>
            <a:pPr marL="1384300" lvl="3"/>
            <a:r>
              <a:rPr lang="es-AR" b="1" spc="-5" dirty="0">
                <a:latin typeface="Arial"/>
                <a:cs typeface="Arial"/>
              </a:rPr>
              <a:t>-CEI</a:t>
            </a:r>
            <a:r>
              <a:rPr lang="es-AR" b="1" spc="-75" dirty="0">
                <a:latin typeface="Arial"/>
                <a:cs typeface="Arial"/>
              </a:rPr>
              <a:t> </a:t>
            </a:r>
            <a:r>
              <a:rPr lang="es-AR" b="1" spc="-5" dirty="0">
                <a:latin typeface="Arial"/>
                <a:cs typeface="Arial"/>
              </a:rPr>
              <a:t>168</a:t>
            </a:r>
            <a:endParaRPr lang="es-AR" b="1" dirty="0">
              <a:latin typeface="Arial"/>
              <a:cs typeface="Arial"/>
            </a:endParaRPr>
          </a:p>
          <a:p>
            <a:pPr lvl="3">
              <a:spcBef>
                <a:spcPts val="40"/>
              </a:spcBef>
            </a:pPr>
            <a:endParaRPr lang="es-AR" b="1" dirty="0">
              <a:latin typeface="Arial"/>
              <a:cs typeface="Arial"/>
            </a:endParaRPr>
          </a:p>
          <a:p>
            <a:pPr marL="1384300" lvl="3">
              <a:spcBef>
                <a:spcPts val="5"/>
              </a:spcBef>
            </a:pPr>
            <a:r>
              <a:rPr lang="es-AR" b="1" spc="-5" dirty="0">
                <a:latin typeface="Arial"/>
                <a:cs typeface="Arial"/>
              </a:rPr>
              <a:t>-CEI</a:t>
            </a:r>
            <a:r>
              <a:rPr lang="es-AR" b="1" spc="-75" dirty="0">
                <a:latin typeface="Arial"/>
                <a:cs typeface="Arial"/>
              </a:rPr>
              <a:t> </a:t>
            </a:r>
            <a:r>
              <a:rPr lang="es-AR" b="1" spc="-5" dirty="0">
                <a:latin typeface="Arial"/>
                <a:cs typeface="Arial"/>
              </a:rPr>
              <a:t>270</a:t>
            </a:r>
            <a:endParaRPr lang="es-AR" b="1" dirty="0">
              <a:latin typeface="Arial"/>
              <a:cs typeface="Arial"/>
            </a:endParaRPr>
          </a:p>
          <a:p>
            <a:pPr>
              <a:spcBef>
                <a:spcPts val="40"/>
              </a:spcBef>
            </a:pPr>
            <a:endParaRPr lang="es-AR" b="1" dirty="0">
              <a:latin typeface="Arial"/>
              <a:cs typeface="Arial"/>
            </a:endParaRPr>
          </a:p>
          <a:p>
            <a:pPr marL="12700"/>
            <a:r>
              <a:rPr lang="es-AR" b="1" spc="-5" dirty="0">
                <a:latin typeface="Arial"/>
                <a:cs typeface="Arial"/>
              </a:rPr>
              <a:t>Normas</a:t>
            </a:r>
            <a:r>
              <a:rPr lang="es-AR" b="1" spc="-30" dirty="0">
                <a:latin typeface="Arial"/>
                <a:cs typeface="Arial"/>
              </a:rPr>
              <a:t> </a:t>
            </a:r>
            <a:r>
              <a:rPr lang="es-AR" b="1" dirty="0">
                <a:latin typeface="Arial"/>
                <a:cs typeface="Arial"/>
              </a:rPr>
              <a:t>NEMA</a:t>
            </a:r>
          </a:p>
          <a:p>
            <a:pPr>
              <a:spcBef>
                <a:spcPts val="40"/>
              </a:spcBef>
            </a:pPr>
            <a:endParaRPr lang="es-AR" b="1" dirty="0">
              <a:latin typeface="Arial"/>
              <a:cs typeface="Arial"/>
            </a:endParaRPr>
          </a:p>
          <a:p>
            <a:pPr marL="1384300" lvl="3"/>
            <a:r>
              <a:rPr lang="es-AR" b="1" spc="-5" dirty="0">
                <a:latin typeface="Arial"/>
                <a:cs typeface="Arial"/>
              </a:rPr>
              <a:t>-NEMA</a:t>
            </a:r>
            <a:r>
              <a:rPr lang="es-AR" b="1" spc="-30" dirty="0">
                <a:latin typeface="Arial"/>
                <a:cs typeface="Arial"/>
              </a:rPr>
              <a:t> </a:t>
            </a:r>
            <a:r>
              <a:rPr lang="es-AR" b="1" dirty="0">
                <a:latin typeface="Arial"/>
                <a:cs typeface="Arial"/>
              </a:rPr>
              <a:t>107</a:t>
            </a:r>
          </a:p>
          <a:p>
            <a:pPr lvl="3">
              <a:spcBef>
                <a:spcPts val="45"/>
              </a:spcBef>
            </a:pPr>
            <a:endParaRPr lang="es-AR" b="1" dirty="0">
              <a:latin typeface="Arial"/>
              <a:cs typeface="Arial"/>
            </a:endParaRPr>
          </a:p>
          <a:p>
            <a:pPr marL="1384300" lvl="3"/>
            <a:r>
              <a:rPr lang="es-AR" b="1" spc="-5" dirty="0">
                <a:latin typeface="Arial"/>
                <a:cs typeface="Arial"/>
              </a:rPr>
              <a:t>-NEMA</a:t>
            </a:r>
            <a:r>
              <a:rPr lang="es-AR" b="1" spc="-35" dirty="0">
                <a:latin typeface="Arial"/>
                <a:cs typeface="Arial"/>
              </a:rPr>
              <a:t> </a:t>
            </a:r>
            <a:r>
              <a:rPr lang="es-AR" b="1" dirty="0">
                <a:latin typeface="Arial"/>
                <a:cs typeface="Arial"/>
              </a:rPr>
              <a:t>SG-4</a:t>
            </a:r>
          </a:p>
          <a:p>
            <a:pPr lvl="3">
              <a:spcBef>
                <a:spcPts val="40"/>
              </a:spcBef>
            </a:pPr>
            <a:endParaRPr lang="es-AR" b="1" dirty="0">
              <a:latin typeface="Arial"/>
              <a:cs typeface="Arial"/>
            </a:endParaRPr>
          </a:p>
          <a:p>
            <a:pPr marL="1384300" lvl="3"/>
            <a:r>
              <a:rPr lang="es-AR" b="1" spc="-5" dirty="0">
                <a:latin typeface="Arial"/>
                <a:cs typeface="Arial"/>
              </a:rPr>
              <a:t>-NEMA</a:t>
            </a:r>
            <a:r>
              <a:rPr lang="es-AR" b="1" spc="-35" dirty="0">
                <a:latin typeface="Arial"/>
                <a:cs typeface="Arial"/>
              </a:rPr>
              <a:t> </a:t>
            </a:r>
            <a:r>
              <a:rPr lang="es-AR" b="1" spc="5" dirty="0">
                <a:latin typeface="Arial"/>
                <a:cs typeface="Arial"/>
              </a:rPr>
              <a:t>WD-</a:t>
            </a:r>
            <a:r>
              <a:rPr lang="es-AR" b="1" spc="-30" dirty="0">
                <a:latin typeface="Arial"/>
                <a:cs typeface="Arial"/>
              </a:rPr>
              <a:t> </a:t>
            </a:r>
            <a:r>
              <a:rPr lang="es-AR" b="1" dirty="0">
                <a:latin typeface="Arial"/>
                <a:cs typeface="Arial"/>
              </a:rPr>
              <a:t>1</a:t>
            </a:r>
          </a:p>
          <a:p>
            <a:pPr lvl="3">
              <a:spcBef>
                <a:spcPts val="30"/>
              </a:spcBef>
            </a:pPr>
            <a:endParaRPr lang="es-AR" b="1" dirty="0">
              <a:latin typeface="Arial"/>
              <a:cs typeface="Arial"/>
            </a:endParaRPr>
          </a:p>
          <a:p>
            <a:pPr marL="1384300" lvl="3"/>
            <a:r>
              <a:rPr lang="es-AR" b="1" spc="-5" dirty="0">
                <a:latin typeface="Arial"/>
                <a:cs typeface="Arial"/>
              </a:rPr>
              <a:t>-NEMA</a:t>
            </a:r>
            <a:r>
              <a:rPr lang="es-AR" b="1" spc="-45" dirty="0">
                <a:latin typeface="Arial"/>
                <a:cs typeface="Arial"/>
              </a:rPr>
              <a:t> </a:t>
            </a:r>
            <a:r>
              <a:rPr lang="es-AR" b="1" dirty="0">
                <a:latin typeface="Arial"/>
                <a:cs typeface="Arial"/>
              </a:rPr>
              <a:t>WD-1</a:t>
            </a:r>
          </a:p>
          <a:p>
            <a:pPr marL="4119245" lvl="8"/>
            <a:endParaRPr lang="es-AR" sz="2000" b="1" dirty="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50</a:t>
            </a:fld>
            <a:endParaRPr lang="es-AR"/>
          </a:p>
        </p:txBody>
      </p:sp>
    </p:spTree>
    <p:extLst>
      <p:ext uri="{BB962C8B-B14F-4D97-AF65-F5344CB8AC3E}">
        <p14:creationId xmlns:p14="http://schemas.microsoft.com/office/powerpoint/2010/main" val="3247312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spcBef>
                <a:spcPts val="100"/>
              </a:spcBef>
              <a:tabLst>
                <a:tab pos="360045" algn="l"/>
              </a:tabLst>
            </a:pPr>
            <a:r>
              <a:rPr lang="es-AR" sz="2800" b="1" u="sng" spc="-5" dirty="0">
                <a:latin typeface="Arial"/>
                <a:cs typeface="Arial"/>
              </a:rPr>
              <a:t>Características</a:t>
            </a:r>
            <a:r>
              <a:rPr lang="es-AR" sz="2800" b="1" u="sng" spc="10" dirty="0">
                <a:latin typeface="Arial"/>
                <a:cs typeface="Arial"/>
              </a:rPr>
              <a:t> </a:t>
            </a:r>
            <a:r>
              <a:rPr lang="es-AR" sz="2800" b="1" u="sng" spc="-5" dirty="0">
                <a:latin typeface="Arial"/>
                <a:cs typeface="Arial"/>
              </a:rPr>
              <a:t>eléctricas generales</a:t>
            </a:r>
            <a:endParaRPr lang="es-AR" sz="2800" b="1" u="sng" dirty="0">
              <a:latin typeface="Arial"/>
              <a:cs typeface="Arial"/>
            </a:endParaRPr>
          </a:p>
          <a:p>
            <a:pPr lvl="1">
              <a:spcBef>
                <a:spcPts val="45"/>
              </a:spcBef>
              <a:buFont typeface="Arial"/>
              <a:buAutoNum type="arabicPeriod" startAt="3"/>
            </a:pPr>
            <a:endParaRPr lang="es-AR" sz="2000" dirty="0">
              <a:latin typeface="Arial"/>
              <a:cs typeface="Arial"/>
            </a:endParaRPr>
          </a:p>
          <a:p>
            <a:pPr marL="461010" lvl="2">
              <a:tabLst>
                <a:tab pos="908685" algn="l"/>
              </a:tabLst>
            </a:pPr>
            <a:r>
              <a:rPr lang="es-AR" sz="2000" b="1" spc="-5" dirty="0">
                <a:solidFill>
                  <a:srgbClr val="00B050"/>
                </a:solidFill>
                <a:effectLst>
                  <a:outerShdw blurRad="38100" dist="38100" dir="2700000" algn="tl">
                    <a:srgbClr val="000000">
                      <a:alpha val="43137"/>
                    </a:srgbClr>
                  </a:outerShdw>
                </a:effectLst>
                <a:latin typeface="Arial"/>
                <a:cs typeface="Arial"/>
              </a:rPr>
              <a:t>Frecuencia</a:t>
            </a:r>
            <a:r>
              <a:rPr lang="es-AR" sz="2000" b="1" spc="-4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(Hz)</a:t>
            </a:r>
            <a:endParaRPr lang="es-AR" sz="2000" b="1"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000" dirty="0">
              <a:latin typeface="Arial"/>
              <a:cs typeface="Arial"/>
            </a:endParaRPr>
          </a:p>
          <a:p>
            <a:pPr marL="461010" lvl="2">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Máxima</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(UM,</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Kv</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ms)</a:t>
            </a:r>
          </a:p>
          <a:p>
            <a:pPr lvl="2">
              <a:spcBef>
                <a:spcPts val="30"/>
              </a:spcBef>
              <a:buFont typeface="Arial"/>
              <a:buAutoNum type="arabicPeriod" startAt="2"/>
            </a:pPr>
            <a:endParaRPr lang="es-AR" sz="2000" dirty="0">
              <a:latin typeface="Arial"/>
              <a:cs typeface="Arial"/>
            </a:endParaRPr>
          </a:p>
          <a:p>
            <a:pPr marL="461010" lvl="2">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Características Dieléctricas: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918844" marR="5080" lvl="3" indent="-228600">
              <a:lnSpc>
                <a:spcPct val="143600"/>
              </a:lnSpc>
              <a:spcBef>
                <a:spcPts val="910"/>
              </a:spcBef>
              <a:buFont typeface="Symbol"/>
              <a:buChar char=""/>
              <a:tabLst>
                <a:tab pos="918844" algn="l"/>
                <a:tab pos="919480" algn="l"/>
              </a:tabLst>
            </a:pPr>
            <a:r>
              <a:rPr lang="es-AR" sz="2000" b="1" dirty="0">
                <a:solidFill>
                  <a:srgbClr val="FF0000"/>
                </a:solidFill>
                <a:effectLst>
                  <a:outerShdw blurRad="38100" dist="38100" dir="2700000" algn="tl">
                    <a:srgbClr val="000000">
                      <a:alpha val="43137"/>
                    </a:srgbClr>
                  </a:outerShdw>
                </a:effectLst>
                <a:latin typeface="Arial"/>
                <a:cs typeface="Arial"/>
              </a:rPr>
              <a:t>Tensión</a:t>
            </a:r>
            <a:r>
              <a:rPr lang="es-AR" sz="2000" b="1" spc="-8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en</a:t>
            </a:r>
            <a:r>
              <a:rPr lang="es-AR" sz="2000" b="1" spc="-7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8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9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choque</a:t>
            </a:r>
            <a:r>
              <a:rPr lang="es-AR" sz="2000" b="1" spc="-8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8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rayos</a:t>
            </a:r>
            <a:r>
              <a:rPr lang="es-AR" sz="2000" b="1" spc="-6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a:t>
            </a:r>
            <a:r>
              <a:rPr lang="es-AR" sz="2000" b="1" spc="-5" dirty="0" err="1">
                <a:solidFill>
                  <a:srgbClr val="FF0000"/>
                </a:solidFill>
                <a:effectLst>
                  <a:outerShdw blurRad="38100" dist="38100" dir="2700000" algn="tl">
                    <a:srgbClr val="000000">
                      <a:alpha val="43137"/>
                    </a:srgbClr>
                  </a:outerShdw>
                </a:effectLst>
                <a:latin typeface="Arial"/>
                <a:cs typeface="Arial"/>
              </a:rPr>
              <a:t>kV</a:t>
            </a:r>
            <a:r>
              <a:rPr lang="es-AR" sz="2000" b="1" spc="-7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pico):</a:t>
            </a:r>
            <a:r>
              <a:rPr lang="es-AR" sz="2000" b="1" spc="-7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9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tierra </a:t>
            </a:r>
            <a:r>
              <a:rPr lang="es-AR" sz="2000" b="1" spc="-37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través</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los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contactos:</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916305">
              <a:spcBef>
                <a:spcPts val="745"/>
              </a:spcBef>
            </a:pPr>
            <a:r>
              <a:rPr lang="es-AR" sz="2000" b="1" spc="-5" dirty="0">
                <a:solidFill>
                  <a:srgbClr val="FF0000"/>
                </a:solidFill>
                <a:effectLst>
                  <a:outerShdw blurRad="38100" dist="38100" dir="2700000" algn="tl">
                    <a:srgbClr val="000000">
                      <a:alpha val="43137"/>
                    </a:srgbClr>
                  </a:outerShdw>
                </a:effectLst>
                <a:latin typeface="Arial"/>
                <a:cs typeface="Arial"/>
              </a:rPr>
              <a:t>-Ondas</a:t>
            </a:r>
            <a:r>
              <a:rPr lang="es-AR" sz="2000" b="1" spc="-3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cortadas</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918844" marR="7620" lvl="3" indent="-228600">
              <a:lnSpc>
                <a:spcPct val="143600"/>
              </a:lnSpc>
              <a:spcBef>
                <a:spcPts val="95"/>
              </a:spcBef>
              <a:buFont typeface="Symbol"/>
              <a:buChar char=""/>
              <a:tabLst>
                <a:tab pos="918844" algn="l"/>
                <a:tab pos="919480" algn="l"/>
              </a:tabLst>
            </a:pPr>
            <a:r>
              <a:rPr lang="es-AR" sz="2000" b="1" dirty="0">
                <a:solidFill>
                  <a:srgbClr val="FF0000"/>
                </a:solidFill>
                <a:effectLst>
                  <a:outerShdw blurRad="38100" dist="38100" dir="2700000" algn="tl">
                    <a:srgbClr val="000000">
                      <a:alpha val="43137"/>
                    </a:srgbClr>
                  </a:outerShdw>
                </a:effectLst>
                <a:latin typeface="Arial"/>
                <a:cs typeface="Arial"/>
              </a:rPr>
              <a:t>Tensión</a:t>
            </a:r>
            <a:r>
              <a:rPr lang="es-AR" sz="2000" b="1" spc="-7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7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8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choque</a:t>
            </a:r>
            <a:r>
              <a:rPr lang="es-AR" sz="2000" b="1" spc="-85"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7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maniobra</a:t>
            </a:r>
            <a:r>
              <a:rPr lang="es-AR" sz="2000" b="1" spc="-7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t>
            </a:r>
            <a:r>
              <a:rPr lang="es-AR" sz="2000" b="1" dirty="0" err="1">
                <a:solidFill>
                  <a:srgbClr val="FF0000"/>
                </a:solidFill>
                <a:effectLst>
                  <a:outerShdw blurRad="38100" dist="38100" dir="2700000" algn="tl">
                    <a:srgbClr val="000000">
                      <a:alpha val="43137"/>
                    </a:srgbClr>
                  </a:outerShdw>
                </a:effectLst>
                <a:latin typeface="Arial"/>
                <a:cs typeface="Arial"/>
              </a:rPr>
              <a:t>kV</a:t>
            </a:r>
            <a:r>
              <a:rPr lang="es-AR" sz="2000" b="1" spc="-9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pico):</a:t>
            </a:r>
            <a:r>
              <a:rPr lang="es-AR" sz="2000" b="1" spc="-6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9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tierra </a:t>
            </a:r>
            <a:r>
              <a:rPr lang="es-AR" sz="2000" b="1" spc="-37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través</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los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contactos</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918844" lvl="3" indent="-229235">
              <a:spcBef>
                <a:spcPts val="830"/>
              </a:spcBef>
              <a:buFont typeface="Symbol"/>
              <a:buChar char=""/>
              <a:tabLst>
                <a:tab pos="918844" algn="l"/>
                <a:tab pos="919480" algn="l"/>
              </a:tabLst>
            </a:pPr>
            <a:r>
              <a:rPr lang="es-AR" sz="2000" b="1" dirty="0">
                <a:solidFill>
                  <a:srgbClr val="FF0000"/>
                </a:solidFill>
                <a:effectLst>
                  <a:outerShdw blurRad="38100" dist="38100" dir="2700000" algn="tl">
                    <a:srgbClr val="000000">
                      <a:alpha val="43137"/>
                    </a:srgbClr>
                  </a:outerShdw>
                </a:effectLst>
                <a:latin typeface="Arial"/>
                <a:cs typeface="Arial"/>
              </a:rPr>
              <a:t>Tensión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err="1">
                <a:solidFill>
                  <a:srgbClr val="FF0000"/>
                </a:solidFill>
                <a:effectLst>
                  <a:outerShdw blurRad="38100" dist="38100" dir="2700000" algn="tl">
                    <a:srgbClr val="000000">
                      <a:alpha val="43137"/>
                    </a:srgbClr>
                  </a:outerShdw>
                </a:effectLst>
                <a:latin typeface="Arial"/>
                <a:cs typeface="Arial"/>
              </a:rPr>
              <a:t>ffrecuencia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industrial</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a:t>
            </a:r>
            <a:r>
              <a:rPr lang="es-AR" sz="2000" b="1" spc="-5" dirty="0" err="1">
                <a:solidFill>
                  <a:srgbClr val="FF0000"/>
                </a:solidFill>
                <a:effectLst>
                  <a:outerShdw blurRad="38100" dist="38100" dir="2700000" algn="tl">
                    <a:srgbClr val="000000">
                      <a:alpha val="43137"/>
                    </a:srgbClr>
                  </a:outerShdw>
                </a:effectLst>
                <a:latin typeface="Arial"/>
                <a:cs typeface="Arial"/>
              </a:rPr>
              <a:t>kV</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err="1">
                <a:solidFill>
                  <a:srgbClr val="FF0000"/>
                </a:solidFill>
                <a:effectLst>
                  <a:outerShdw blurRad="38100" dist="38100" dir="2700000" algn="tl">
                    <a:srgbClr val="000000">
                      <a:alpha val="43137"/>
                    </a:srgbClr>
                  </a:outerShdw>
                </a:effectLst>
                <a:latin typeface="Arial"/>
                <a:cs typeface="Arial"/>
              </a:rPr>
              <a:t>rms</a:t>
            </a:r>
            <a:r>
              <a:rPr lang="es-AR" sz="2000" b="1" spc="-5" dirty="0">
                <a:solidFill>
                  <a:srgbClr val="FF0000"/>
                </a:solidFill>
                <a:effectLst>
                  <a:outerShdw blurRad="38100" dist="38100" dir="2700000" algn="tl">
                    <a:srgbClr val="000000">
                      <a:alpha val="43137"/>
                    </a:srgbClr>
                  </a:outerShdw>
                </a:effectLst>
                <a:latin typeface="Arial"/>
                <a:cs typeface="Arial"/>
              </a:rPr>
              <a:t>):</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1261744" indent="-342900">
              <a:spcBef>
                <a:spcPts val="730"/>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a</a:t>
            </a:r>
            <a:r>
              <a:rPr lang="es-AR" sz="2000" b="1" spc="-3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tierra</a:t>
            </a:r>
            <a:endParaRPr lang="es-AR" sz="2000" b="1" dirty="0">
              <a:effectLst>
                <a:outerShdw blurRad="38100" dist="38100" dir="2700000" algn="tl">
                  <a:srgbClr val="000000">
                    <a:alpha val="43137"/>
                  </a:srgbClr>
                </a:outerShdw>
              </a:effectLst>
              <a:latin typeface="Arial"/>
              <a:cs typeface="Arial"/>
            </a:endParaRPr>
          </a:p>
          <a:p>
            <a:pPr marL="1261744" indent="-342900">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a</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través</a:t>
            </a:r>
            <a:r>
              <a:rPr lang="es-AR" sz="2000" b="1" dirty="0">
                <a:effectLst>
                  <a:outerShdw blurRad="38100" dist="38100" dir="2700000" algn="tl">
                    <a:srgbClr val="000000">
                      <a:alpha val="43137"/>
                    </a:srgbClr>
                  </a:outerShdw>
                </a:effectLst>
                <a:latin typeface="Arial"/>
                <a:cs typeface="Arial"/>
              </a:rPr>
              <a:t> de</a:t>
            </a:r>
            <a:r>
              <a:rPr lang="es-AR" sz="2000" b="1" spc="-2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los</a:t>
            </a:r>
            <a:r>
              <a:rPr lang="es-AR" sz="2000" b="1" spc="-2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contactos</a:t>
            </a:r>
            <a:endParaRPr lang="es-AR" sz="2000" b="1" dirty="0">
              <a:effectLst>
                <a:outerShdw blurRad="38100" dist="38100" dir="2700000" algn="tl">
                  <a:srgbClr val="000000">
                    <a:alpha val="43137"/>
                  </a:srgbClr>
                </a:outerShdw>
              </a:effectLst>
              <a:latin typeface="Arial"/>
              <a:cs typeface="Arial"/>
            </a:endParaRPr>
          </a:p>
          <a:p>
            <a:pPr marL="342900" indent="-342900">
              <a:spcBef>
                <a:spcPts val="40"/>
              </a:spcBef>
              <a:buFont typeface="Arial" panose="020B0604020202020204" pitchFamily="34" charset="0"/>
              <a:buChar char="•"/>
            </a:pPr>
            <a:endParaRPr lang="es-AR" sz="2000" b="1" dirty="0">
              <a:effectLst>
                <a:outerShdw blurRad="38100" dist="38100" dir="2700000" algn="tl">
                  <a:srgbClr val="000000">
                    <a:alpha val="43137"/>
                  </a:srgbClr>
                </a:outerShdw>
              </a:effectLst>
              <a:latin typeface="Arial"/>
              <a:cs typeface="Arial"/>
            </a:endParaRPr>
          </a:p>
          <a:p>
            <a:pPr marL="461009" lvl="2">
              <a:spcBef>
                <a:spcPts val="5"/>
              </a:spcBef>
              <a:tabLst>
                <a:tab pos="992505" algn="l"/>
              </a:tabLst>
            </a:pPr>
            <a:r>
              <a:rPr lang="es-AR" sz="2000" spc="-5" dirty="0">
                <a:solidFill>
                  <a:srgbClr val="00B050"/>
                </a:solidFill>
                <a:effectLst>
                  <a:outerShdw blurRad="38100" dist="38100" dir="2700000" algn="tl">
                    <a:srgbClr val="000000">
                      <a:alpha val="43137"/>
                    </a:srgbClr>
                  </a:outerShdw>
                </a:effectLst>
                <a:latin typeface="Arial"/>
                <a:cs typeface="Arial"/>
              </a:rPr>
              <a:t>Sobretensión</a:t>
            </a:r>
            <a:r>
              <a:rPr lang="es-AR" sz="2000" spc="275"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máxima</a:t>
            </a:r>
            <a:r>
              <a:rPr lang="es-AR" sz="2000" spc="27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generada</a:t>
            </a:r>
            <a:r>
              <a:rPr lang="es-AR" sz="2000" spc="280" dirty="0">
                <a:solidFill>
                  <a:srgbClr val="00B050"/>
                </a:solidFill>
                <a:effectLst>
                  <a:outerShdw blurRad="38100" dist="38100" dir="2700000" algn="tl">
                    <a:srgbClr val="000000">
                      <a:alpha val="43137"/>
                    </a:srgbClr>
                  </a:outerShdw>
                </a:effectLst>
                <a:latin typeface="Arial"/>
                <a:cs typeface="Arial"/>
              </a:rPr>
              <a:t> </a:t>
            </a:r>
            <a:r>
              <a:rPr lang="es-AR" sz="2000" dirty="0">
                <a:solidFill>
                  <a:srgbClr val="00B050"/>
                </a:solidFill>
                <a:effectLst>
                  <a:outerShdw blurRad="38100" dist="38100" dir="2700000" algn="tl">
                    <a:srgbClr val="000000">
                      <a:alpha val="43137"/>
                    </a:srgbClr>
                  </a:outerShdw>
                </a:effectLst>
                <a:latin typeface="Arial"/>
                <a:cs typeface="Arial"/>
              </a:rPr>
              <a:t>en</a:t>
            </a:r>
            <a:r>
              <a:rPr lang="es-AR" sz="2000" spc="260" dirty="0">
                <a:solidFill>
                  <a:srgbClr val="00B050"/>
                </a:solidFill>
                <a:effectLst>
                  <a:outerShdw blurRad="38100" dist="38100" dir="2700000" algn="tl">
                    <a:srgbClr val="000000">
                      <a:alpha val="43137"/>
                    </a:srgbClr>
                  </a:outerShdw>
                </a:effectLst>
                <a:latin typeface="Arial"/>
                <a:cs typeface="Arial"/>
              </a:rPr>
              <a:t> </a:t>
            </a:r>
            <a:r>
              <a:rPr lang="es-AR" sz="2000" dirty="0">
                <a:solidFill>
                  <a:srgbClr val="00B050"/>
                </a:solidFill>
                <a:effectLst>
                  <a:outerShdw blurRad="38100" dist="38100" dir="2700000" algn="tl">
                    <a:srgbClr val="000000">
                      <a:alpha val="43137"/>
                    </a:srgbClr>
                  </a:outerShdw>
                </a:effectLst>
                <a:latin typeface="Arial"/>
                <a:cs typeface="Arial"/>
              </a:rPr>
              <a:t>el</a:t>
            </a:r>
            <a:r>
              <a:rPr lang="es-AR" sz="2000" spc="26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interruptor</a:t>
            </a:r>
            <a:r>
              <a:rPr lang="es-AR" sz="2000" spc="285" dirty="0">
                <a:solidFill>
                  <a:srgbClr val="00B050"/>
                </a:solidFill>
                <a:effectLst>
                  <a:outerShdw blurRad="38100" dist="38100" dir="2700000" algn="tl">
                    <a:srgbClr val="000000">
                      <a:alpha val="43137"/>
                    </a:srgbClr>
                  </a:outerShdw>
                </a:effectLst>
                <a:latin typeface="Arial"/>
                <a:cs typeface="Arial"/>
              </a:rPr>
              <a:t> </a:t>
            </a:r>
            <a:r>
              <a:rPr lang="es-AR" sz="2000" spc="-10" dirty="0">
                <a:solidFill>
                  <a:srgbClr val="00B050"/>
                </a:solidFill>
                <a:effectLst>
                  <a:outerShdw blurRad="38100" dist="38100" dir="2700000" algn="tl">
                    <a:srgbClr val="000000">
                      <a:alpha val="43137"/>
                    </a:srgbClr>
                  </a:outerShdw>
                </a:effectLst>
                <a:latin typeface="Arial"/>
                <a:cs typeface="Arial"/>
              </a:rPr>
              <a:t>(</a:t>
            </a:r>
            <a:r>
              <a:rPr lang="es-AR" sz="2000" spc="-10" dirty="0" err="1">
                <a:solidFill>
                  <a:srgbClr val="00B050"/>
                </a:solidFill>
                <a:effectLst>
                  <a:outerShdw blurRad="38100" dist="38100" dir="2700000" algn="tl">
                    <a:srgbClr val="000000">
                      <a:alpha val="43137"/>
                    </a:srgbClr>
                  </a:outerShdw>
                </a:effectLst>
                <a:latin typeface="Arial"/>
                <a:cs typeface="Arial"/>
              </a:rPr>
              <a:t>kV</a:t>
            </a:r>
            <a:r>
              <a:rPr lang="es-AR" sz="2000" spc="-1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pico)</a:t>
            </a:r>
            <a:endParaRPr lang="es-AR" sz="2000"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000" dirty="0">
              <a:latin typeface="Arial"/>
              <a:cs typeface="Arial"/>
            </a:endParaRPr>
          </a:p>
          <a:p>
            <a:pPr marL="461010" lvl="2">
              <a:tabLst>
                <a:tab pos="957580" algn="l"/>
              </a:tabLst>
            </a:pPr>
            <a:r>
              <a:rPr lang="es-AR" sz="2000" spc="-5" dirty="0">
                <a:solidFill>
                  <a:srgbClr val="00B050"/>
                </a:solidFill>
                <a:effectLst>
                  <a:outerShdw blurRad="38100" dist="38100" dir="2700000" algn="tl">
                    <a:srgbClr val="000000">
                      <a:alpha val="43137"/>
                    </a:srgbClr>
                  </a:outerShdw>
                </a:effectLst>
                <a:latin typeface="Arial"/>
                <a:cs typeface="Arial"/>
              </a:rPr>
              <a:t>Tiempo</a:t>
            </a:r>
            <a:r>
              <a:rPr lang="es-AR" sz="2000" spc="-2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de</a:t>
            </a:r>
            <a:r>
              <a:rPr lang="es-AR" sz="2000" spc="-25"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operación</a:t>
            </a:r>
            <a:endParaRPr lang="es-AR" sz="2000" dirty="0">
              <a:solidFill>
                <a:srgbClr val="00B050"/>
              </a:solidFill>
              <a:effectLst>
                <a:outerShdw blurRad="38100" dist="38100" dir="2700000" algn="tl">
                  <a:srgbClr val="000000">
                    <a:alpha val="43137"/>
                  </a:srgbClr>
                </a:outerShdw>
              </a:effectLst>
              <a:latin typeface="Arial"/>
              <a:cs typeface="Arial"/>
            </a:endParaRPr>
          </a:p>
          <a:p>
            <a:pPr lvl="2">
              <a:spcBef>
                <a:spcPts val="35"/>
              </a:spcBef>
              <a:buFont typeface="Arial"/>
              <a:buAutoNum type="arabicPeriod" startAt="5"/>
            </a:pPr>
            <a:endParaRPr lang="es-AR" sz="2000" dirty="0">
              <a:latin typeface="Arial"/>
              <a:cs typeface="Arial"/>
            </a:endParaRPr>
          </a:p>
          <a:p>
            <a:pPr marL="918844" lvl="3" indent="-229235">
              <a:buFont typeface="Symbol"/>
              <a:buChar char=""/>
              <a:tabLst>
                <a:tab pos="918844" algn="l"/>
                <a:tab pos="919480" algn="l"/>
              </a:tabLst>
            </a:pPr>
            <a:r>
              <a:rPr lang="es-AR" sz="2000" b="1" spc="-5" dirty="0">
                <a:solidFill>
                  <a:srgbClr val="FF0000"/>
                </a:solidFill>
                <a:effectLst>
                  <a:outerShdw blurRad="38100" dist="38100" dir="2700000" algn="tl">
                    <a:srgbClr val="000000">
                      <a:alpha val="43137"/>
                    </a:srgbClr>
                  </a:outerShdw>
                </a:effectLst>
                <a:latin typeface="Arial"/>
                <a:cs typeface="Arial"/>
              </a:rPr>
              <a:t>Tiempo máximo</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 </a:t>
            </a:r>
            <a:r>
              <a:rPr lang="es-AR" sz="2000" b="1" spc="-5" dirty="0">
                <a:solidFill>
                  <a:srgbClr val="FF0000"/>
                </a:solidFill>
                <a:effectLst>
                  <a:outerShdw blurRad="38100" dist="38100" dir="2700000" algn="tl">
                    <a:srgbClr val="000000">
                      <a:alpha val="43137"/>
                    </a:srgbClr>
                  </a:outerShdw>
                </a:effectLst>
                <a:latin typeface="Arial"/>
                <a:cs typeface="Arial"/>
              </a:rPr>
              <a:t>interrupción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(ms)</a:t>
            </a:r>
          </a:p>
          <a:p>
            <a:pPr marL="918844" lvl="3" indent="-229235">
              <a:buFont typeface="Symbol"/>
              <a:buChar char=""/>
              <a:tabLst>
                <a:tab pos="918844" algn="l"/>
                <a:tab pos="91948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18844" lvl="3" indent="-229235">
              <a:buFont typeface="Symbol"/>
              <a:buChar char=""/>
              <a:tabLst>
                <a:tab pos="918844" algn="l"/>
                <a:tab pos="919480" algn="l"/>
              </a:tabLst>
            </a:pPr>
            <a:r>
              <a:rPr lang="es-AR" sz="2000" b="1" spc="-5" dirty="0">
                <a:solidFill>
                  <a:srgbClr val="FF0000"/>
                </a:solidFill>
                <a:effectLst>
                  <a:outerShdw blurRad="38100" dist="38100" dir="2700000" algn="tl">
                    <a:srgbClr val="000000">
                      <a:alpha val="43137"/>
                    </a:srgbClr>
                  </a:outerShdw>
                </a:effectLst>
                <a:latin typeface="Arial"/>
                <a:cs typeface="Arial"/>
              </a:rPr>
              <a:t>Tiempo</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máxima</a:t>
            </a:r>
            <a:r>
              <a:rPr lang="es-AR" sz="2000" b="1" dirty="0">
                <a:solidFill>
                  <a:srgbClr val="FF0000"/>
                </a:solidFill>
                <a:effectLst>
                  <a:outerShdw blurRad="38100" dist="38100" dir="2700000" algn="tl">
                    <a:srgbClr val="000000">
                      <a:alpha val="43137"/>
                    </a:srgbClr>
                  </a:outerShdw>
                </a:effectLst>
                <a:latin typeface="Arial"/>
                <a:cs typeface="Arial"/>
              </a:rPr>
              <a:t> 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discordancia</a:t>
            </a:r>
          </a:p>
          <a:p>
            <a:pPr marL="918844" lvl="3" indent="-229235">
              <a:buFont typeface="Symbol"/>
              <a:buChar char=""/>
              <a:tabLst>
                <a:tab pos="918844" algn="l"/>
                <a:tab pos="919480" algn="l"/>
              </a:tabLst>
            </a:pPr>
            <a:endParaRPr lang="es-AR" sz="2000" b="1" dirty="0">
              <a:solidFill>
                <a:srgbClr val="FF0000"/>
              </a:solidFill>
              <a:effectLst>
                <a:outerShdw blurRad="38100" dist="38100" dir="2700000" algn="tl">
                  <a:srgbClr val="000000">
                    <a:alpha val="43137"/>
                  </a:srgbClr>
                </a:outerShdw>
              </a:effectLst>
              <a:latin typeface="Arial"/>
              <a:cs typeface="Arial"/>
            </a:endParaRPr>
          </a:p>
          <a:p>
            <a:pPr marL="1498600" lvl="2" indent="-342900">
              <a:spcBef>
                <a:spcPts val="730"/>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Entre</a:t>
            </a:r>
            <a:r>
              <a:rPr lang="es-AR" sz="2000" b="1" spc="-2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contacto</a:t>
            </a:r>
            <a:r>
              <a:rPr lang="es-AR" sz="2000" b="1" spc="5" dirty="0">
                <a:effectLst>
                  <a:outerShdw blurRad="38100" dist="38100" dir="2700000" algn="tl">
                    <a:srgbClr val="000000">
                      <a:alpha val="43137"/>
                    </a:srgbClr>
                  </a:outerShdw>
                </a:effectLst>
                <a:latin typeface="Arial"/>
                <a:cs typeface="Arial"/>
              </a:rPr>
              <a:t> </a:t>
            </a:r>
            <a:r>
              <a:rPr lang="es-AR" sz="2000" b="1" spc="-10" dirty="0">
                <a:effectLst>
                  <a:outerShdw blurRad="38100" dist="38100" dir="2700000" algn="tl">
                    <a:srgbClr val="000000">
                      <a:alpha val="43137"/>
                    </a:srgbClr>
                  </a:outerShdw>
                </a:effectLst>
                <a:latin typeface="Arial"/>
                <a:cs typeface="Arial"/>
              </a:rPr>
              <a:t>de </a:t>
            </a:r>
            <a:r>
              <a:rPr lang="es-AR" sz="2000" b="1" dirty="0">
                <a:effectLst>
                  <a:outerShdw blurRad="38100" dist="38100" dir="2700000" algn="tl">
                    <a:srgbClr val="000000">
                      <a:alpha val="43137"/>
                    </a:srgbClr>
                  </a:outerShdw>
                </a:effectLst>
                <a:latin typeface="Arial"/>
                <a:cs typeface="Arial"/>
              </a:rPr>
              <a:t>una</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fase</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en</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apertura</a:t>
            </a:r>
            <a:endParaRPr lang="es-AR" sz="2000" b="1" dirty="0">
              <a:effectLst>
                <a:outerShdw blurRad="38100" dist="38100" dir="2700000" algn="tl">
                  <a:srgbClr val="000000">
                    <a:alpha val="43137"/>
                  </a:srgbClr>
                </a:outerShdw>
              </a:effectLst>
              <a:latin typeface="Arial"/>
              <a:cs typeface="Arial"/>
            </a:endParaRPr>
          </a:p>
          <a:p>
            <a:pPr marL="1498600" lvl="2" indent="-342900">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Entre</a:t>
            </a:r>
            <a:r>
              <a:rPr lang="es-AR" sz="2000" b="1" spc="-2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contacto</a:t>
            </a:r>
            <a:r>
              <a:rPr lang="es-AR" sz="2000" b="1" spc="5" dirty="0">
                <a:effectLst>
                  <a:outerShdw blurRad="38100" dist="38100" dir="2700000" algn="tl">
                    <a:srgbClr val="000000">
                      <a:alpha val="43137"/>
                    </a:srgbClr>
                  </a:outerShdw>
                </a:effectLst>
                <a:latin typeface="Arial"/>
                <a:cs typeface="Arial"/>
              </a:rPr>
              <a:t> </a:t>
            </a:r>
            <a:r>
              <a:rPr lang="es-AR" sz="2000" b="1" spc="-10" dirty="0">
                <a:effectLst>
                  <a:outerShdw blurRad="38100" dist="38100" dir="2700000" algn="tl">
                    <a:srgbClr val="000000">
                      <a:alpha val="43137"/>
                    </a:srgbClr>
                  </a:outerShdw>
                </a:effectLst>
                <a:latin typeface="Arial"/>
                <a:cs typeface="Arial"/>
              </a:rPr>
              <a:t>de </a:t>
            </a:r>
            <a:r>
              <a:rPr lang="es-AR" sz="2000" b="1" dirty="0">
                <a:effectLst>
                  <a:outerShdw blurRad="38100" dist="38100" dir="2700000" algn="tl">
                    <a:srgbClr val="000000">
                      <a:alpha val="43137"/>
                    </a:srgbClr>
                  </a:outerShdw>
                </a:effectLst>
                <a:latin typeface="Arial"/>
                <a:cs typeface="Arial"/>
              </a:rPr>
              <a:t>una</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fase</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al</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cierre e</a:t>
            </a:r>
            <a:r>
              <a:rPr lang="es-AR" sz="2000" b="1" dirty="0">
                <a:effectLst>
                  <a:outerShdw blurRad="38100" dist="38100" dir="2700000" algn="tl">
                    <a:srgbClr val="000000">
                      <a:alpha val="43137"/>
                    </a:srgbClr>
                  </a:outerShdw>
                </a:effectLst>
                <a:latin typeface="Arial"/>
                <a:cs typeface="Arial"/>
              </a:rPr>
              <a:t>ntre</a:t>
            </a:r>
            <a:r>
              <a:rPr lang="es-AR" sz="2000" b="1" spc="1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primera</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y</a:t>
            </a:r>
            <a:r>
              <a:rPr lang="es-AR" sz="2000" b="1" spc="1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2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última</a:t>
            </a:r>
            <a:r>
              <a:rPr lang="es-AR" sz="2000" b="1" spc="1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fase</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al</a:t>
            </a:r>
            <a:r>
              <a:rPr lang="es-AR" sz="2000" b="1" spc="1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cierre:</a:t>
            </a:r>
            <a:r>
              <a:rPr lang="es-AR" sz="2000" b="1" spc="2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tiempo</a:t>
            </a:r>
            <a:r>
              <a:rPr lang="es-AR" sz="2000" b="1" spc="1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galvánico </a:t>
            </a:r>
            <a:r>
              <a:rPr lang="es-AR" sz="2000" b="1" spc="-37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y</a:t>
            </a:r>
            <a:r>
              <a:rPr lang="es-AR" sz="2000" b="1" spc="-2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tiempo </a:t>
            </a:r>
            <a:r>
              <a:rPr lang="es-AR" sz="2000" b="1" spc="-5" dirty="0">
                <a:effectLst>
                  <a:outerShdw blurRad="38100" dist="38100" dir="2700000" algn="tl">
                    <a:srgbClr val="000000">
                      <a:alpha val="43137"/>
                    </a:srgbClr>
                  </a:outerShdw>
                </a:effectLst>
                <a:latin typeface="Arial"/>
                <a:cs typeface="Arial"/>
              </a:rPr>
              <a:t>eléctrico</a:t>
            </a:r>
          </a:p>
          <a:p>
            <a:pPr marL="1498600" lvl="2" indent="-342900">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Entre</a:t>
            </a:r>
            <a:r>
              <a:rPr lang="es-AR" sz="2000" b="1" spc="36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35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primera</a:t>
            </a:r>
            <a:r>
              <a:rPr lang="es-AR" sz="2000" b="1" spc="34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y</a:t>
            </a:r>
            <a:r>
              <a:rPr lang="es-AR" sz="2000" b="1" spc="36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37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última</a:t>
            </a:r>
            <a:r>
              <a:rPr lang="es-AR" sz="2000" b="1" spc="36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fase</a:t>
            </a:r>
            <a:r>
              <a:rPr lang="es-AR" sz="2000" b="1" spc="36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a:t>
            </a:r>
            <a:r>
              <a:rPr lang="es-AR" sz="2000" b="1" spc="36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36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apertura:</a:t>
            </a:r>
            <a:r>
              <a:rPr lang="es-AR" sz="2000" b="1" spc="35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tiempo </a:t>
            </a:r>
            <a:r>
              <a:rPr lang="es-AR" sz="2000" b="1" spc="-37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galvánico</a:t>
            </a:r>
            <a:endParaRPr lang="es-AR" sz="2000" b="1" dirty="0">
              <a:effectLst>
                <a:outerShdw blurRad="38100" dist="38100" dir="2700000" algn="tl">
                  <a:srgbClr val="000000">
                    <a:alpha val="43137"/>
                  </a:srgbClr>
                </a:outerShdw>
              </a:effectLst>
              <a:latin typeface="Arial"/>
              <a:cs typeface="Arial"/>
            </a:endParaRPr>
          </a:p>
          <a:p>
            <a:pPr marL="918844" lvl="3" indent="-229235">
              <a:buFont typeface="Symbol"/>
              <a:buChar char=""/>
              <a:tabLst>
                <a:tab pos="918844" algn="l"/>
                <a:tab pos="919480" algn="l"/>
              </a:tabLst>
            </a:pPr>
            <a:endParaRPr lang="es-AR" sz="20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51</a:t>
            </a:fld>
            <a:endParaRPr lang="es-AR"/>
          </a:p>
        </p:txBody>
      </p:sp>
    </p:spTree>
    <p:extLst>
      <p:ext uri="{BB962C8B-B14F-4D97-AF65-F5344CB8AC3E}">
        <p14:creationId xmlns:p14="http://schemas.microsoft.com/office/powerpoint/2010/main" val="33942137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1010" lvl="2" algn="just">
              <a:tabLst>
                <a:tab pos="957580" algn="l"/>
              </a:tabLst>
            </a:pPr>
            <a:r>
              <a:rPr lang="es-AR" sz="2400" b="1" spc="-5" dirty="0">
                <a:solidFill>
                  <a:srgbClr val="00B050"/>
                </a:solidFill>
                <a:effectLst>
                  <a:outerShdw blurRad="38100" dist="38100" dir="2700000" algn="tl">
                    <a:srgbClr val="000000">
                      <a:alpha val="43137"/>
                    </a:srgbClr>
                  </a:outerShdw>
                </a:effectLst>
                <a:latin typeface="Arial"/>
                <a:cs typeface="Arial"/>
              </a:rPr>
              <a:t>Tensión</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radio</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influencia</a:t>
            </a:r>
            <a:endParaRPr lang="es-AR" sz="2400" b="1"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461010" lvl="2" algn="just">
              <a:tabLst>
                <a:tab pos="957580" algn="l"/>
              </a:tabLst>
            </a:pPr>
            <a:r>
              <a:rPr lang="es-AR" sz="2400" b="1" spc="-5" dirty="0">
                <a:solidFill>
                  <a:srgbClr val="00B050"/>
                </a:solidFill>
                <a:effectLst>
                  <a:outerShdw blurRad="38100" dist="38100" dir="2700000" algn="tl">
                    <a:srgbClr val="000000">
                      <a:alpha val="43137"/>
                    </a:srgbClr>
                  </a:outerShdw>
                </a:effectLst>
                <a:latin typeface="Arial"/>
                <a:cs typeface="Arial"/>
              </a:rPr>
              <a:t>Distancia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externa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fuga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mínima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700" marR="8255" lvl="1" algn="just">
              <a:lnSpc>
                <a:spcPct val="143000"/>
              </a:lnSpc>
              <a:spcBef>
                <a:spcPts val="825"/>
              </a:spcBef>
              <a:tabLst>
                <a:tab pos="450850" algn="l"/>
                <a:tab pos="451484" algn="l"/>
                <a:tab pos="1866264" algn="l"/>
                <a:tab pos="2214880" algn="l"/>
                <a:tab pos="3225165" algn="l"/>
                <a:tab pos="3573779" algn="l"/>
                <a:tab pos="4514850" algn="l"/>
                <a:tab pos="4862195" algn="l"/>
              </a:tabLst>
            </a:pPr>
            <a:r>
              <a:rPr lang="es-AR" sz="2400" b="1" spc="-10" dirty="0">
                <a:solidFill>
                  <a:srgbClr val="00B050"/>
                </a:solidFill>
                <a:effectLst>
                  <a:outerShdw blurRad="38100" dist="38100" dir="2700000" algn="tl">
                    <a:srgbClr val="000000">
                      <a:alpha val="43137"/>
                    </a:srgbClr>
                  </a:outerShdw>
                </a:effectLst>
                <a:latin typeface="Arial"/>
                <a:cs typeface="Arial"/>
              </a:rPr>
              <a:t>	C</a:t>
            </a:r>
            <a:r>
              <a:rPr lang="es-AR" sz="2400" b="1" dirty="0">
                <a:solidFill>
                  <a:srgbClr val="00B050"/>
                </a:solidFill>
                <a:effectLst>
                  <a:outerShdw blurRad="38100" dist="38100" dir="2700000" algn="tl">
                    <a:srgbClr val="000000">
                      <a:alpha val="43137"/>
                    </a:srgbClr>
                  </a:outerShdw>
                </a:effectLst>
                <a:latin typeface="Arial"/>
                <a:cs typeface="Arial"/>
              </a:rPr>
              <a:t>ar</a:t>
            </a:r>
            <a:r>
              <a:rPr lang="es-AR" sz="2400" b="1" spc="-15" dirty="0">
                <a:solidFill>
                  <a:srgbClr val="00B050"/>
                </a:solidFill>
                <a:effectLst>
                  <a:outerShdw blurRad="38100" dist="38100" dir="2700000" algn="tl">
                    <a:srgbClr val="000000">
                      <a:alpha val="43137"/>
                    </a:srgbClr>
                  </a:outerShdw>
                </a:effectLst>
                <a:latin typeface="Arial"/>
                <a:cs typeface="Arial"/>
              </a:rPr>
              <a:t>a</a:t>
            </a:r>
            <a:r>
              <a:rPr lang="es-AR" sz="2400" b="1" dirty="0">
                <a:solidFill>
                  <a:srgbClr val="00B050"/>
                </a:solidFill>
                <a:effectLst>
                  <a:outerShdw blurRad="38100" dist="38100" dir="2700000" algn="tl">
                    <a:srgbClr val="000000">
                      <a:alpha val="43137"/>
                    </a:srgbClr>
                  </a:outerShdw>
                </a:effectLst>
                <a:latin typeface="Arial"/>
                <a:cs typeface="Arial"/>
              </a:rPr>
              <a:t>cte</a:t>
            </a:r>
            <a:r>
              <a:rPr lang="es-AR" sz="2400" b="1" spc="-10" dirty="0">
                <a:solidFill>
                  <a:srgbClr val="00B050"/>
                </a:solidFill>
                <a:effectLst>
                  <a:outerShdw blurRad="38100" dist="38100" dir="2700000" algn="tl">
                    <a:srgbClr val="000000">
                      <a:alpha val="43137"/>
                    </a:srgbClr>
                  </a:outerShdw>
                </a:effectLst>
                <a:latin typeface="Arial"/>
                <a:cs typeface="Arial"/>
              </a:rPr>
              <a:t>r</a:t>
            </a:r>
            <a:r>
              <a:rPr lang="es-AR" sz="2400" b="1" dirty="0">
                <a:solidFill>
                  <a:srgbClr val="00B050"/>
                </a:solidFill>
                <a:effectLst>
                  <a:outerShdw blurRad="38100" dist="38100" dir="2700000" algn="tl">
                    <a:srgbClr val="000000">
                      <a:alpha val="43137"/>
                    </a:srgbClr>
                  </a:outerShdw>
                </a:effectLst>
                <a:latin typeface="Arial"/>
                <a:cs typeface="Arial"/>
              </a:rPr>
              <a:t>ís</a:t>
            </a:r>
            <a:r>
              <a:rPr lang="es-AR" sz="2400" b="1" spc="-15" dirty="0">
                <a:solidFill>
                  <a:srgbClr val="00B050"/>
                </a:solidFill>
                <a:effectLst>
                  <a:outerShdw blurRad="38100" dist="38100" dir="2700000" algn="tl">
                    <a:srgbClr val="000000">
                      <a:alpha val="43137"/>
                    </a:srgbClr>
                  </a:outerShdw>
                </a:effectLst>
                <a:latin typeface="Arial"/>
                <a:cs typeface="Arial"/>
              </a:rPr>
              <a:t>t</a:t>
            </a:r>
            <a:r>
              <a:rPr lang="es-AR" sz="2400" b="1" dirty="0">
                <a:solidFill>
                  <a:srgbClr val="00B050"/>
                </a:solidFill>
                <a:effectLst>
                  <a:outerShdw blurRad="38100" dist="38100" dir="2700000" algn="tl">
                    <a:srgbClr val="000000">
                      <a:alpha val="43137"/>
                    </a:srgbClr>
                  </a:outerShdw>
                </a:effectLst>
                <a:latin typeface="Arial"/>
                <a:cs typeface="Arial"/>
              </a:rPr>
              <a:t>i</a:t>
            </a:r>
            <a:r>
              <a:rPr lang="es-AR" sz="2400" b="1" spc="-15" dirty="0">
                <a:solidFill>
                  <a:srgbClr val="00B050"/>
                </a:solidFill>
                <a:effectLst>
                  <a:outerShdw blurRad="38100" dist="38100" dir="2700000" algn="tl">
                    <a:srgbClr val="000000">
                      <a:alpha val="43137"/>
                    </a:srgbClr>
                  </a:outerShdw>
                </a:effectLst>
                <a:latin typeface="Arial"/>
                <a:cs typeface="Arial"/>
              </a:rPr>
              <a:t>c</a:t>
            </a:r>
            <a:r>
              <a:rPr lang="es-AR" sz="2400" b="1" dirty="0">
                <a:solidFill>
                  <a:srgbClr val="00B050"/>
                </a:solidFill>
                <a:effectLst>
                  <a:outerShdw blurRad="38100" dist="38100" dir="2700000" algn="tl">
                    <a:srgbClr val="000000">
                      <a:alpha val="43137"/>
                    </a:srgbClr>
                  </a:outerShdw>
                </a:effectLst>
                <a:latin typeface="Arial"/>
                <a:cs typeface="Arial"/>
              </a:rPr>
              <a:t>as	 </a:t>
            </a:r>
            <a:r>
              <a:rPr lang="es-AR" sz="2400" b="1" spc="-10" dirty="0">
                <a:solidFill>
                  <a:srgbClr val="00B050"/>
                </a:solidFill>
                <a:effectLst>
                  <a:outerShdw blurRad="38100" dist="38100" dir="2700000" algn="tl">
                    <a:srgbClr val="000000">
                      <a:alpha val="43137"/>
                    </a:srgbClr>
                  </a:outerShdw>
                </a:effectLst>
                <a:latin typeface="Arial"/>
                <a:cs typeface="Arial"/>
              </a:rPr>
              <a:t>d</a:t>
            </a:r>
            <a:r>
              <a:rPr lang="es-AR" sz="2400" b="1" dirty="0">
                <a:solidFill>
                  <a:srgbClr val="00B050"/>
                </a:solidFill>
                <a:effectLst>
                  <a:outerShdw blurRad="38100" dist="38100" dir="2700000" algn="tl">
                    <a:srgbClr val="000000">
                      <a:alpha val="43137"/>
                    </a:srgbClr>
                  </a:outerShdw>
                </a:effectLst>
                <a:latin typeface="Arial"/>
                <a:cs typeface="Arial"/>
              </a:rPr>
              <a:t>e	ca</a:t>
            </a:r>
            <a:r>
              <a:rPr lang="es-AR" sz="2400" b="1" spc="-10" dirty="0">
                <a:solidFill>
                  <a:srgbClr val="00B050"/>
                </a:solidFill>
                <a:effectLst>
                  <a:outerShdw blurRad="38100" dist="38100" dir="2700000" algn="tl">
                    <a:srgbClr val="000000">
                      <a:alpha val="43137"/>
                    </a:srgbClr>
                  </a:outerShdw>
                </a:effectLst>
                <a:latin typeface="Arial"/>
                <a:cs typeface="Arial"/>
              </a:rPr>
              <a:t>p</a:t>
            </a:r>
            <a:r>
              <a:rPr lang="es-AR" sz="2400" b="1" dirty="0">
                <a:solidFill>
                  <a:srgbClr val="00B050"/>
                </a:solidFill>
                <a:effectLst>
                  <a:outerShdw blurRad="38100" dist="38100" dir="2700000" algn="tl">
                    <a:srgbClr val="000000">
                      <a:alpha val="43137"/>
                    </a:srgbClr>
                  </a:outerShdw>
                </a:effectLst>
                <a:latin typeface="Arial"/>
                <a:cs typeface="Arial"/>
              </a:rPr>
              <a:t>a</a:t>
            </a:r>
            <a:r>
              <a:rPr lang="es-AR" sz="2400" b="1" spc="-15" dirty="0">
                <a:solidFill>
                  <a:srgbClr val="00B050"/>
                </a:solidFill>
                <a:effectLst>
                  <a:outerShdw blurRad="38100" dist="38100" dir="2700000" algn="tl">
                    <a:srgbClr val="000000">
                      <a:alpha val="43137"/>
                    </a:srgbClr>
                  </a:outerShdw>
                </a:effectLst>
                <a:latin typeface="Arial"/>
                <a:cs typeface="Arial"/>
              </a:rPr>
              <a:t>c</a:t>
            </a:r>
            <a:r>
              <a:rPr lang="es-AR" sz="2400" b="1" dirty="0">
                <a:solidFill>
                  <a:srgbClr val="00B050"/>
                </a:solidFill>
                <a:effectLst>
                  <a:outerShdw blurRad="38100" dist="38100" dir="2700000" algn="tl">
                    <a:srgbClr val="000000">
                      <a:alpha val="43137"/>
                    </a:srgbClr>
                  </a:outerShdw>
                </a:effectLst>
                <a:latin typeface="Arial"/>
                <a:cs typeface="Arial"/>
              </a:rPr>
              <a:t>i</a:t>
            </a:r>
            <a:r>
              <a:rPr lang="es-AR" sz="2400" b="1" spc="-10" dirty="0">
                <a:solidFill>
                  <a:srgbClr val="00B050"/>
                </a:solidFill>
                <a:effectLst>
                  <a:outerShdw blurRad="38100" dist="38100" dir="2700000" algn="tl">
                    <a:srgbClr val="000000">
                      <a:alpha val="43137"/>
                    </a:srgbClr>
                  </a:outerShdw>
                </a:effectLst>
                <a:latin typeface="Arial"/>
                <a:cs typeface="Arial"/>
              </a:rPr>
              <a:t>d</a:t>
            </a:r>
            <a:r>
              <a:rPr lang="es-AR" sz="2400" b="1" dirty="0">
                <a:solidFill>
                  <a:srgbClr val="00B050"/>
                </a:solidFill>
                <a:effectLst>
                  <a:outerShdw blurRad="38100" dist="38100" dir="2700000" algn="tl">
                    <a:srgbClr val="000000">
                      <a:alpha val="43137"/>
                    </a:srgbClr>
                  </a:outerShdw>
                </a:effectLst>
                <a:latin typeface="Arial"/>
                <a:cs typeface="Arial"/>
              </a:rPr>
              <a:t>ad	</a:t>
            </a:r>
            <a:r>
              <a:rPr lang="es-AR" sz="2400" b="1" spc="-10" dirty="0">
                <a:solidFill>
                  <a:srgbClr val="00B050"/>
                </a:solidFill>
                <a:effectLst>
                  <a:outerShdw blurRad="38100" dist="38100" dir="2700000" algn="tl">
                    <a:srgbClr val="000000">
                      <a:alpha val="43137"/>
                    </a:srgbClr>
                  </a:outerShdw>
                </a:effectLst>
                <a:latin typeface="Arial"/>
                <a:cs typeface="Arial"/>
              </a:rPr>
              <a:t>d</a:t>
            </a:r>
            <a:r>
              <a:rPr lang="es-AR" sz="2400" b="1" dirty="0">
                <a:solidFill>
                  <a:srgbClr val="00B050"/>
                </a:solidFill>
                <a:effectLst>
                  <a:outerShdw blurRad="38100" dist="38100" dir="2700000" algn="tl">
                    <a:srgbClr val="000000">
                      <a:alpha val="43137"/>
                    </a:srgbClr>
                  </a:outerShdw>
                </a:effectLst>
                <a:latin typeface="Arial"/>
                <a:cs typeface="Arial"/>
              </a:rPr>
              <a:t>e	ma</a:t>
            </a:r>
            <a:r>
              <a:rPr lang="es-AR" sz="2400" b="1" spc="-10" dirty="0">
                <a:solidFill>
                  <a:srgbClr val="00B050"/>
                </a:solidFill>
                <a:effectLst>
                  <a:outerShdw blurRad="38100" dist="38100" dir="2700000" algn="tl">
                    <a:srgbClr val="000000">
                      <a:alpha val="43137"/>
                    </a:srgbClr>
                  </a:outerShdw>
                </a:effectLst>
                <a:latin typeface="Arial"/>
                <a:cs typeface="Arial"/>
              </a:rPr>
              <a:t>n</a:t>
            </a:r>
            <a:r>
              <a:rPr lang="es-AR" sz="2400" b="1" dirty="0">
                <a:solidFill>
                  <a:srgbClr val="00B050"/>
                </a:solidFill>
                <a:effectLst>
                  <a:outerShdw blurRad="38100" dist="38100" dir="2700000" algn="tl">
                    <a:srgbClr val="000000">
                      <a:alpha val="43137"/>
                    </a:srgbClr>
                  </a:outerShdw>
                </a:effectLst>
                <a:latin typeface="Arial"/>
                <a:cs typeface="Arial"/>
              </a:rPr>
              <a:t>i</a:t>
            </a:r>
            <a:r>
              <a:rPr lang="es-AR" sz="2400" b="1" spc="-10" dirty="0">
                <a:solidFill>
                  <a:srgbClr val="00B050"/>
                </a:solidFill>
                <a:effectLst>
                  <a:outerShdw blurRad="38100" dist="38100" dir="2700000" algn="tl">
                    <a:srgbClr val="000000">
                      <a:alpha val="43137"/>
                    </a:srgbClr>
                  </a:outerShdw>
                </a:effectLst>
                <a:latin typeface="Arial"/>
                <a:cs typeface="Arial"/>
              </a:rPr>
              <a:t>obr</a:t>
            </a:r>
            <a:r>
              <a:rPr lang="es-AR" sz="2400" b="1" dirty="0">
                <a:solidFill>
                  <a:srgbClr val="00B050"/>
                </a:solidFill>
                <a:effectLst>
                  <a:outerShdw blurRad="38100" dist="38100" dir="2700000" algn="tl">
                    <a:srgbClr val="000000">
                      <a:alpha val="43137"/>
                    </a:srgbClr>
                  </a:outerShdw>
                </a:effectLst>
                <a:latin typeface="Arial"/>
                <a:cs typeface="Arial"/>
              </a:rPr>
              <a:t>a	</a:t>
            </a:r>
            <a:r>
              <a:rPr lang="es-AR" sz="2400" b="1" spc="-20" dirty="0">
                <a:solidFill>
                  <a:srgbClr val="00B050"/>
                </a:solidFill>
                <a:effectLst>
                  <a:outerShdw blurRad="38100" dist="38100" dir="2700000" algn="tl">
                    <a:srgbClr val="000000">
                      <a:alpha val="43137"/>
                    </a:srgbClr>
                  </a:outerShdw>
                </a:effectLst>
                <a:latin typeface="Arial"/>
                <a:cs typeface="Arial"/>
              </a:rPr>
              <a:t>d</a:t>
            </a:r>
            <a:r>
              <a:rPr lang="es-AR" sz="2400" b="1" dirty="0">
                <a:solidFill>
                  <a:srgbClr val="00B050"/>
                </a:solidFill>
                <a:effectLst>
                  <a:outerShdw blurRad="38100" dist="38100" dir="2700000" algn="tl">
                    <a:srgbClr val="000000">
                      <a:alpha val="43137"/>
                    </a:srgbClr>
                  </a:outerShdw>
                </a:effectLst>
                <a:latin typeface="Arial"/>
                <a:cs typeface="Arial"/>
              </a:rPr>
              <a:t>e	c</a:t>
            </a:r>
            <a:r>
              <a:rPr lang="es-AR" sz="2400" b="1" spc="-10" dirty="0">
                <a:solidFill>
                  <a:srgbClr val="00B050"/>
                </a:solidFill>
                <a:effectLst>
                  <a:outerShdw blurRad="38100" dist="38100" dir="2700000" algn="tl">
                    <a:srgbClr val="000000">
                      <a:alpha val="43137"/>
                    </a:srgbClr>
                  </a:outerShdw>
                </a:effectLst>
                <a:latin typeface="Arial"/>
                <a:cs typeface="Arial"/>
              </a:rPr>
              <a:t>or</a:t>
            </a:r>
            <a:r>
              <a:rPr lang="es-AR" sz="2400" b="1" dirty="0">
                <a:solidFill>
                  <a:srgbClr val="00B050"/>
                </a:solidFill>
                <a:effectLst>
                  <a:outerShdw blurRad="38100" dist="38100" dir="2700000" algn="tl">
                    <a:srgbClr val="000000">
                      <a:alpha val="43137"/>
                    </a:srgbClr>
                  </a:outerShdw>
                </a:effectLst>
                <a:latin typeface="Arial"/>
                <a:cs typeface="Arial"/>
              </a:rPr>
              <a:t>rie</a:t>
            </a:r>
            <a:r>
              <a:rPr lang="es-AR" sz="2400" b="1" spc="-10" dirty="0">
                <a:solidFill>
                  <a:srgbClr val="00B050"/>
                </a:solidFill>
                <a:effectLst>
                  <a:outerShdw blurRad="38100" dist="38100" dir="2700000" algn="tl">
                    <a:srgbClr val="000000">
                      <a:alpha val="43137"/>
                    </a:srgbClr>
                  </a:outerShdw>
                </a:effectLst>
                <a:latin typeface="Arial"/>
                <a:cs typeface="Arial"/>
              </a:rPr>
              <a:t>n</a:t>
            </a:r>
            <a:r>
              <a:rPr lang="es-AR" sz="2400" b="1" spc="-15" dirty="0">
                <a:solidFill>
                  <a:srgbClr val="00B050"/>
                </a:solidFill>
                <a:effectLst>
                  <a:outerShdw blurRad="38100" dist="38100" dir="2700000" algn="tl">
                    <a:srgbClr val="000000">
                      <a:alpha val="43137"/>
                    </a:srgbClr>
                  </a:outerShdw>
                </a:effectLst>
                <a:latin typeface="Arial"/>
                <a:cs typeface="Arial"/>
              </a:rPr>
              <a:t>t</a:t>
            </a:r>
            <a:r>
              <a:rPr lang="es-AR" sz="2400" b="1" dirty="0">
                <a:solidFill>
                  <a:srgbClr val="00B050"/>
                </a:solidFill>
                <a:effectLst>
                  <a:outerShdw blurRad="38100" dist="38100" dir="2700000" algn="tl">
                    <a:srgbClr val="000000">
                      <a:alpha val="43137"/>
                    </a:srgbClr>
                  </a:outerShdw>
                </a:effectLst>
                <a:latin typeface="Arial"/>
                <a:cs typeface="Arial"/>
              </a:rPr>
              <a:t>e  	</a:t>
            </a:r>
            <a:r>
              <a:rPr lang="es-AR" sz="2400" b="1" spc="-5" dirty="0">
                <a:solidFill>
                  <a:srgbClr val="00B050"/>
                </a:solidFill>
                <a:effectLst>
                  <a:outerShdw blurRad="38100" dist="38100" dir="2700000" algn="tl">
                    <a:srgbClr val="000000">
                      <a:alpha val="43137"/>
                    </a:srgbClr>
                  </a:outerShdw>
                </a:effectLst>
                <a:latin typeface="Arial"/>
                <a:cs typeface="Arial"/>
              </a:rPr>
              <a:t>capacitiva</a:t>
            </a:r>
            <a:endParaRPr lang="es-AR" sz="2400" b="1" dirty="0">
              <a:solidFill>
                <a:srgbClr val="00B050"/>
              </a:solidFill>
              <a:effectLst>
                <a:outerShdw blurRad="38100" dist="38100" dir="2700000" algn="tl">
                  <a:srgbClr val="000000">
                    <a:alpha val="43137"/>
                  </a:srgbClr>
                </a:outerShdw>
              </a:effectLst>
              <a:latin typeface="Arial"/>
              <a:cs typeface="Arial"/>
            </a:endParaRPr>
          </a:p>
          <a:p>
            <a:pPr lvl="1" algn="just">
              <a:spcBef>
                <a:spcPts val="40"/>
              </a:spcBef>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461010" lvl="2" algn="just">
              <a:tabLst>
                <a:tab pos="957580" algn="l"/>
              </a:tabLst>
            </a:pPr>
            <a:r>
              <a:rPr lang="es-AR" sz="2400" b="1" spc="-5" dirty="0">
                <a:solidFill>
                  <a:srgbClr val="00B050"/>
                </a:solidFill>
                <a:effectLst>
                  <a:outerShdw blurRad="38100" dist="38100" dir="2700000" algn="tl">
                    <a:srgbClr val="000000">
                      <a:alpha val="43137"/>
                    </a:srgbClr>
                  </a:outerShdw>
                </a:effectLst>
                <a:latin typeface="Arial"/>
                <a:cs typeface="Arial"/>
              </a:rPr>
              <a:t>Corriente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capacitiva </a:t>
            </a:r>
            <a:r>
              <a:rPr lang="es-AR" sz="2400" b="1" spc="5" dirty="0">
                <a:solidFill>
                  <a:srgbClr val="00B050"/>
                </a:solidFill>
                <a:effectLst>
                  <a:outerShdw blurRad="38100" dist="38100" dir="2700000" algn="tl">
                    <a:srgbClr val="000000">
                      <a:alpha val="43137"/>
                    </a:srgbClr>
                  </a:outerShdw>
                </a:effectLst>
                <a:latin typeface="Arial"/>
                <a:cs typeface="Arial"/>
              </a:rPr>
              <a:t>(A</a:t>
            </a:r>
            <a:r>
              <a:rPr lang="es-AR" sz="2400" b="1" spc="-50" dirty="0">
                <a:solidFill>
                  <a:srgbClr val="00B050"/>
                </a:solidFill>
                <a:effectLst>
                  <a:outerShdw blurRad="38100" dist="38100" dir="2700000" algn="tl">
                    <a:srgbClr val="000000">
                      <a:alpha val="43137"/>
                    </a:srgbClr>
                  </a:outerShdw>
                </a:effectLst>
                <a:latin typeface="Arial"/>
                <a:cs typeface="Arial"/>
              </a:rPr>
              <a:t> </a:t>
            </a:r>
            <a:r>
              <a:rPr lang="es-AR" sz="2400" b="1" dirty="0" err="1">
                <a:solidFill>
                  <a:srgbClr val="00B050"/>
                </a:solidFill>
                <a:effectLst>
                  <a:outerShdw blurRad="38100" dist="38100" dir="2700000" algn="tl">
                    <a:srgbClr val="000000">
                      <a:alpha val="43137"/>
                    </a:srgbClr>
                  </a:outerShdw>
                </a:effectLst>
                <a:latin typeface="Arial"/>
                <a:cs typeface="Arial"/>
              </a:rPr>
              <a:t>rms</a:t>
            </a:r>
            <a:r>
              <a:rPr lang="es-AR" sz="2400" b="1" dirty="0">
                <a:solidFill>
                  <a:srgbClr val="00B050"/>
                </a:solidFill>
                <a:effectLst>
                  <a:outerShdw blurRad="38100" dist="38100" dir="2700000" algn="tl">
                    <a:srgbClr val="000000">
                      <a:alpha val="43137"/>
                    </a:srgbClr>
                  </a:outerShdw>
                </a:effectLst>
                <a:latin typeface="Arial"/>
                <a:cs typeface="Arial"/>
              </a:rPr>
              <a:t>)</a:t>
            </a:r>
          </a:p>
          <a:p>
            <a:pPr marL="461010" lvl="2" algn="just">
              <a:tabLst>
                <a:tab pos="957580" algn="l"/>
              </a:tabLst>
            </a:pPr>
            <a:endParaRPr lang="es-AR" sz="2400" b="1" spc="-5" dirty="0">
              <a:solidFill>
                <a:srgbClr val="00B050"/>
              </a:solidFill>
              <a:latin typeface="Arial"/>
              <a:cs typeface="Arial"/>
            </a:endParaRPr>
          </a:p>
          <a:p>
            <a:pPr marL="461010" lvl="2" algn="just">
              <a:tabLst>
                <a:tab pos="957580" algn="l"/>
              </a:tabLst>
            </a:pPr>
            <a:r>
              <a:rPr lang="es-AR" sz="2400" b="1" spc="-5" dirty="0">
                <a:solidFill>
                  <a:srgbClr val="00B050"/>
                </a:solidFill>
                <a:effectLst>
                  <a:outerShdw blurRad="38100" dist="38100" dir="2700000" algn="tl">
                    <a:srgbClr val="000000">
                      <a:alpha val="43137"/>
                    </a:srgbClr>
                  </a:outerShdw>
                </a:effectLst>
                <a:latin typeface="Arial"/>
                <a:cs typeface="Arial"/>
              </a:rPr>
              <a:t>Tensión</a:t>
            </a:r>
            <a:r>
              <a:rPr lang="es-AR" sz="2400" b="1" spc="140" dirty="0">
                <a:solidFill>
                  <a:srgbClr val="00B050"/>
                </a:solidFill>
                <a:effectLst>
                  <a:outerShdw blurRad="38100" dist="38100" dir="2700000" algn="tl">
                    <a:srgbClr val="000000">
                      <a:alpha val="43137"/>
                    </a:srgbClr>
                  </a:outerShdw>
                </a:effectLst>
                <a:latin typeface="Arial"/>
                <a:cs typeface="Arial"/>
              </a:rPr>
              <a:t> </a:t>
            </a:r>
            <a:r>
              <a:rPr lang="es-AR" sz="2400" b="1" spc="-10" dirty="0">
                <a:solidFill>
                  <a:srgbClr val="00B050"/>
                </a:solidFill>
                <a:effectLst>
                  <a:outerShdw blurRad="38100" dist="38100" dir="2700000" algn="tl">
                    <a:srgbClr val="000000">
                      <a:alpha val="43137"/>
                    </a:srgbClr>
                  </a:outerShdw>
                </a:effectLst>
                <a:latin typeface="Arial"/>
                <a:cs typeface="Arial"/>
              </a:rPr>
              <a:t>de</a:t>
            </a:r>
            <a:r>
              <a:rPr lang="es-AR" sz="2400" b="1" spc="15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restablecimiento</a:t>
            </a:r>
            <a:r>
              <a:rPr lang="es-AR" sz="2400" b="1" spc="14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(entre</a:t>
            </a:r>
            <a:r>
              <a:rPr lang="es-AR" sz="2400" b="1" spc="13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los</a:t>
            </a:r>
            <a:r>
              <a:rPr lang="es-AR" sz="2400" b="1" spc="13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bornes</a:t>
            </a:r>
            <a:r>
              <a:rPr lang="es-AR" sz="2400" b="1" spc="14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del </a:t>
            </a:r>
            <a:r>
              <a:rPr lang="es-AR" sz="2400" b="1" spc="-37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interruptor)</a:t>
            </a:r>
            <a:endParaRPr lang="es-AR" sz="2400" b="1"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a:solidFill>
                <a:srgbClr val="FF0000"/>
              </a:solidFill>
              <a:effectLst>
                <a:outerShdw blurRad="38100" dist="38100" dir="2700000" algn="tl">
                  <a:srgbClr val="000000">
                    <a:alpha val="43137"/>
                  </a:srgbClr>
                </a:outerShdw>
              </a:effectLst>
              <a:latin typeface="Arial"/>
              <a:cs typeface="Arial"/>
            </a:endParaRPr>
          </a:p>
          <a:p>
            <a:pPr marL="911225" algn="just"/>
            <a:r>
              <a:rPr lang="es-AR" sz="2400" b="1" dirty="0">
                <a:solidFill>
                  <a:srgbClr val="FF0000"/>
                </a:solidFill>
                <a:effectLst>
                  <a:outerShdw blurRad="38100" dist="38100" dir="2700000" algn="tl">
                    <a:srgbClr val="000000">
                      <a:alpha val="43137"/>
                    </a:srgbClr>
                  </a:outerShdw>
                </a:effectLst>
                <a:latin typeface="Arial"/>
                <a:cs typeface="Arial"/>
              </a:rPr>
              <a:t>-Tensión</a:t>
            </a:r>
            <a:r>
              <a:rPr lang="es-AR" sz="2400" b="1" spc="-5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máxima</a:t>
            </a:r>
            <a:endParaRPr lang="es-AR" sz="2400" b="1" dirty="0">
              <a:solidFill>
                <a:srgbClr val="FF0000"/>
              </a:solidFill>
              <a:effectLst>
                <a:outerShdw blurRad="38100" dist="38100" dir="2700000" algn="tl">
                  <a:srgbClr val="000000">
                    <a:alpha val="43137"/>
                  </a:srgbClr>
                </a:outerShdw>
              </a:effectLst>
              <a:latin typeface="Arial"/>
              <a:cs typeface="Arial"/>
            </a:endParaRPr>
          </a:p>
          <a:p>
            <a:pPr algn="just">
              <a:spcBef>
                <a:spcPts val="40"/>
              </a:spcBef>
            </a:pPr>
            <a:endParaRPr lang="es-AR" sz="2400" b="1" dirty="0">
              <a:solidFill>
                <a:srgbClr val="FF0000"/>
              </a:solidFill>
              <a:effectLst>
                <a:outerShdw blurRad="38100" dist="38100" dir="2700000" algn="tl">
                  <a:srgbClr val="000000">
                    <a:alpha val="43137"/>
                  </a:srgbClr>
                </a:outerShdw>
              </a:effectLst>
              <a:latin typeface="Arial"/>
              <a:cs typeface="Arial"/>
            </a:endParaRPr>
          </a:p>
          <a:p>
            <a:pPr marL="911225" algn="just"/>
            <a:r>
              <a:rPr lang="es-AR" sz="2400" b="1" dirty="0">
                <a:solidFill>
                  <a:srgbClr val="FF0000"/>
                </a:solidFill>
                <a:effectLst>
                  <a:outerShdw blurRad="38100" dist="38100" dir="2700000" algn="tl">
                    <a:srgbClr val="000000">
                      <a:alpha val="43137"/>
                    </a:srgbClr>
                  </a:outerShdw>
                </a:effectLst>
                <a:latin typeface="Arial"/>
                <a:cs typeface="Arial"/>
              </a:rPr>
              <a:t>-</a:t>
            </a:r>
            <a:r>
              <a:rPr lang="es-AR" sz="2400" b="1" spc="-5" dirty="0">
                <a:solidFill>
                  <a:srgbClr val="FF0000"/>
                </a:solidFill>
                <a:effectLst>
                  <a:outerShdw blurRad="38100" dist="38100" dir="2700000" algn="tl">
                    <a:srgbClr val="000000">
                      <a:alpha val="43137"/>
                    </a:srgbClr>
                  </a:outerShdw>
                </a:effectLst>
                <a:latin typeface="Arial"/>
                <a:cs typeface="Arial"/>
              </a:rPr>
              <a:t> Tiempo</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a</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la</a:t>
            </a:r>
            <a:r>
              <a:rPr lang="es-AR" sz="2400" b="1" spc="-2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tensión</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máxima</a:t>
            </a:r>
            <a:endParaRPr lang="es-AR" sz="2400" b="1" dirty="0">
              <a:solidFill>
                <a:srgbClr val="FF0000"/>
              </a:solidFill>
              <a:effectLst>
                <a:outerShdw blurRad="38100" dist="38100" dir="2700000" algn="tl">
                  <a:srgbClr val="000000">
                    <a:alpha val="43137"/>
                  </a:srgbClr>
                </a:outerShdw>
              </a:effectLst>
              <a:latin typeface="Arial"/>
              <a:cs typeface="Arial"/>
            </a:endParaRPr>
          </a:p>
          <a:p>
            <a:pPr algn="just">
              <a:spcBef>
                <a:spcPts val="45"/>
              </a:spcBef>
            </a:pPr>
            <a:endParaRPr lang="es-AR" sz="2400" dirty="0">
              <a:latin typeface="Arial"/>
              <a:cs typeface="Arial"/>
            </a:endParaRPr>
          </a:p>
          <a:p>
            <a:pPr marL="469265" lvl="2" algn="just">
              <a:tabLst>
                <a:tab pos="360045" algn="l"/>
              </a:tabLst>
            </a:pPr>
            <a:r>
              <a:rPr lang="es-AR" sz="2400" b="1" spc="-5" dirty="0">
                <a:solidFill>
                  <a:srgbClr val="00B050"/>
                </a:solidFill>
                <a:effectLst>
                  <a:outerShdw blurRad="38100" dist="38100" dir="2700000" algn="tl">
                    <a:srgbClr val="000000">
                      <a:alpha val="43137"/>
                    </a:srgbClr>
                  </a:outerShdw>
                </a:effectLst>
                <a:latin typeface="Arial"/>
                <a:cs typeface="Arial"/>
              </a:rPr>
              <a:t>Tensiones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transitorias</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restablecimiento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700" marR="5715" algn="just">
              <a:lnSpc>
                <a:spcPct val="142900"/>
              </a:lnSpc>
              <a:spcBef>
                <a:spcPts val="830"/>
              </a:spcBef>
            </a:pPr>
            <a:r>
              <a:rPr lang="es-AR" sz="2400" b="1" dirty="0">
                <a:effectLst>
                  <a:outerShdw blurRad="38100" dist="38100" dir="2700000" algn="tl">
                    <a:srgbClr val="000000">
                      <a:alpha val="43137"/>
                    </a:srgbClr>
                  </a:outerShdw>
                </a:effectLst>
                <a:latin typeface="Arial"/>
                <a:cs typeface="Arial"/>
              </a:rPr>
              <a:t>Los</a:t>
            </a:r>
            <a:r>
              <a:rPr lang="es-AR" sz="2400" b="1" spc="5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interruptores</a:t>
            </a:r>
            <a:r>
              <a:rPr lang="es-AR" sz="2400" b="1" spc="6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deberán</a:t>
            </a:r>
            <a:r>
              <a:rPr lang="es-AR" sz="2400" b="1" spc="4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ser</a:t>
            </a:r>
            <a:r>
              <a:rPr lang="es-AR" sz="2400" b="1" spc="5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capaces</a:t>
            </a:r>
            <a:r>
              <a:rPr lang="es-AR" sz="2400" b="1" spc="5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a:t>
            </a:r>
            <a:r>
              <a:rPr lang="es-AR" sz="2400" b="1" spc="5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interrumpir</a:t>
            </a:r>
            <a:r>
              <a:rPr lang="es-AR" sz="2400" b="1" spc="4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la</a:t>
            </a:r>
            <a:r>
              <a:rPr lang="es-AR" sz="2400" b="1" spc="4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corriente </a:t>
            </a:r>
            <a:r>
              <a:rPr lang="es-AR" sz="2400" b="1" spc="-37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5" dirty="0">
                <a:effectLst>
                  <a:outerShdw blurRad="38100" dist="38100" dir="2700000" algn="tl">
                    <a:srgbClr val="000000">
                      <a:alpha val="43137"/>
                    </a:srgbClr>
                  </a:outerShdw>
                </a:effectLst>
                <a:latin typeface="Arial"/>
                <a:cs typeface="Arial"/>
              </a:rPr>
              <a:t> cortocircuito</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nominal.</a:t>
            </a:r>
          </a:p>
          <a:p>
            <a:pPr marL="12065" lvl="2">
              <a:lnSpc>
                <a:spcPts val="1655"/>
              </a:lnSpc>
              <a:tabLst>
                <a:tab pos="508000" algn="l"/>
              </a:tabLst>
            </a:pPr>
            <a:r>
              <a:rPr lang="es-AR" sz="2400" spc="-5" dirty="0">
                <a:solidFill>
                  <a:srgbClr val="00B050"/>
                </a:solidFill>
                <a:effectLst>
                  <a:outerShdw blurRad="38100" dist="38100" dir="2700000" algn="tl">
                    <a:srgbClr val="000000">
                      <a:alpha val="43137"/>
                    </a:srgbClr>
                  </a:outerShdw>
                </a:effectLst>
                <a:latin typeface="Arial"/>
                <a:cs typeface="Arial"/>
              </a:rPr>
              <a:t>Interrupción</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en</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Oposición</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a:t>
            </a:r>
            <a:r>
              <a:rPr lang="es-AR" sz="2400" spc="-3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Fases</a:t>
            </a:r>
          </a:p>
          <a:p>
            <a:pPr lvl="2">
              <a:spcBef>
                <a:spcPts val="40"/>
              </a:spcBef>
            </a:pPr>
            <a:endParaRPr lang="es-AR" sz="2400" dirty="0">
              <a:solidFill>
                <a:srgbClr val="00B050"/>
              </a:solidFill>
              <a:effectLst>
                <a:outerShdw blurRad="38100" dist="38100" dir="2700000" algn="tl">
                  <a:srgbClr val="000000">
                    <a:alpha val="43137"/>
                  </a:srgbClr>
                </a:outerShdw>
              </a:effectLst>
              <a:latin typeface="Arial"/>
              <a:cs typeface="Arial"/>
            </a:endParaRPr>
          </a:p>
          <a:p>
            <a:pPr marL="12700" lvl="2">
              <a:tabLst>
                <a:tab pos="508000" algn="l"/>
              </a:tabLst>
            </a:pPr>
            <a:r>
              <a:rPr lang="es-AR" sz="2400" spc="-5" dirty="0" err="1">
                <a:solidFill>
                  <a:srgbClr val="00B050"/>
                </a:solidFill>
                <a:effectLst>
                  <a:outerShdw blurRad="38100" dist="38100" dir="2700000" algn="tl">
                    <a:srgbClr val="000000">
                      <a:alpha val="43137"/>
                    </a:srgbClr>
                  </a:outerShdw>
                </a:effectLst>
                <a:latin typeface="Arial"/>
                <a:cs typeface="Arial"/>
              </a:rPr>
              <a:t>Recierre</a:t>
            </a:r>
            <a:endParaRPr lang="es-AR" sz="2400"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400" dirty="0">
              <a:latin typeface="Arial"/>
              <a:cs typeface="Arial"/>
            </a:endParaRPr>
          </a:p>
          <a:p>
            <a:pPr marL="469900" lvl="1"/>
            <a:r>
              <a:rPr lang="es-AR" sz="2400" b="1" spc="-5" dirty="0">
                <a:solidFill>
                  <a:srgbClr val="FF0000"/>
                </a:solidFill>
                <a:latin typeface="Arial"/>
                <a:cs typeface="Arial"/>
              </a:rPr>
              <a:t>Ciclo</a:t>
            </a:r>
            <a:r>
              <a:rPr lang="es-AR" sz="2400" b="1" spc="-15" dirty="0">
                <a:solidFill>
                  <a:srgbClr val="FF0000"/>
                </a:solidFill>
                <a:latin typeface="Arial"/>
                <a:cs typeface="Arial"/>
              </a:rPr>
              <a:t> </a:t>
            </a:r>
            <a:r>
              <a:rPr lang="es-AR" sz="2400" b="1" spc="-5" dirty="0">
                <a:solidFill>
                  <a:srgbClr val="FF0000"/>
                </a:solidFill>
                <a:latin typeface="Arial"/>
                <a:cs typeface="Arial"/>
              </a:rPr>
              <a:t>de</a:t>
            </a:r>
            <a:r>
              <a:rPr lang="es-AR" sz="2400" b="1" spc="-20" dirty="0">
                <a:solidFill>
                  <a:srgbClr val="FF0000"/>
                </a:solidFill>
                <a:latin typeface="Arial"/>
                <a:cs typeface="Arial"/>
              </a:rPr>
              <a:t> </a:t>
            </a:r>
            <a:r>
              <a:rPr lang="es-AR" sz="2400" b="1" spc="-5" dirty="0">
                <a:solidFill>
                  <a:srgbClr val="FF0000"/>
                </a:solidFill>
                <a:latin typeface="Arial"/>
                <a:cs typeface="Arial"/>
              </a:rPr>
              <a:t>servicio</a:t>
            </a:r>
            <a:endParaRPr lang="es-AR" sz="2400" dirty="0">
              <a:solidFill>
                <a:srgbClr val="FF0000"/>
              </a:solidFill>
              <a:latin typeface="Arial"/>
              <a:cs typeface="Arial"/>
            </a:endParaRPr>
          </a:p>
          <a:p>
            <a:pPr marL="12700" marR="5715" algn="just">
              <a:lnSpc>
                <a:spcPct val="142900"/>
              </a:lnSpc>
              <a:spcBef>
                <a:spcPts val="830"/>
              </a:spcBef>
            </a:pPr>
            <a:endParaRPr lang="es-AR" sz="2400" b="1" dirty="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52</a:t>
            </a:fld>
            <a:endParaRPr lang="es-AR"/>
          </a:p>
        </p:txBody>
      </p:sp>
    </p:spTree>
    <p:extLst>
      <p:ext uri="{BB962C8B-B14F-4D97-AF65-F5344CB8AC3E}">
        <p14:creationId xmlns:p14="http://schemas.microsoft.com/office/powerpoint/2010/main" val="16174241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spcBef>
                <a:spcPts val="100"/>
              </a:spcBef>
              <a:tabLst>
                <a:tab pos="360680" algn="l"/>
              </a:tabLst>
            </a:pPr>
            <a:r>
              <a:rPr lang="es-AR" sz="2400" b="1" spc="-5" dirty="0">
                <a:effectLst>
                  <a:outerShdw blurRad="38100" dist="38100" dir="2700000" algn="tl">
                    <a:srgbClr val="000000">
                      <a:alpha val="43137"/>
                    </a:srgbClr>
                  </a:outerShdw>
                </a:effectLst>
                <a:latin typeface="Arial"/>
                <a:cs typeface="Arial"/>
              </a:rPr>
              <a:t>Pruebas</a:t>
            </a:r>
            <a:r>
              <a:rPr lang="es-AR" sz="2400" b="1" spc="-4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tipos</a:t>
            </a:r>
            <a:endParaRPr lang="es-AR" sz="2400" b="1" dirty="0">
              <a:effectLst>
                <a:outerShdw blurRad="38100" dist="38100" dir="2700000" algn="tl">
                  <a:srgbClr val="000000">
                    <a:alpha val="43137"/>
                  </a:srgbClr>
                </a:outerShdw>
              </a:effectLst>
              <a:latin typeface="Arial"/>
              <a:cs typeface="Arial"/>
            </a:endParaRPr>
          </a:p>
          <a:p>
            <a:pPr marL="461010" lvl="2" algn="just">
              <a:tabLst>
                <a:tab pos="957580" algn="l"/>
              </a:tabLst>
            </a:pPr>
            <a:endParaRPr lang="es-AR" sz="2000" dirty="0">
              <a:latin typeface="Arial"/>
              <a:cs typeface="Arial"/>
            </a:endParaRPr>
          </a:p>
          <a:p>
            <a:pPr marL="803910" lvl="2" indent="-342900" algn="just">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2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Dieléctricas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25"/>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spcBef>
                <a:spcPts val="5"/>
              </a:spcBef>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 aperturas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y</a:t>
            </a:r>
            <a:r>
              <a:rPr lang="es-AR" sz="2000" b="1" spc="-4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cierre</a:t>
            </a:r>
            <a:r>
              <a:rPr lang="es-AR" sz="2000" b="1" spc="-5" dirty="0">
                <a:solidFill>
                  <a:srgbClr val="00B050"/>
                </a:solidFill>
                <a:effectLst>
                  <a:outerShdw blurRad="38100" dist="38100" dir="2700000" algn="tl">
                    <a:srgbClr val="000000">
                      <a:alpha val="43137"/>
                    </a:srgbClr>
                  </a:outerShdw>
                </a:effectLst>
                <a:latin typeface="Arial"/>
                <a:cs typeface="Arial"/>
              </a:rPr>
              <a:t> 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líneas</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en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vacío</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812800" marR="5080" lvl="3" indent="-342900" algn="just">
              <a:lnSpc>
                <a:spcPct val="143600"/>
              </a:lnSpc>
              <a:spcBef>
                <a:spcPts val="815"/>
              </a:spcBef>
              <a:buFont typeface="Wingdings" panose="05000000000000000000" pitchFamily="2" charset="2"/>
              <a:buChar char="ü"/>
              <a:tabLst>
                <a:tab pos="1052830" algn="l"/>
                <a:tab pos="1053465" algn="l"/>
                <a:tab pos="1902460" algn="l"/>
                <a:tab pos="2254250" algn="l"/>
                <a:tab pos="3437254" algn="l"/>
                <a:tab pos="3789045" algn="l"/>
                <a:tab pos="4764405" algn="l"/>
              </a:tabLst>
            </a:pPr>
            <a:r>
              <a:rPr lang="es-AR" sz="2000" b="1" dirty="0">
                <a:solidFill>
                  <a:srgbClr val="00B050"/>
                </a:solidFill>
                <a:effectLst>
                  <a:outerShdw blurRad="38100" dist="38100" dir="2700000" algn="tl">
                    <a:srgbClr val="000000">
                      <a:alpha val="43137"/>
                    </a:srgbClr>
                  </a:outerShdw>
                </a:effectLst>
                <a:latin typeface="Arial"/>
                <a:cs typeface="Arial"/>
              </a:rPr>
              <a:t>Pr</a:t>
            </a:r>
            <a:r>
              <a:rPr lang="es-AR" sz="2000" b="1" spc="-10" dirty="0">
                <a:solidFill>
                  <a:srgbClr val="00B050"/>
                </a:solidFill>
                <a:effectLst>
                  <a:outerShdw blurRad="38100" dist="38100" dir="2700000" algn="tl">
                    <a:srgbClr val="000000">
                      <a:alpha val="43137"/>
                    </a:srgbClr>
                  </a:outerShdw>
                </a:effectLst>
                <a:latin typeface="Arial"/>
                <a:cs typeface="Arial"/>
              </a:rPr>
              <a:t>u</a:t>
            </a:r>
            <a:r>
              <a:rPr lang="es-AR" sz="2000" b="1" dirty="0">
                <a:solidFill>
                  <a:srgbClr val="00B050"/>
                </a:solidFill>
                <a:effectLst>
                  <a:outerShdw blurRad="38100" dist="38100" dir="2700000" algn="tl">
                    <a:srgbClr val="000000">
                      <a:alpha val="43137"/>
                    </a:srgbClr>
                  </a:outerShdw>
                </a:effectLst>
                <a:latin typeface="Arial"/>
                <a:cs typeface="Arial"/>
              </a:rPr>
              <a:t>ebas	</a:t>
            </a:r>
            <a:r>
              <a:rPr lang="es-AR" sz="2000" b="1" spc="-20" dirty="0">
                <a:solidFill>
                  <a:srgbClr val="00B050"/>
                </a:solidFill>
                <a:effectLst>
                  <a:outerShdw blurRad="38100" dist="38100" dir="2700000" algn="tl">
                    <a:srgbClr val="000000">
                      <a:alpha val="43137"/>
                    </a:srgbClr>
                  </a:outerShdw>
                </a:effectLst>
                <a:latin typeface="Arial"/>
                <a:cs typeface="Arial"/>
              </a:rPr>
              <a:t>d</a:t>
            </a:r>
            <a:r>
              <a:rPr lang="es-AR" sz="2000" b="1" dirty="0">
                <a:solidFill>
                  <a:srgbClr val="00B050"/>
                </a:solidFill>
                <a:effectLst>
                  <a:outerShdw blurRad="38100" dist="38100" dir="2700000" algn="tl">
                    <a:srgbClr val="000000">
                      <a:alpha val="43137"/>
                    </a:srgbClr>
                  </a:outerShdw>
                </a:effectLst>
                <a:latin typeface="Arial"/>
                <a:cs typeface="Arial"/>
              </a:rPr>
              <a:t>e	i</a:t>
            </a:r>
            <a:r>
              <a:rPr lang="es-AR" sz="2000" b="1" spc="-10" dirty="0">
                <a:solidFill>
                  <a:srgbClr val="00B050"/>
                </a:solidFill>
                <a:effectLst>
                  <a:outerShdw blurRad="38100" dist="38100" dir="2700000" algn="tl">
                    <a:srgbClr val="000000">
                      <a:alpha val="43137"/>
                    </a:srgbClr>
                  </a:outerShdw>
                </a:effectLst>
                <a:latin typeface="Arial"/>
                <a:cs typeface="Arial"/>
              </a:rPr>
              <a:t>n</a:t>
            </a:r>
            <a:r>
              <a:rPr lang="es-AR" sz="2000" b="1" dirty="0">
                <a:solidFill>
                  <a:srgbClr val="00B050"/>
                </a:solidFill>
                <a:effectLst>
                  <a:outerShdw blurRad="38100" dist="38100" dir="2700000" algn="tl">
                    <a:srgbClr val="000000">
                      <a:alpha val="43137"/>
                    </a:srgbClr>
                  </a:outerShdw>
                </a:effectLst>
                <a:latin typeface="Arial"/>
                <a:cs typeface="Arial"/>
              </a:rPr>
              <a:t>t</a:t>
            </a:r>
            <a:r>
              <a:rPr lang="es-AR" sz="2000" b="1" spc="-15" dirty="0">
                <a:solidFill>
                  <a:srgbClr val="00B050"/>
                </a:solidFill>
                <a:effectLst>
                  <a:outerShdw blurRad="38100" dist="38100" dir="2700000" algn="tl">
                    <a:srgbClr val="000000">
                      <a:alpha val="43137"/>
                    </a:srgbClr>
                  </a:outerShdw>
                </a:effectLst>
                <a:latin typeface="Arial"/>
                <a:cs typeface="Arial"/>
              </a:rPr>
              <a:t>e</a:t>
            </a:r>
            <a:r>
              <a:rPr lang="es-AR" sz="2000" b="1" dirty="0">
                <a:solidFill>
                  <a:srgbClr val="00B050"/>
                </a:solidFill>
                <a:effectLst>
                  <a:outerShdw blurRad="38100" dist="38100" dir="2700000" algn="tl">
                    <a:srgbClr val="000000">
                      <a:alpha val="43137"/>
                    </a:srgbClr>
                  </a:outerShdw>
                </a:effectLst>
                <a:latin typeface="Arial"/>
                <a:cs typeface="Arial"/>
              </a:rPr>
              <a:t>rr</a:t>
            </a:r>
            <a:r>
              <a:rPr lang="es-AR" sz="2000" b="1" spc="-10" dirty="0">
                <a:solidFill>
                  <a:srgbClr val="00B050"/>
                </a:solidFill>
                <a:effectLst>
                  <a:outerShdw blurRad="38100" dist="38100" dir="2700000" algn="tl">
                    <a:srgbClr val="000000">
                      <a:alpha val="43137"/>
                    </a:srgbClr>
                  </a:outerShdw>
                </a:effectLst>
                <a:latin typeface="Arial"/>
                <a:cs typeface="Arial"/>
              </a:rPr>
              <a:t>up</a:t>
            </a:r>
            <a:r>
              <a:rPr lang="es-AR" sz="2000" b="1" dirty="0">
                <a:solidFill>
                  <a:srgbClr val="00B050"/>
                </a:solidFill>
                <a:effectLst>
                  <a:outerShdw blurRad="38100" dist="38100" dir="2700000" algn="tl">
                    <a:srgbClr val="000000">
                      <a:alpha val="43137"/>
                    </a:srgbClr>
                  </a:outerShdw>
                </a:effectLst>
                <a:latin typeface="Arial"/>
                <a:cs typeface="Arial"/>
              </a:rPr>
              <a:t>ci</a:t>
            </a:r>
            <a:r>
              <a:rPr lang="es-AR" sz="2000" b="1" spc="-10" dirty="0">
                <a:solidFill>
                  <a:srgbClr val="00B050"/>
                </a:solidFill>
                <a:effectLst>
                  <a:outerShdw blurRad="38100" dist="38100" dir="2700000" algn="tl">
                    <a:srgbClr val="000000">
                      <a:alpha val="43137"/>
                    </a:srgbClr>
                  </a:outerShdw>
                </a:effectLst>
                <a:latin typeface="Arial"/>
                <a:cs typeface="Arial"/>
              </a:rPr>
              <a:t>ó</a:t>
            </a:r>
            <a:r>
              <a:rPr lang="es-AR" sz="2000" b="1" dirty="0">
                <a:solidFill>
                  <a:srgbClr val="00B050"/>
                </a:solidFill>
                <a:effectLst>
                  <a:outerShdw blurRad="38100" dist="38100" dir="2700000" algn="tl">
                    <a:srgbClr val="000000">
                      <a:alpha val="43137"/>
                    </a:srgbClr>
                  </a:outerShdw>
                </a:effectLst>
                <a:latin typeface="Arial"/>
                <a:cs typeface="Arial"/>
              </a:rPr>
              <a:t>n	</a:t>
            </a:r>
            <a:r>
              <a:rPr lang="es-AR" sz="2000" b="1" spc="-20" dirty="0">
                <a:solidFill>
                  <a:srgbClr val="00B050"/>
                </a:solidFill>
                <a:effectLst>
                  <a:outerShdw blurRad="38100" dist="38100" dir="2700000" algn="tl">
                    <a:srgbClr val="000000">
                      <a:alpha val="43137"/>
                    </a:srgbClr>
                  </a:outerShdw>
                </a:effectLst>
                <a:latin typeface="Arial"/>
                <a:cs typeface="Arial"/>
              </a:rPr>
              <a:t>d</a:t>
            </a:r>
            <a:r>
              <a:rPr lang="es-AR" sz="2000" b="1" dirty="0">
                <a:solidFill>
                  <a:srgbClr val="00B050"/>
                </a:solidFill>
                <a:effectLst>
                  <a:outerShdw blurRad="38100" dist="38100" dir="2700000" algn="tl">
                    <a:srgbClr val="000000">
                      <a:alpha val="43137"/>
                    </a:srgbClr>
                  </a:outerShdw>
                </a:effectLst>
                <a:latin typeface="Arial"/>
                <a:cs typeface="Arial"/>
              </a:rPr>
              <a:t>e	</a:t>
            </a:r>
            <a:r>
              <a:rPr lang="es-AR" sz="2000" b="1" spc="-10" dirty="0">
                <a:solidFill>
                  <a:srgbClr val="00B050"/>
                </a:solidFill>
                <a:effectLst>
                  <a:outerShdw blurRad="38100" dist="38100" dir="2700000" algn="tl">
                    <a:srgbClr val="000000">
                      <a:alpha val="43137"/>
                    </a:srgbClr>
                  </a:outerShdw>
                </a:effectLst>
                <a:latin typeface="Arial"/>
                <a:cs typeface="Arial"/>
              </a:rPr>
              <a:t>p</a:t>
            </a:r>
            <a:r>
              <a:rPr lang="es-AR" sz="2000" b="1" dirty="0">
                <a:solidFill>
                  <a:srgbClr val="00B050"/>
                </a:solidFill>
                <a:effectLst>
                  <a:outerShdw blurRad="38100" dist="38100" dir="2700000" algn="tl">
                    <a:srgbClr val="000000">
                      <a:alpha val="43137"/>
                    </a:srgbClr>
                  </a:outerShdw>
                </a:effectLst>
                <a:latin typeface="Arial"/>
                <a:cs typeface="Arial"/>
              </a:rPr>
              <a:t>e</a:t>
            </a:r>
            <a:r>
              <a:rPr lang="es-AR" sz="2000" b="1" spc="-10" dirty="0">
                <a:solidFill>
                  <a:srgbClr val="00B050"/>
                </a:solidFill>
                <a:effectLst>
                  <a:outerShdw blurRad="38100" dist="38100" dir="2700000" algn="tl">
                    <a:srgbClr val="000000">
                      <a:alpha val="43137"/>
                    </a:srgbClr>
                  </a:outerShdw>
                </a:effectLst>
                <a:latin typeface="Arial"/>
                <a:cs typeface="Arial"/>
              </a:rPr>
              <a:t>qu</a:t>
            </a:r>
            <a:r>
              <a:rPr lang="es-AR" sz="2000" b="1" dirty="0">
                <a:solidFill>
                  <a:srgbClr val="00B050"/>
                </a:solidFill>
                <a:effectLst>
                  <a:outerShdw blurRad="38100" dist="38100" dir="2700000" algn="tl">
                    <a:srgbClr val="000000">
                      <a:alpha val="43137"/>
                    </a:srgbClr>
                  </a:outerShdw>
                </a:effectLst>
                <a:latin typeface="Arial"/>
                <a:cs typeface="Arial"/>
              </a:rPr>
              <a:t>e</a:t>
            </a:r>
            <a:r>
              <a:rPr lang="es-AR" sz="2000" b="1" spc="-10" dirty="0">
                <a:solidFill>
                  <a:srgbClr val="00B050"/>
                </a:solidFill>
                <a:effectLst>
                  <a:outerShdw blurRad="38100" dist="38100" dir="2700000" algn="tl">
                    <a:srgbClr val="000000">
                      <a:alpha val="43137"/>
                    </a:srgbClr>
                  </a:outerShdw>
                </a:effectLst>
                <a:latin typeface="Arial"/>
                <a:cs typeface="Arial"/>
              </a:rPr>
              <a:t>ñ</a:t>
            </a:r>
            <a:r>
              <a:rPr lang="es-AR" sz="2000" b="1" dirty="0">
                <a:solidFill>
                  <a:srgbClr val="00B050"/>
                </a:solidFill>
                <a:effectLst>
                  <a:outerShdw blurRad="38100" dist="38100" dir="2700000" algn="tl">
                    <a:srgbClr val="000000">
                      <a:alpha val="43137"/>
                    </a:srgbClr>
                  </a:outerShdw>
                </a:effectLst>
                <a:latin typeface="Arial"/>
                <a:cs typeface="Arial"/>
              </a:rPr>
              <a:t>as	c</a:t>
            </a:r>
            <a:r>
              <a:rPr lang="es-AR" sz="2000" b="1" spc="-10" dirty="0">
                <a:solidFill>
                  <a:srgbClr val="00B050"/>
                </a:solidFill>
                <a:effectLst>
                  <a:outerShdw blurRad="38100" dist="38100" dir="2700000" algn="tl">
                    <a:srgbClr val="000000">
                      <a:alpha val="43137"/>
                    </a:srgbClr>
                  </a:outerShdw>
                </a:effectLst>
                <a:latin typeface="Arial"/>
                <a:cs typeface="Arial"/>
              </a:rPr>
              <a:t>or</a:t>
            </a:r>
            <a:r>
              <a:rPr lang="es-AR" sz="2000" b="1" dirty="0">
                <a:solidFill>
                  <a:srgbClr val="00B050"/>
                </a:solidFill>
                <a:effectLst>
                  <a:outerShdw blurRad="38100" dist="38100" dir="2700000" algn="tl">
                    <a:srgbClr val="000000">
                      <a:alpha val="43137"/>
                    </a:srgbClr>
                  </a:outerShdw>
                </a:effectLst>
                <a:latin typeface="Arial"/>
                <a:cs typeface="Arial"/>
              </a:rPr>
              <a:t>rie</a:t>
            </a:r>
            <a:r>
              <a:rPr lang="es-AR" sz="2000" b="1" spc="-10" dirty="0">
                <a:solidFill>
                  <a:srgbClr val="00B050"/>
                </a:solidFill>
                <a:effectLst>
                  <a:outerShdw blurRad="38100" dist="38100" dir="2700000" algn="tl">
                    <a:srgbClr val="000000">
                      <a:alpha val="43137"/>
                    </a:srgbClr>
                  </a:outerShdw>
                </a:effectLst>
                <a:latin typeface="Arial"/>
                <a:cs typeface="Arial"/>
              </a:rPr>
              <a:t>n</a:t>
            </a:r>
            <a:r>
              <a:rPr lang="es-AR" sz="2000" b="1" dirty="0">
                <a:solidFill>
                  <a:srgbClr val="00B050"/>
                </a:solidFill>
                <a:effectLst>
                  <a:outerShdw blurRad="38100" dist="38100" dir="2700000" algn="tl">
                    <a:srgbClr val="000000">
                      <a:alpha val="43137"/>
                    </a:srgbClr>
                  </a:outerShdw>
                </a:effectLst>
                <a:latin typeface="Arial"/>
                <a:cs typeface="Arial"/>
              </a:rPr>
              <a:t>t</a:t>
            </a:r>
            <a:r>
              <a:rPr lang="es-AR" sz="2000" b="1" spc="-15" dirty="0">
                <a:solidFill>
                  <a:srgbClr val="00B050"/>
                </a:solidFill>
                <a:effectLst>
                  <a:outerShdw blurRad="38100" dist="38100" dir="2700000" algn="tl">
                    <a:srgbClr val="000000">
                      <a:alpha val="43137"/>
                    </a:srgbClr>
                  </a:outerShdw>
                </a:effectLst>
                <a:latin typeface="Arial"/>
                <a:cs typeface="Arial"/>
              </a:rPr>
              <a:t>e</a:t>
            </a:r>
            <a:r>
              <a:rPr lang="es-AR" sz="2000" b="1" dirty="0">
                <a:solidFill>
                  <a:srgbClr val="00B050"/>
                </a:solidFill>
                <a:effectLst>
                  <a:outerShdw blurRad="38100" dist="38100" dir="2700000" algn="tl">
                    <a:srgbClr val="000000">
                      <a:alpha val="43137"/>
                    </a:srgbClr>
                  </a:outerShdw>
                </a:effectLst>
                <a:latin typeface="Arial"/>
                <a:cs typeface="Arial"/>
              </a:rPr>
              <a:t>s  </a:t>
            </a:r>
            <a:r>
              <a:rPr lang="es-AR" sz="2000" b="1" spc="-5" dirty="0">
                <a:solidFill>
                  <a:srgbClr val="00B050"/>
                </a:solidFill>
                <a:effectLst>
                  <a:outerShdw blurRad="38100" dist="38100" dir="2700000" algn="tl">
                    <a:srgbClr val="000000">
                      <a:alpha val="43137"/>
                    </a:srgbClr>
                  </a:outerShdw>
                </a:effectLst>
                <a:latin typeface="Arial"/>
                <a:cs typeface="Arial"/>
              </a:rPr>
              <a:t>inductivas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fallas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en</a:t>
            </a:r>
            <a:r>
              <a:rPr lang="es-AR" sz="2000" b="1" spc="-2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terminales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3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fallas</a:t>
            </a:r>
            <a:r>
              <a:rPr lang="es-AR" sz="2000" b="1" spc="-5" dirty="0">
                <a:solidFill>
                  <a:srgbClr val="00B050"/>
                </a:solidFill>
                <a:effectLst>
                  <a:outerShdw blurRad="38100" dist="38100" dir="2700000" algn="tl">
                    <a:srgbClr val="000000">
                      <a:alpha val="43137"/>
                    </a:srgbClr>
                  </a:outerShdw>
                </a:effectLst>
                <a:latin typeface="Arial"/>
                <a:cs typeface="Arial"/>
              </a:rPr>
              <a:t> kilométricas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oposición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fase</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spcBef>
                <a:spcPts val="5"/>
              </a:spcBef>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corriente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pico de corta</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duración</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con corriente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nominal</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continúa</a:t>
            </a:r>
          </a:p>
          <a:p>
            <a:pPr marL="461010" lvl="2" algn="just">
              <a:tabLst>
                <a:tab pos="957580" algn="l"/>
              </a:tabLst>
            </a:pPr>
            <a:endParaRPr lang="es-AR" sz="2000" b="1" spc="-5" dirty="0">
              <a:latin typeface="Arial"/>
              <a:cs typeface="Arial"/>
            </a:endParaRPr>
          </a:p>
          <a:p>
            <a:pPr marL="12065" lvl="1" algn="just">
              <a:spcBef>
                <a:spcPts val="100"/>
              </a:spcBef>
              <a:tabLst>
                <a:tab pos="360045" algn="l"/>
              </a:tabLst>
            </a:pPr>
            <a:r>
              <a:rPr lang="es-AR" sz="2400" b="1" spc="-5" dirty="0">
                <a:effectLst>
                  <a:outerShdw blurRad="38100" dist="38100" dir="2700000" algn="tl">
                    <a:srgbClr val="000000">
                      <a:alpha val="43137"/>
                    </a:srgbClr>
                  </a:outerShdw>
                </a:effectLst>
                <a:latin typeface="Arial"/>
                <a:cs typeface="Arial"/>
              </a:rPr>
              <a:t>Pruebas</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rutinas</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especificadas</a:t>
            </a:r>
            <a:endParaRPr lang="es-AR" sz="2400" b="1" dirty="0">
              <a:effectLst>
                <a:outerShdw blurRad="38100" dist="38100" dir="2700000" algn="tl">
                  <a:srgbClr val="000000">
                    <a:alpha val="43137"/>
                  </a:srgbClr>
                </a:outerShdw>
              </a:effectLst>
              <a:latin typeface="Arial"/>
              <a:cs typeface="Arial"/>
            </a:endParaRPr>
          </a:p>
          <a:p>
            <a:pPr lvl="1" algn="just">
              <a:spcBef>
                <a:spcPts val="45"/>
              </a:spcBef>
              <a:buFont typeface="Arial"/>
              <a:buAutoNum type="arabicPeriod" startAt="7"/>
            </a:pPr>
            <a:endParaRPr lang="es-AR" sz="2000" dirty="0">
              <a:latin typeface="Arial"/>
              <a:cs typeface="Arial"/>
            </a:endParaRPr>
          </a:p>
          <a:p>
            <a:pPr marL="956944" lvl="2" indent="-495934" algn="just">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Soporte de</a:t>
            </a:r>
            <a:r>
              <a:rPr lang="es-AR" sz="2000" b="1" spc="-3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Porcelana</a:t>
            </a:r>
          </a:p>
          <a:p>
            <a:pPr marL="956944" lvl="2" indent="-495934" algn="just">
              <a:buFont typeface="Wingdings" panose="05000000000000000000" pitchFamily="2" charset="2"/>
              <a:buChar char="ü"/>
              <a:tabLst>
                <a:tab pos="957580" algn="l"/>
              </a:tabLst>
            </a:pPr>
            <a:endParaRPr lang="es-AR" sz="2000" b="1" spc="-5" dirty="0">
              <a:solidFill>
                <a:srgbClr val="00B050"/>
              </a:solidFill>
              <a:effectLst>
                <a:outerShdw blurRad="38100" dist="38100" dir="2700000" algn="tl">
                  <a:srgbClr val="000000">
                    <a:alpha val="43137"/>
                  </a:srgbClr>
                </a:outerShdw>
              </a:effectLst>
              <a:latin typeface="Arial"/>
              <a:cs typeface="Arial"/>
            </a:endParaRPr>
          </a:p>
          <a:p>
            <a:pPr marL="956944" lvl="2" indent="-495934">
              <a:spcBef>
                <a:spcPts val="100"/>
              </a:spcBef>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presión</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en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cámaras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5"/>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a:t>
            </a:r>
            <a:r>
              <a:rPr lang="es-AR" sz="2000" b="1" spc="-3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presión</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a:t>
            </a:r>
            <a:r>
              <a:rPr lang="es-AR" sz="2000" b="1" spc="-2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estanqueidad</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5"/>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resistencia</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calentadores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y</a:t>
            </a:r>
            <a:r>
              <a:rPr lang="es-AR" sz="2000" b="1" spc="-3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bobinas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cableado</a:t>
            </a:r>
            <a:r>
              <a:rPr lang="es-AR" sz="2000" b="1" spc="-5" dirty="0">
                <a:solidFill>
                  <a:srgbClr val="00B050"/>
                </a:solidFill>
                <a:effectLst>
                  <a:outerShdw blurRad="38100" dist="38100" dir="2700000" algn="tl">
                    <a:srgbClr val="000000">
                      <a:alpha val="43137"/>
                    </a:srgbClr>
                  </a:outerShdw>
                </a:effectLst>
                <a:latin typeface="Arial"/>
                <a:cs typeface="Arial"/>
              </a:rPr>
              <a:t> 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10" dirty="0">
                <a:solidFill>
                  <a:srgbClr val="00B050"/>
                </a:solidFill>
                <a:effectLst>
                  <a:outerShdw blurRad="38100" dist="38100" dir="2700000" algn="tl">
                    <a:srgbClr val="000000">
                      <a:alpha val="43137"/>
                    </a:srgbClr>
                  </a:outerShdw>
                </a:effectLst>
                <a:latin typeface="Arial"/>
                <a:cs typeface="Arial"/>
              </a:rPr>
              <a:t>control</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Verificación</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los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ajustes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mecanismo</a:t>
            </a:r>
          </a:p>
          <a:p>
            <a:pPr marL="1200150" lvl="2" indent="-285750">
              <a:spcBef>
                <a:spcPts val="3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operación mecánicas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tiempo</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operación</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spcBef>
                <a:spcPts val="5"/>
              </a:spcBef>
              <a:buFont typeface="Wingdings" panose="05000000000000000000" pitchFamily="2" charset="2"/>
              <a:buChar char="ü"/>
              <a:tabLst>
                <a:tab pos="105664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 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tiempo 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inserción de</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la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resistencia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energía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acumulada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resistencia</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 los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contactos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spcBef>
                <a:spcPts val="5"/>
              </a:spcBef>
              <a:buFont typeface="Wingdings" panose="05000000000000000000" pitchFamily="2" charset="2"/>
              <a:buChar char="ü"/>
              <a:tabLst>
                <a:tab pos="105664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dieléctricas </a:t>
            </a:r>
            <a:r>
              <a:rPr lang="es-AR" sz="2000" b="1" dirty="0">
                <a:solidFill>
                  <a:srgbClr val="00B050"/>
                </a:solidFill>
                <a:effectLst>
                  <a:outerShdw blurRad="38100" dist="38100" dir="2700000" algn="tl">
                    <a:srgbClr val="000000">
                      <a:alpha val="43137"/>
                    </a:srgbClr>
                  </a:outerShdw>
                </a:effectLst>
                <a:latin typeface="Arial"/>
                <a:cs typeface="Arial"/>
              </a:rPr>
              <a:t>a</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60</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HZ</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los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condensadores</a:t>
            </a:r>
          </a:p>
          <a:p>
            <a:pPr marL="746760" lvl="2" indent="-285750">
              <a:buFont typeface="Wingdings" panose="05000000000000000000" pitchFamily="2" charset="2"/>
              <a:buChar char="ü"/>
              <a:tabLst>
                <a:tab pos="1056640" algn="l"/>
              </a:tabLst>
            </a:pPr>
            <a:endParaRPr lang="es-AR" sz="2000" b="1" spc="-5"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000" b="1" spc="-5" dirty="0">
                <a:solidFill>
                  <a:srgbClr val="00B050"/>
                </a:solidFill>
                <a:effectLst>
                  <a:outerShdw blurRad="38100" dist="38100" dir="2700000" algn="tl">
                    <a:srgbClr val="000000">
                      <a:alpha val="43137"/>
                    </a:srgbClr>
                  </a:outerShdw>
                </a:effectLst>
                <a:latin typeface="Arial"/>
                <a:cs typeface="Arial"/>
              </a:rPr>
              <a:t>Medición</a:t>
            </a:r>
            <a:r>
              <a:rPr lang="es-AR" sz="2000" b="1" spc="17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resistencia</a:t>
            </a:r>
            <a:r>
              <a:rPr lang="es-AR" sz="2000" b="1" spc="18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9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inserción</a:t>
            </a:r>
            <a:r>
              <a:rPr lang="es-AR" sz="2000" b="1" spc="190" dirty="0">
                <a:solidFill>
                  <a:srgbClr val="00B050"/>
                </a:solidFill>
                <a:effectLst>
                  <a:outerShdw blurRad="38100" dist="38100" dir="2700000" algn="tl">
                    <a:srgbClr val="000000">
                      <a:alpha val="43137"/>
                    </a:srgbClr>
                  </a:outerShdw>
                </a:effectLst>
                <a:latin typeface="Arial"/>
                <a:cs typeface="Arial"/>
              </a:rPr>
              <a:t> </a:t>
            </a:r>
            <a:r>
              <a:rPr lang="es-AR" sz="2000" b="1" spc="-10" dirty="0">
                <a:solidFill>
                  <a:srgbClr val="00B050"/>
                </a:solidFill>
                <a:effectLst>
                  <a:outerShdw blurRad="38100" dist="38100" dir="2700000" algn="tl">
                    <a:srgbClr val="000000">
                      <a:alpha val="43137"/>
                    </a:srgbClr>
                  </a:outerShdw>
                </a:effectLst>
                <a:latin typeface="Arial"/>
                <a:cs typeface="Arial"/>
              </a:rPr>
              <a:t>al</a:t>
            </a:r>
            <a:r>
              <a:rPr lang="es-AR" sz="2000" b="1" spc="20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cierre</a:t>
            </a:r>
            <a:r>
              <a:rPr lang="es-AR" sz="2000" b="1" spc="2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y</a:t>
            </a:r>
            <a:r>
              <a:rPr lang="es-AR" sz="2000" b="1" spc="14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a</a:t>
            </a:r>
            <a:r>
              <a:rPr lang="es-AR" sz="2000" b="1" spc="19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la </a:t>
            </a:r>
            <a:r>
              <a:rPr lang="es-AR" sz="2000" b="1" spc="-37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apertura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endParaRPr lang="es-AR" sz="2000" b="1" dirty="0">
              <a:solidFill>
                <a:srgbClr val="00B050"/>
              </a:solidFill>
              <a:effectLst>
                <a:outerShdw blurRad="38100" dist="38100" dir="2700000" algn="tl">
                  <a:srgbClr val="000000">
                    <a:alpha val="43137"/>
                  </a:srgbClr>
                </a:outerShdw>
              </a:effectLst>
              <a:latin typeface="Arial"/>
              <a:cs typeface="Arial"/>
            </a:endParaRPr>
          </a:p>
          <a:p>
            <a:pPr lvl="2">
              <a:spcBef>
                <a:spcPts val="40"/>
              </a:spcBef>
              <a:buFont typeface="Arial"/>
              <a:buAutoNum type="arabicPeriod" startAt="2"/>
            </a:pPr>
            <a:endParaRPr lang="es-AR" sz="2000" b="1" dirty="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53</a:t>
            </a:fld>
            <a:endParaRPr lang="es-AR"/>
          </a:p>
        </p:txBody>
      </p:sp>
    </p:spTree>
    <p:extLst>
      <p:ext uri="{BB962C8B-B14F-4D97-AF65-F5344CB8AC3E}">
        <p14:creationId xmlns:p14="http://schemas.microsoft.com/office/powerpoint/2010/main" val="1307310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sz="2600" b="1" spc="-5" dirty="0">
                <a:effectLst>
                  <a:outerShdw blurRad="38100" dist="38100" dir="2700000" algn="tl">
                    <a:srgbClr val="000000">
                      <a:alpha val="43137"/>
                    </a:srgbClr>
                  </a:outerShdw>
                </a:effectLst>
                <a:latin typeface="Arial"/>
                <a:cs typeface="Arial"/>
              </a:rPr>
              <a:t>Pruebas</a:t>
            </a:r>
            <a:r>
              <a:rPr lang="es-AR" sz="2600" b="1" spc="-10" dirty="0">
                <a:effectLst>
                  <a:outerShdw blurRad="38100" dist="38100" dir="2700000" algn="tl">
                    <a:srgbClr val="000000">
                      <a:alpha val="43137"/>
                    </a:srgbClr>
                  </a:outerShdw>
                </a:effectLst>
                <a:latin typeface="Arial"/>
                <a:cs typeface="Arial"/>
              </a:rPr>
              <a:t> </a:t>
            </a:r>
            <a:r>
              <a:rPr lang="es-AR" sz="2600" b="1" spc="-5" dirty="0">
                <a:effectLst>
                  <a:outerShdw blurRad="38100" dist="38100" dir="2700000" algn="tl">
                    <a:srgbClr val="000000">
                      <a:alpha val="43137"/>
                    </a:srgbClr>
                  </a:outerShdw>
                </a:effectLst>
                <a:latin typeface="Arial"/>
                <a:cs typeface="Arial"/>
              </a:rPr>
              <a:t>de</a:t>
            </a:r>
            <a:r>
              <a:rPr lang="es-AR" sz="2600" b="1" spc="-15" dirty="0">
                <a:effectLst>
                  <a:outerShdw blurRad="38100" dist="38100" dir="2700000" algn="tl">
                    <a:srgbClr val="000000">
                      <a:alpha val="43137"/>
                    </a:srgbClr>
                  </a:outerShdw>
                </a:effectLst>
                <a:latin typeface="Arial"/>
                <a:cs typeface="Arial"/>
              </a:rPr>
              <a:t> </a:t>
            </a:r>
            <a:r>
              <a:rPr lang="es-AR" sz="2600" b="1" spc="-5" dirty="0">
                <a:effectLst>
                  <a:outerShdw blurRad="38100" dist="38100" dir="2700000" algn="tl">
                    <a:srgbClr val="000000">
                      <a:alpha val="43137"/>
                    </a:srgbClr>
                  </a:outerShdw>
                </a:effectLst>
                <a:latin typeface="Arial"/>
                <a:cs typeface="Arial"/>
              </a:rPr>
              <a:t>aceptación</a:t>
            </a:r>
            <a:r>
              <a:rPr lang="es-AR" sz="2600" b="1" spc="-15" dirty="0">
                <a:effectLst>
                  <a:outerShdw blurRad="38100" dist="38100" dir="2700000" algn="tl">
                    <a:srgbClr val="000000">
                      <a:alpha val="43137"/>
                    </a:srgbClr>
                  </a:outerShdw>
                </a:effectLst>
                <a:latin typeface="Arial"/>
                <a:cs typeface="Arial"/>
              </a:rPr>
              <a:t> </a:t>
            </a:r>
            <a:r>
              <a:rPr lang="es-AR" sz="2600" b="1" dirty="0">
                <a:effectLst>
                  <a:outerShdw blurRad="38100" dist="38100" dir="2700000" algn="tl">
                    <a:srgbClr val="000000">
                      <a:alpha val="43137"/>
                    </a:srgbClr>
                  </a:outerShdw>
                </a:effectLst>
                <a:latin typeface="Arial"/>
                <a:cs typeface="Arial"/>
              </a:rPr>
              <a:t>en</a:t>
            </a:r>
            <a:r>
              <a:rPr lang="es-AR" sz="2600" b="1" spc="-10" dirty="0">
                <a:effectLst>
                  <a:outerShdw blurRad="38100" dist="38100" dir="2700000" algn="tl">
                    <a:srgbClr val="000000">
                      <a:alpha val="43137"/>
                    </a:srgbClr>
                  </a:outerShdw>
                </a:effectLst>
                <a:latin typeface="Arial"/>
                <a:cs typeface="Arial"/>
              </a:rPr>
              <a:t> </a:t>
            </a:r>
            <a:r>
              <a:rPr lang="es-AR" sz="2600" b="1" spc="-5" dirty="0">
                <a:effectLst>
                  <a:outerShdw blurRad="38100" dist="38100" dir="2700000" algn="tl">
                    <a:srgbClr val="000000">
                      <a:alpha val="43137"/>
                    </a:srgbClr>
                  </a:outerShdw>
                </a:effectLst>
                <a:latin typeface="Arial"/>
                <a:cs typeface="Arial"/>
              </a:rPr>
              <a:t>Sitio</a:t>
            </a:r>
            <a:endParaRPr lang="es-AR" sz="2600" b="1" dirty="0">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8"/>
            </a:pPr>
            <a:endParaRPr lang="es-AR" sz="2600" b="1" dirty="0">
              <a:effectLst>
                <a:outerShdw blurRad="38100" dist="38100" dir="2700000" algn="tl">
                  <a:srgbClr val="000000">
                    <a:alpha val="43137"/>
                  </a:srgbClr>
                </a:outerShdw>
              </a:effectLst>
              <a:latin typeface="Arial"/>
              <a:cs typeface="Arial"/>
            </a:endParaRPr>
          </a:p>
          <a:p>
            <a:pPr marL="918210" lvl="2" indent="-457200" algn="just">
              <a:buFont typeface="Wingdings" panose="05000000000000000000" pitchFamily="2" charset="2"/>
              <a:buChar char="q"/>
              <a:tabLst>
                <a:tab pos="957580" algn="l"/>
              </a:tabLst>
            </a:pPr>
            <a:r>
              <a:rPr lang="es-AR" sz="2600" b="1" spc="-5" dirty="0">
                <a:solidFill>
                  <a:srgbClr val="00B050"/>
                </a:solidFill>
                <a:effectLst>
                  <a:outerShdw blurRad="38100" dist="38100" dir="2700000" algn="tl">
                    <a:srgbClr val="000000">
                      <a:alpha val="43137"/>
                    </a:srgbClr>
                  </a:outerShdw>
                </a:effectLst>
                <a:latin typeface="Arial"/>
                <a:cs typeface="Arial"/>
              </a:rPr>
              <a:t>Pruebas</a:t>
            </a:r>
            <a:r>
              <a:rPr lang="es-AR" sz="2600" b="1" spc="-20" dirty="0">
                <a:solidFill>
                  <a:srgbClr val="00B050"/>
                </a:solidFill>
                <a:effectLst>
                  <a:outerShdw blurRad="38100" dist="38100" dir="2700000" algn="tl">
                    <a:srgbClr val="000000">
                      <a:alpha val="43137"/>
                    </a:srgbClr>
                  </a:outerShdw>
                </a:effectLst>
                <a:latin typeface="Arial"/>
                <a:cs typeface="Arial"/>
              </a:rPr>
              <a:t> </a:t>
            </a:r>
            <a:r>
              <a:rPr lang="es-AR" sz="2600" b="1" spc="-5" dirty="0">
                <a:solidFill>
                  <a:srgbClr val="00B050"/>
                </a:solidFill>
                <a:effectLst>
                  <a:outerShdw blurRad="38100" dist="38100" dir="2700000" algn="tl">
                    <a:srgbClr val="000000">
                      <a:alpha val="43137"/>
                    </a:srgbClr>
                  </a:outerShdw>
                </a:effectLst>
                <a:latin typeface="Arial"/>
                <a:cs typeface="Arial"/>
              </a:rPr>
              <a:t>de</a:t>
            </a:r>
            <a:r>
              <a:rPr lang="es-AR" sz="2600" b="1" spc="-20" dirty="0">
                <a:solidFill>
                  <a:srgbClr val="00B050"/>
                </a:solidFill>
                <a:effectLst>
                  <a:outerShdw blurRad="38100" dist="38100" dir="2700000" algn="tl">
                    <a:srgbClr val="000000">
                      <a:alpha val="43137"/>
                    </a:srgbClr>
                  </a:outerShdw>
                </a:effectLst>
                <a:latin typeface="Arial"/>
                <a:cs typeface="Arial"/>
              </a:rPr>
              <a:t> </a:t>
            </a:r>
            <a:r>
              <a:rPr lang="es-AR" sz="2600" b="1" spc="-5" dirty="0">
                <a:solidFill>
                  <a:srgbClr val="00B050"/>
                </a:solidFill>
                <a:effectLst>
                  <a:outerShdw blurRad="38100" dist="38100" dir="2700000" algn="tl">
                    <a:srgbClr val="000000">
                      <a:alpha val="43137"/>
                    </a:srgbClr>
                  </a:outerShdw>
                </a:effectLst>
                <a:latin typeface="Arial"/>
                <a:cs typeface="Arial"/>
              </a:rPr>
              <a:t>operación</a:t>
            </a:r>
          </a:p>
          <a:p>
            <a:pPr marL="918210" lvl="2" indent="-457200" algn="just">
              <a:buFont typeface="Wingdings" panose="05000000000000000000" pitchFamily="2" charset="2"/>
              <a:buChar char="q"/>
              <a:tabLst>
                <a:tab pos="956310" algn="l"/>
              </a:tabLst>
            </a:pPr>
            <a:r>
              <a:rPr lang="es-AR" sz="2600" b="1" dirty="0">
                <a:solidFill>
                  <a:srgbClr val="00B050"/>
                </a:solidFill>
                <a:effectLst>
                  <a:outerShdw blurRad="38100" dist="38100" dir="2700000" algn="tl">
                    <a:srgbClr val="000000">
                      <a:alpha val="43137"/>
                    </a:srgbClr>
                  </a:outerShdw>
                </a:effectLst>
                <a:latin typeface="Arial"/>
                <a:cs typeface="Arial"/>
              </a:rPr>
              <a:t>Mención</a:t>
            </a:r>
            <a:r>
              <a:rPr lang="es-AR" sz="2600" b="1" spc="-15" dirty="0">
                <a:solidFill>
                  <a:srgbClr val="00B050"/>
                </a:solidFill>
                <a:effectLst>
                  <a:outerShdw blurRad="38100" dist="38100" dir="2700000" algn="tl">
                    <a:srgbClr val="000000">
                      <a:alpha val="43137"/>
                    </a:srgbClr>
                  </a:outerShdw>
                </a:effectLst>
                <a:latin typeface="Arial"/>
                <a:cs typeface="Arial"/>
              </a:rPr>
              <a:t> </a:t>
            </a:r>
            <a:r>
              <a:rPr lang="es-AR" sz="2600" b="1" spc="-5" dirty="0">
                <a:solidFill>
                  <a:srgbClr val="00B050"/>
                </a:solidFill>
                <a:effectLst>
                  <a:outerShdw blurRad="38100" dist="38100" dir="2700000" algn="tl">
                    <a:srgbClr val="000000">
                      <a:alpha val="43137"/>
                    </a:srgbClr>
                  </a:outerShdw>
                </a:effectLst>
                <a:latin typeface="Arial"/>
                <a:cs typeface="Arial"/>
              </a:rPr>
              <a:t>de</a:t>
            </a:r>
            <a:r>
              <a:rPr lang="es-AR" sz="2600" b="1" spc="-15" dirty="0">
                <a:solidFill>
                  <a:srgbClr val="00B050"/>
                </a:solidFill>
                <a:effectLst>
                  <a:outerShdw blurRad="38100" dist="38100" dir="2700000" algn="tl">
                    <a:srgbClr val="000000">
                      <a:alpha val="43137"/>
                    </a:srgbClr>
                  </a:outerShdw>
                </a:effectLst>
                <a:latin typeface="Arial"/>
                <a:cs typeface="Arial"/>
              </a:rPr>
              <a:t> </a:t>
            </a:r>
            <a:r>
              <a:rPr lang="es-AR" sz="2600" b="1" dirty="0">
                <a:solidFill>
                  <a:srgbClr val="00B050"/>
                </a:solidFill>
                <a:effectLst>
                  <a:outerShdw blurRad="38100" dist="38100" dir="2700000" algn="tl">
                    <a:srgbClr val="000000">
                      <a:alpha val="43137"/>
                    </a:srgbClr>
                  </a:outerShdw>
                </a:effectLst>
                <a:latin typeface="Arial"/>
                <a:cs typeface="Arial"/>
              </a:rPr>
              <a:t>resistencia</a:t>
            </a:r>
            <a:r>
              <a:rPr lang="es-AR" sz="2600" b="1" spc="-20" dirty="0">
                <a:solidFill>
                  <a:srgbClr val="00B050"/>
                </a:solidFill>
                <a:effectLst>
                  <a:outerShdw blurRad="38100" dist="38100" dir="2700000" algn="tl">
                    <a:srgbClr val="000000">
                      <a:alpha val="43137"/>
                    </a:srgbClr>
                  </a:outerShdw>
                </a:effectLst>
                <a:latin typeface="Arial"/>
                <a:cs typeface="Arial"/>
              </a:rPr>
              <a:t> </a:t>
            </a:r>
            <a:r>
              <a:rPr lang="es-AR" sz="2600" b="1" spc="-5" dirty="0">
                <a:solidFill>
                  <a:srgbClr val="00B050"/>
                </a:solidFill>
                <a:effectLst>
                  <a:outerShdw blurRad="38100" dist="38100" dir="2700000" algn="tl">
                    <a:srgbClr val="000000">
                      <a:alpha val="43137"/>
                    </a:srgbClr>
                  </a:outerShdw>
                </a:effectLst>
                <a:latin typeface="Arial"/>
                <a:cs typeface="Arial"/>
              </a:rPr>
              <a:t>de</a:t>
            </a:r>
            <a:r>
              <a:rPr lang="es-AR" sz="2600" b="1" dirty="0">
                <a:solidFill>
                  <a:srgbClr val="00B050"/>
                </a:solidFill>
                <a:effectLst>
                  <a:outerShdw blurRad="38100" dist="38100" dir="2700000" algn="tl">
                    <a:srgbClr val="000000">
                      <a:alpha val="43137"/>
                    </a:srgbClr>
                  </a:outerShdw>
                </a:effectLst>
                <a:latin typeface="Arial"/>
                <a:cs typeface="Arial"/>
              </a:rPr>
              <a:t> </a:t>
            </a:r>
            <a:r>
              <a:rPr lang="es-AR" sz="2600" b="1" spc="-5" dirty="0">
                <a:solidFill>
                  <a:srgbClr val="00B050"/>
                </a:solidFill>
                <a:effectLst>
                  <a:outerShdw blurRad="38100" dist="38100" dir="2700000" algn="tl">
                    <a:srgbClr val="000000">
                      <a:alpha val="43137"/>
                    </a:srgbClr>
                  </a:outerShdw>
                </a:effectLst>
                <a:latin typeface="Arial"/>
                <a:cs typeface="Arial"/>
              </a:rPr>
              <a:t>contactos principales</a:t>
            </a:r>
            <a:endParaRPr lang="es-AR" sz="2600" b="1" dirty="0">
              <a:solidFill>
                <a:srgbClr val="00B050"/>
              </a:solidFill>
              <a:effectLst>
                <a:outerShdw blurRad="38100" dist="38100" dir="2700000" algn="tl">
                  <a:srgbClr val="000000">
                    <a:alpha val="43137"/>
                  </a:srgbClr>
                </a:outerShdw>
              </a:effectLst>
              <a:latin typeface="Arial"/>
              <a:cs typeface="Arial"/>
            </a:endParaRPr>
          </a:p>
          <a:p>
            <a:pPr marL="918210" lvl="2" indent="-457200" algn="just">
              <a:buFont typeface="Wingdings" panose="05000000000000000000" pitchFamily="2" charset="2"/>
              <a:buChar char="q"/>
              <a:tabLst>
                <a:tab pos="957580" algn="l"/>
              </a:tabLst>
            </a:pPr>
            <a:r>
              <a:rPr lang="es-AR" sz="2600" b="1" spc="-5" dirty="0">
                <a:solidFill>
                  <a:srgbClr val="00B050"/>
                </a:solidFill>
                <a:effectLst>
                  <a:outerShdw blurRad="38100" dist="38100" dir="2700000" algn="tl">
                    <a:srgbClr val="000000">
                      <a:alpha val="43137"/>
                    </a:srgbClr>
                  </a:outerShdw>
                </a:effectLst>
                <a:latin typeface="Arial"/>
                <a:cs typeface="Arial"/>
              </a:rPr>
              <a:t>Otras</a:t>
            </a:r>
            <a:r>
              <a:rPr lang="es-AR" sz="2600" b="1" spc="-30" dirty="0">
                <a:solidFill>
                  <a:srgbClr val="00B050"/>
                </a:solidFill>
                <a:effectLst>
                  <a:outerShdw blurRad="38100" dist="38100" dir="2700000" algn="tl">
                    <a:srgbClr val="000000">
                      <a:alpha val="43137"/>
                    </a:srgbClr>
                  </a:outerShdw>
                </a:effectLst>
                <a:latin typeface="Arial"/>
                <a:cs typeface="Arial"/>
              </a:rPr>
              <a:t> </a:t>
            </a:r>
            <a:r>
              <a:rPr lang="es-AR" sz="2600" b="1" spc="-5" dirty="0">
                <a:solidFill>
                  <a:srgbClr val="00B050"/>
                </a:solidFill>
                <a:effectLst>
                  <a:outerShdw blurRad="38100" dist="38100" dir="2700000" algn="tl">
                    <a:srgbClr val="000000">
                      <a:alpha val="43137"/>
                    </a:srgbClr>
                  </a:outerShdw>
                </a:effectLst>
                <a:latin typeface="Arial"/>
                <a:cs typeface="Arial"/>
              </a:rPr>
              <a:t>verificaciones</a:t>
            </a:r>
            <a:endParaRPr lang="es-AR" sz="2600" b="1" dirty="0">
              <a:solidFill>
                <a:srgbClr val="00B050"/>
              </a:solidFill>
              <a:effectLst>
                <a:outerShdw blurRad="38100" dist="38100" dir="2700000" algn="tl">
                  <a:srgbClr val="000000">
                    <a:alpha val="43137"/>
                  </a:srgbClr>
                </a:outerShdw>
              </a:effectLst>
              <a:latin typeface="Arial"/>
              <a:cs typeface="Arial"/>
            </a:endParaRPr>
          </a:p>
          <a:p>
            <a:pPr algn="just">
              <a:spcBef>
                <a:spcPts val="40"/>
              </a:spcBef>
            </a:pPr>
            <a:endParaRPr lang="es-AR" sz="2600" b="1" dirty="0">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a:solidFill>
                  <a:srgbClr val="FF0000"/>
                </a:solidFill>
                <a:effectLst>
                  <a:outerShdw blurRad="38100" dist="38100" dir="2700000" algn="tl">
                    <a:srgbClr val="000000">
                      <a:alpha val="43137"/>
                    </a:srgbClr>
                  </a:outerShdw>
                </a:effectLst>
                <a:latin typeface="Arial"/>
                <a:cs typeface="Arial"/>
              </a:rPr>
              <a:t>Operación</a:t>
            </a:r>
            <a:r>
              <a:rPr lang="es-AR" sz="2600" b="1" spc="-2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del</a:t>
            </a:r>
            <a:r>
              <a:rPr lang="es-AR" sz="2600" b="1" spc="-20"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interruptor</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5"/>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a:solidFill>
                  <a:srgbClr val="FF0000"/>
                </a:solidFill>
                <a:effectLst>
                  <a:outerShdw blurRad="38100" dist="38100" dir="2700000" algn="tl">
                    <a:srgbClr val="000000">
                      <a:alpha val="43137"/>
                    </a:srgbClr>
                  </a:outerShdw>
                </a:effectLst>
                <a:latin typeface="Arial"/>
                <a:cs typeface="Arial"/>
              </a:rPr>
              <a:t>Posición</a:t>
            </a:r>
            <a:r>
              <a:rPr lang="es-AR" sz="2600" b="1" spc="-2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local</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y</a:t>
            </a:r>
            <a:r>
              <a:rPr lang="es-AR" sz="2600" b="1" spc="-2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remoto</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a:solidFill>
                  <a:srgbClr val="FF0000"/>
                </a:solidFill>
                <a:effectLst>
                  <a:outerShdw blurRad="38100" dist="38100" dir="2700000" algn="tl">
                    <a:srgbClr val="000000">
                      <a:alpha val="43137"/>
                    </a:srgbClr>
                  </a:outerShdw>
                </a:effectLst>
                <a:latin typeface="Arial"/>
                <a:cs typeface="Arial"/>
              </a:rPr>
              <a:t>Prueba</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 </a:t>
            </a:r>
            <a:r>
              <a:rPr lang="es-AR" sz="2600" b="1" spc="-5" dirty="0">
                <a:solidFill>
                  <a:srgbClr val="FF0000"/>
                </a:solidFill>
                <a:effectLst>
                  <a:outerShdw blurRad="38100" dist="38100" dir="2700000" algn="tl">
                    <a:srgbClr val="000000">
                      <a:alpha val="43137"/>
                    </a:srgbClr>
                  </a:outerShdw>
                </a:effectLst>
                <a:latin typeface="Arial"/>
                <a:cs typeface="Arial"/>
              </a:rPr>
              <a:t>disparo</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por</a:t>
            </a:r>
            <a:r>
              <a:rPr lang="es-AR" sz="2600" b="1" spc="-1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bobina</a:t>
            </a:r>
            <a:r>
              <a:rPr lang="es-AR" sz="2600" b="1" spc="-1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1 y</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bobina </a:t>
            </a:r>
            <a:r>
              <a:rPr lang="es-AR" sz="2600" b="1" dirty="0">
                <a:solidFill>
                  <a:srgbClr val="FF0000"/>
                </a:solidFill>
                <a:effectLst>
                  <a:outerShdw blurRad="38100" dist="38100" dir="2700000" algn="tl">
                    <a:srgbClr val="000000">
                      <a:alpha val="43137"/>
                    </a:srgbClr>
                  </a:outerShdw>
                </a:effectLst>
                <a:latin typeface="Arial"/>
                <a:cs typeface="Arial"/>
              </a:rPr>
              <a:t>2</a:t>
            </a: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a:solidFill>
                  <a:srgbClr val="FF0000"/>
                </a:solidFill>
                <a:effectLst>
                  <a:outerShdw blurRad="38100" dist="38100" dir="2700000" algn="tl">
                    <a:srgbClr val="000000">
                      <a:alpha val="43137"/>
                    </a:srgbClr>
                  </a:outerShdw>
                </a:effectLst>
                <a:latin typeface="Arial"/>
                <a:cs typeface="Arial"/>
              </a:rPr>
              <a:t>Medición</a:t>
            </a:r>
            <a:r>
              <a:rPr lang="es-AR" sz="2600" b="1" spc="-2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tensión </a:t>
            </a:r>
            <a:r>
              <a:rPr lang="es-AR" sz="2600" b="1" dirty="0">
                <a:solidFill>
                  <a:srgbClr val="FF0000"/>
                </a:solidFill>
                <a:effectLst>
                  <a:outerShdw blurRad="38100" dist="38100" dir="2700000" algn="tl">
                    <a:srgbClr val="000000">
                      <a:alpha val="43137"/>
                    </a:srgbClr>
                  </a:outerShdw>
                </a:effectLst>
                <a:latin typeface="Arial"/>
                <a:cs typeface="Arial"/>
              </a:rPr>
              <a:t>y</a:t>
            </a:r>
            <a:r>
              <a:rPr lang="es-AR" sz="2600" b="1" spc="-2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corriente</a:t>
            </a:r>
            <a:r>
              <a:rPr lang="es-AR" sz="2600" b="1" spc="-2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del</a:t>
            </a:r>
            <a:r>
              <a:rPr lang="es-AR" sz="2600" b="1" spc="-5" dirty="0">
                <a:solidFill>
                  <a:srgbClr val="FF0000"/>
                </a:solidFill>
                <a:effectLst>
                  <a:outerShdw blurRad="38100" dist="38100" dir="2700000" algn="tl">
                    <a:srgbClr val="000000">
                      <a:alpha val="43137"/>
                    </a:srgbClr>
                  </a:outerShdw>
                </a:effectLst>
                <a:latin typeface="Arial"/>
                <a:cs typeface="Arial"/>
              </a:rPr>
              <a:t> motor</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spcBef>
                <a:spcPts val="5"/>
              </a:spcBef>
              <a:buFont typeface="Wingdings" panose="05000000000000000000" pitchFamily="2" charset="2"/>
              <a:buChar char="ü"/>
            </a:pPr>
            <a:r>
              <a:rPr lang="es-AR" sz="2600" b="1" spc="-5" dirty="0">
                <a:solidFill>
                  <a:srgbClr val="FF0000"/>
                </a:solidFill>
                <a:effectLst>
                  <a:outerShdw blurRad="38100" dist="38100" dir="2700000" algn="tl">
                    <a:srgbClr val="000000">
                      <a:alpha val="43137"/>
                    </a:srgbClr>
                  </a:outerShdw>
                </a:effectLst>
                <a:latin typeface="Arial"/>
                <a:cs typeface="Arial"/>
              </a:rPr>
              <a:t>Verificación</a:t>
            </a:r>
            <a:r>
              <a:rPr lang="es-AR" sz="2600" b="1" spc="38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de  </a:t>
            </a:r>
            <a:r>
              <a:rPr lang="es-AR" sz="2600" b="1" dirty="0">
                <a:solidFill>
                  <a:srgbClr val="FF0000"/>
                </a:solidFill>
                <a:effectLst>
                  <a:outerShdw blurRad="38100" dist="38100" dir="2700000" algn="tl">
                    <a:srgbClr val="000000">
                      <a:alpha val="43137"/>
                    </a:srgbClr>
                  </a:outerShdw>
                </a:effectLst>
                <a:latin typeface="Arial"/>
                <a:cs typeface="Arial"/>
              </a:rPr>
              <a:t>cableado  y</a:t>
            </a:r>
            <a:r>
              <a:rPr lang="es-AR" sz="2600" b="1" spc="37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prueba</a:t>
            </a:r>
            <a:r>
              <a:rPr lang="es-AR" sz="2600" b="1" spc="38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38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resistencia</a:t>
            </a:r>
            <a:r>
              <a:rPr lang="es-AR" sz="2600" b="1" spc="390" dirty="0">
                <a:solidFill>
                  <a:srgbClr val="FF0000"/>
                </a:solidFill>
                <a:effectLst>
                  <a:outerShdw blurRad="38100" dist="38100" dir="2700000" algn="tl">
                    <a:srgbClr val="000000">
                      <a:alpha val="43137"/>
                    </a:srgbClr>
                  </a:outerShdw>
                </a:effectLst>
                <a:latin typeface="Arial"/>
                <a:cs typeface="Arial"/>
              </a:rPr>
              <a:t> </a:t>
            </a:r>
            <a:r>
              <a:rPr lang="es-AR" sz="2600" b="1" spc="-10" dirty="0">
                <a:solidFill>
                  <a:srgbClr val="FF0000"/>
                </a:solidFill>
                <a:effectLst>
                  <a:outerShdw blurRad="38100" dist="38100" dir="2700000" algn="tl">
                    <a:srgbClr val="000000">
                      <a:alpha val="43137"/>
                    </a:srgbClr>
                  </a:outerShdw>
                </a:effectLst>
                <a:latin typeface="Arial"/>
                <a:cs typeface="Arial"/>
              </a:rPr>
              <a:t>en</a:t>
            </a:r>
            <a:r>
              <a:rPr lang="es-AR" sz="2600" b="1" spc="37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el </a:t>
            </a:r>
            <a:r>
              <a:rPr lang="es-AR" sz="2600" b="1" spc="-5" dirty="0">
                <a:solidFill>
                  <a:srgbClr val="FF0000"/>
                </a:solidFill>
                <a:effectLst>
                  <a:outerShdw blurRad="38100" dist="38100" dir="2700000" algn="tl">
                    <a:srgbClr val="000000">
                      <a:alpha val="43137"/>
                    </a:srgbClr>
                  </a:outerShdw>
                </a:effectLst>
                <a:latin typeface="Arial"/>
                <a:cs typeface="Arial"/>
              </a:rPr>
              <a:t>mismo.</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5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spcBef>
                <a:spcPts val="5"/>
              </a:spcBef>
              <a:buFont typeface="Wingdings" panose="05000000000000000000" pitchFamily="2" charset="2"/>
              <a:buChar char="ü"/>
            </a:pPr>
            <a:r>
              <a:rPr lang="es-AR" sz="2600" b="1" dirty="0">
                <a:solidFill>
                  <a:srgbClr val="FF0000"/>
                </a:solidFill>
                <a:effectLst>
                  <a:outerShdw blurRad="38100" dist="38100" dir="2700000" algn="tl">
                    <a:srgbClr val="000000">
                      <a:alpha val="43137"/>
                    </a:srgbClr>
                  </a:outerShdw>
                </a:effectLst>
                <a:latin typeface="Arial"/>
                <a:cs typeface="Arial"/>
              </a:rPr>
              <a:t>Medición</a:t>
            </a:r>
            <a:r>
              <a:rPr lang="es-AR" sz="2600" b="1" spc="40" dirty="0">
                <a:solidFill>
                  <a:srgbClr val="FF0000"/>
                </a:solidFill>
                <a:effectLst>
                  <a:outerShdw blurRad="38100" dist="38100" dir="2700000" algn="tl">
                    <a:srgbClr val="000000">
                      <a:alpha val="43137"/>
                    </a:srgbClr>
                  </a:outerShdw>
                </a:effectLst>
                <a:latin typeface="Arial"/>
                <a:cs typeface="Arial"/>
              </a:rPr>
              <a:t> </a:t>
            </a:r>
            <a:r>
              <a:rPr lang="es-AR" sz="2600" b="1" spc="-10" dirty="0">
                <a:solidFill>
                  <a:srgbClr val="FF0000"/>
                </a:solidFill>
                <a:effectLst>
                  <a:outerShdw blurRad="38100" dist="38100" dir="2700000" algn="tl">
                    <a:srgbClr val="000000">
                      <a:alpha val="43137"/>
                    </a:srgbClr>
                  </a:outerShdw>
                </a:effectLst>
                <a:latin typeface="Arial"/>
                <a:cs typeface="Arial"/>
              </a:rPr>
              <a:t>de</a:t>
            </a:r>
            <a:r>
              <a:rPr lang="es-AR" sz="2600" b="1" spc="4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la</a:t>
            </a:r>
            <a:r>
              <a:rPr lang="es-AR" sz="2600" b="1" spc="4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resistencia</a:t>
            </a:r>
            <a:r>
              <a:rPr lang="es-AR" sz="2600" b="1" spc="40"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óhmica</a:t>
            </a:r>
            <a:r>
              <a:rPr lang="es-AR" sz="2600" b="1" spc="40" dirty="0">
                <a:solidFill>
                  <a:srgbClr val="FF0000"/>
                </a:solidFill>
                <a:effectLst>
                  <a:outerShdw blurRad="38100" dist="38100" dir="2700000" algn="tl">
                    <a:srgbClr val="000000">
                      <a:alpha val="43137"/>
                    </a:srgbClr>
                  </a:outerShdw>
                </a:effectLst>
                <a:latin typeface="Arial"/>
                <a:cs typeface="Arial"/>
              </a:rPr>
              <a:t> </a:t>
            </a:r>
            <a:r>
              <a:rPr lang="es-AR" sz="2600" b="1" spc="-10" dirty="0">
                <a:solidFill>
                  <a:srgbClr val="FF0000"/>
                </a:solidFill>
                <a:effectLst>
                  <a:outerShdw blurRad="38100" dist="38100" dir="2700000" algn="tl">
                    <a:srgbClr val="000000">
                      <a:alpha val="43137"/>
                    </a:srgbClr>
                  </a:outerShdw>
                </a:effectLst>
                <a:latin typeface="Arial"/>
                <a:cs typeface="Arial"/>
              </a:rPr>
              <a:t>de</a:t>
            </a:r>
            <a:r>
              <a:rPr lang="es-AR" sz="2600" b="1" spc="4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las</a:t>
            </a:r>
            <a:r>
              <a:rPr lang="es-AR" sz="2600" b="1" spc="4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bobinas</a:t>
            </a:r>
            <a:r>
              <a:rPr lang="es-AR" sz="2600" b="1" spc="4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30"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cierre </a:t>
            </a:r>
            <a:r>
              <a:rPr lang="es-AR" sz="2600" b="1" dirty="0">
                <a:solidFill>
                  <a:srgbClr val="FF0000"/>
                </a:solidFill>
                <a:effectLst>
                  <a:outerShdw blurRad="38100" dist="38100" dir="2700000" algn="tl">
                    <a:srgbClr val="000000">
                      <a:alpha val="43137"/>
                    </a:srgbClr>
                  </a:outerShdw>
                </a:effectLst>
                <a:latin typeface="Arial"/>
                <a:cs typeface="Arial"/>
              </a:rPr>
              <a:t>y</a:t>
            </a:r>
            <a:r>
              <a:rPr lang="es-AR" sz="2600" b="1" spc="-5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apertura.</a:t>
            </a: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spc="-5" dirty="0">
                <a:solidFill>
                  <a:srgbClr val="FF0000"/>
                </a:solidFill>
                <a:effectLst>
                  <a:outerShdw blurRad="38100" dist="38100" dir="2700000" algn="tl">
                    <a:srgbClr val="000000">
                      <a:alpha val="43137"/>
                    </a:srgbClr>
                  </a:outerShdw>
                </a:effectLst>
                <a:latin typeface="Arial"/>
                <a:cs typeface="Arial"/>
              </a:rPr>
              <a:t>Verificación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5" dirty="0">
                <a:solidFill>
                  <a:srgbClr val="FF0000"/>
                </a:solidFill>
                <a:effectLst>
                  <a:outerShdw blurRad="38100" dist="38100" dir="2700000" algn="tl">
                    <a:srgbClr val="000000">
                      <a:alpha val="43137"/>
                    </a:srgbClr>
                  </a:outerShdw>
                </a:effectLst>
                <a:latin typeface="Arial"/>
                <a:cs typeface="Arial"/>
              </a:rPr>
              <a:t> alarmas</a:t>
            </a:r>
            <a:r>
              <a:rPr lang="es-AR" sz="2600" b="1" spc="1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y</a:t>
            </a:r>
            <a:r>
              <a:rPr lang="es-AR" sz="2600" b="1" spc="-5" dirty="0">
                <a:solidFill>
                  <a:srgbClr val="FF0000"/>
                </a:solidFill>
                <a:effectLst>
                  <a:outerShdw blurRad="38100" dist="38100" dir="2700000" algn="tl">
                    <a:srgbClr val="000000">
                      <a:alpha val="43137"/>
                    </a:srgbClr>
                  </a:outerShdw>
                </a:effectLst>
                <a:latin typeface="Arial"/>
                <a:cs typeface="Arial"/>
              </a:rPr>
              <a:t> señalizaciones</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spc="-5" dirty="0">
                <a:solidFill>
                  <a:srgbClr val="FF0000"/>
                </a:solidFill>
                <a:effectLst>
                  <a:outerShdw blurRad="38100" dist="38100" dir="2700000" algn="tl">
                    <a:srgbClr val="000000">
                      <a:alpha val="43137"/>
                    </a:srgbClr>
                  </a:outerShdw>
                </a:effectLst>
                <a:latin typeface="Arial"/>
                <a:cs typeface="Arial"/>
              </a:rPr>
              <a:t>Verificación </a:t>
            </a:r>
            <a:r>
              <a:rPr lang="es-AR" sz="2600" b="1" dirty="0">
                <a:solidFill>
                  <a:srgbClr val="FF0000"/>
                </a:solidFill>
                <a:effectLst>
                  <a:outerShdw blurRad="38100" dist="38100" dir="2700000" algn="tl">
                    <a:srgbClr val="000000">
                      <a:alpha val="43137"/>
                    </a:srgbClr>
                  </a:outerShdw>
                </a:effectLst>
                <a:latin typeface="Arial"/>
                <a:cs typeface="Arial"/>
              </a:rPr>
              <a:t>de </a:t>
            </a:r>
            <a:r>
              <a:rPr lang="es-AR" sz="2600" b="1" spc="-5" dirty="0">
                <a:solidFill>
                  <a:srgbClr val="FF0000"/>
                </a:solidFill>
                <a:effectLst>
                  <a:outerShdw blurRad="38100" dist="38100" dir="2700000" algn="tl">
                    <a:srgbClr val="000000">
                      <a:alpha val="43137"/>
                    </a:srgbClr>
                  </a:outerShdw>
                </a:effectLst>
                <a:latin typeface="Arial"/>
                <a:cs typeface="Arial"/>
              </a:rPr>
              <a:t>circuitos</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10"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calefacción</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e</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iluminación</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956944" lvl="2" indent="-495934">
              <a:buAutoNum type="arabicPeriod"/>
              <a:tabLst>
                <a:tab pos="957580" algn="l"/>
              </a:tabLst>
            </a:pP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54</a:t>
            </a:fld>
            <a:endParaRPr lang="es-AR"/>
          </a:p>
        </p:txBody>
      </p:sp>
    </p:spTree>
    <p:extLst>
      <p:ext uri="{BB962C8B-B14F-4D97-AF65-F5344CB8AC3E}">
        <p14:creationId xmlns:p14="http://schemas.microsoft.com/office/powerpoint/2010/main" val="4249020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b="1" spc="-5" dirty="0">
                <a:effectLst>
                  <a:outerShdw blurRad="38100" dist="38100" dir="2700000" algn="tl">
                    <a:srgbClr val="000000">
                      <a:alpha val="43137"/>
                    </a:srgbClr>
                  </a:outerShdw>
                </a:effectLst>
                <a:latin typeface="Arial"/>
                <a:cs typeface="Arial"/>
              </a:rPr>
              <a:t>Objeto </a:t>
            </a:r>
            <a:r>
              <a:rPr lang="es-AR" b="1" dirty="0">
                <a:effectLst>
                  <a:outerShdw blurRad="38100" dist="38100" dir="2700000" algn="tl">
                    <a:srgbClr val="000000">
                      <a:alpha val="43137"/>
                    </a:srgbClr>
                  </a:outerShdw>
                </a:effectLst>
                <a:latin typeface="Arial"/>
                <a:cs typeface="Arial"/>
              </a:rPr>
              <a:t>y</a:t>
            </a:r>
            <a:r>
              <a:rPr lang="es-AR" b="1" spc="-55"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campo</a:t>
            </a:r>
            <a:r>
              <a:rPr lang="es-AR" b="1" spc="-20"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de </a:t>
            </a:r>
            <a:r>
              <a:rPr lang="es-AR" b="1" dirty="0">
                <a:effectLst>
                  <a:outerShdw blurRad="38100" dist="38100" dir="2700000" algn="tl">
                    <a:srgbClr val="000000">
                      <a:alpha val="43137"/>
                    </a:srgbClr>
                  </a:outerShdw>
                </a:effectLst>
                <a:latin typeface="Arial"/>
                <a:cs typeface="Arial"/>
              </a:rPr>
              <a:t>aplicación</a:t>
            </a:r>
          </a:p>
          <a:p>
            <a:pPr marL="12700" marR="8255" algn="just">
              <a:lnSpc>
                <a:spcPct val="143200"/>
              </a:lnSpc>
              <a:spcBef>
                <a:spcPts val="825"/>
              </a:spcBef>
            </a:pPr>
            <a:r>
              <a:rPr lang="es-AR" b="1" dirty="0">
                <a:effectLst>
                  <a:outerShdw blurRad="38100" dist="38100" dir="2700000" algn="tl">
                    <a:srgbClr val="000000">
                      <a:alpha val="43137"/>
                    </a:srgbClr>
                  </a:outerShdw>
                </a:effectLst>
                <a:latin typeface="Arial"/>
                <a:cs typeface="Arial"/>
              </a:rPr>
              <a:t>El </a:t>
            </a:r>
            <a:r>
              <a:rPr lang="es-AR" b="1" spc="-5" dirty="0">
                <a:effectLst>
                  <a:outerShdw blurRad="38100" dist="38100" dir="2700000" algn="tl">
                    <a:srgbClr val="000000">
                      <a:alpha val="43137"/>
                    </a:srgbClr>
                  </a:outerShdw>
                </a:effectLst>
                <a:latin typeface="Arial"/>
                <a:cs typeface="Arial"/>
              </a:rPr>
              <a:t>propósito </a:t>
            </a:r>
            <a:r>
              <a:rPr lang="es-AR" b="1" dirty="0">
                <a:effectLst>
                  <a:outerShdw blurRad="38100" dist="38100" dir="2700000" algn="tl">
                    <a:srgbClr val="000000">
                      <a:alpha val="43137"/>
                    </a:srgbClr>
                  </a:outerShdw>
                </a:effectLst>
                <a:latin typeface="Arial"/>
                <a:cs typeface="Arial"/>
              </a:rPr>
              <a:t>de </a:t>
            </a:r>
            <a:r>
              <a:rPr lang="es-AR" b="1" spc="-5" dirty="0">
                <a:effectLst>
                  <a:outerShdw blurRad="38100" dist="38100" dir="2700000" algn="tl">
                    <a:srgbClr val="000000">
                      <a:alpha val="43137"/>
                    </a:srgbClr>
                  </a:outerShdw>
                </a:effectLst>
                <a:latin typeface="Arial"/>
                <a:cs typeface="Arial"/>
              </a:rPr>
              <a:t>estas especificaciones </a:t>
            </a:r>
            <a:r>
              <a:rPr lang="es-AR" b="1" spc="-10" dirty="0">
                <a:effectLst>
                  <a:outerShdw blurRad="38100" dist="38100" dir="2700000" algn="tl">
                    <a:srgbClr val="000000">
                      <a:alpha val="43137"/>
                    </a:srgbClr>
                  </a:outerShdw>
                </a:effectLst>
                <a:latin typeface="Arial"/>
                <a:cs typeface="Arial"/>
              </a:rPr>
              <a:t>es </a:t>
            </a:r>
            <a:r>
              <a:rPr lang="es-AR" b="1" spc="-5" dirty="0">
                <a:effectLst>
                  <a:outerShdw blurRad="38100" dist="38100" dir="2700000" algn="tl">
                    <a:srgbClr val="000000">
                      <a:alpha val="43137"/>
                    </a:srgbClr>
                  </a:outerShdw>
                </a:effectLst>
                <a:latin typeface="Arial"/>
                <a:cs typeface="Arial"/>
              </a:rPr>
              <a:t>establecer las condiciones </a:t>
            </a:r>
            <a:r>
              <a:rPr lang="es-AR" b="1"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técnicas</a:t>
            </a:r>
            <a:r>
              <a:rPr lang="es-AR" b="1" spc="-50"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generales</a:t>
            </a:r>
            <a:r>
              <a:rPr lang="es-AR" b="1" spc="-65"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que</a:t>
            </a:r>
            <a:r>
              <a:rPr lang="es-AR" b="1" spc="-40"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deberán</a:t>
            </a:r>
            <a:r>
              <a:rPr lang="es-AR" b="1" spc="-60"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cumplir</a:t>
            </a:r>
            <a:r>
              <a:rPr lang="es-AR" b="1" spc="-4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los</a:t>
            </a:r>
            <a:r>
              <a:rPr lang="es-AR" b="1" spc="-50"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seccionadores</a:t>
            </a:r>
            <a:r>
              <a:rPr lang="es-AR" b="1" spc="-5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cuya</a:t>
            </a:r>
            <a:r>
              <a:rPr lang="es-AR" b="1" spc="-40"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tensión </a:t>
            </a:r>
            <a:r>
              <a:rPr lang="es-AR" b="1" spc="-380"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sea</a:t>
            </a:r>
            <a:r>
              <a:rPr lang="es-AR" b="1" spc="-15"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igual</a:t>
            </a:r>
            <a:r>
              <a:rPr lang="es-AR" b="1" spc="-10"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o</a:t>
            </a:r>
            <a:r>
              <a:rPr lang="es-AR" b="1" spc="-10"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superior</a:t>
            </a:r>
            <a:r>
              <a:rPr lang="es-AR" b="1" spc="-10"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a</a:t>
            </a:r>
            <a:r>
              <a:rPr lang="es-AR" b="1" spc="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115</a:t>
            </a:r>
            <a:r>
              <a:rPr lang="es-AR" b="1" spc="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Kv.</a:t>
            </a:r>
            <a:endParaRPr lang="es-AR" b="1" dirty="0">
              <a:effectLst>
                <a:outerShdw blurRad="38100" dist="38100" dir="2700000" algn="tl">
                  <a:srgbClr val="000000">
                    <a:alpha val="43137"/>
                  </a:srgbClr>
                </a:outerShdw>
              </a:effectLst>
              <a:latin typeface="Arial"/>
              <a:cs typeface="Arial"/>
            </a:endParaRPr>
          </a:p>
          <a:p>
            <a:pPr>
              <a:spcBef>
                <a:spcPts val="40"/>
              </a:spcBef>
            </a:pPr>
            <a:endParaRPr lang="es-AR" b="1" dirty="0">
              <a:effectLst>
                <a:outerShdw blurRad="38100" dist="38100" dir="2700000" algn="tl">
                  <a:srgbClr val="000000">
                    <a:alpha val="43137"/>
                  </a:srgbClr>
                </a:outerShdw>
              </a:effectLst>
              <a:latin typeface="Arial"/>
              <a:cs typeface="Arial"/>
            </a:endParaRPr>
          </a:p>
          <a:p>
            <a:pPr marL="12065" lvl="1" algn="just">
              <a:tabLst>
                <a:tab pos="360045" algn="l"/>
              </a:tabLst>
            </a:pPr>
            <a:r>
              <a:rPr lang="es-AR" b="1" spc="-5" dirty="0">
                <a:effectLst>
                  <a:outerShdw blurRad="38100" dist="38100" dir="2700000" algn="tl">
                    <a:srgbClr val="000000">
                      <a:alpha val="43137"/>
                    </a:srgbClr>
                  </a:outerShdw>
                </a:effectLst>
                <a:latin typeface="Arial"/>
                <a:cs typeface="Arial"/>
              </a:rPr>
              <a:t>Normas</a:t>
            </a:r>
            <a:r>
              <a:rPr lang="es-AR" b="1" spc="-2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Internacionales</a:t>
            </a:r>
            <a:endParaRPr lang="es-AR" b="1" dirty="0">
              <a:effectLst>
                <a:outerShdw blurRad="38100" dist="38100" dir="2700000" algn="tl">
                  <a:srgbClr val="000000">
                    <a:alpha val="43137"/>
                  </a:srgbClr>
                </a:outerShdw>
              </a:effectLst>
              <a:latin typeface="Arial"/>
              <a:cs typeface="Arial"/>
            </a:endParaRPr>
          </a:p>
          <a:p>
            <a:pPr marL="260351" lvl="2">
              <a:spcBef>
                <a:spcPts val="5"/>
              </a:spcBef>
              <a:tabLst>
                <a:tab pos="706120" algn="l"/>
              </a:tabLst>
            </a:pPr>
            <a:r>
              <a:rPr lang="es-AR" b="1" spc="-5" dirty="0">
                <a:effectLst>
                  <a:outerShdw blurRad="38100" dist="38100" dir="2700000" algn="tl">
                    <a:srgbClr val="000000">
                      <a:alpha val="43137"/>
                    </a:srgbClr>
                  </a:outerShdw>
                </a:effectLst>
                <a:latin typeface="Arial"/>
                <a:cs typeface="Arial"/>
              </a:rPr>
              <a:t>Normas</a:t>
            </a:r>
            <a:r>
              <a:rPr lang="es-AR" b="1" spc="-25" dirty="0">
                <a:effectLst>
                  <a:outerShdw blurRad="38100" dist="38100" dir="2700000" algn="tl">
                    <a:srgbClr val="000000">
                      <a:alpha val="43137"/>
                    </a:srgbClr>
                  </a:outerShdw>
                </a:effectLst>
                <a:latin typeface="Arial"/>
                <a:cs typeface="Arial"/>
              </a:rPr>
              <a:t> </a:t>
            </a:r>
            <a:r>
              <a:rPr lang="es-AR" b="1" spc="-10" dirty="0">
                <a:effectLst>
                  <a:outerShdw blurRad="38100" dist="38100" dir="2700000" algn="tl">
                    <a:srgbClr val="000000">
                      <a:alpha val="43137"/>
                    </a:srgbClr>
                  </a:outerShdw>
                </a:effectLst>
                <a:latin typeface="Arial"/>
                <a:cs typeface="Arial"/>
              </a:rPr>
              <a:t>ANSI</a:t>
            </a:r>
            <a:endParaRPr lang="es-AR" b="1" dirty="0">
              <a:effectLst>
                <a:outerShdw blurRad="38100" dist="38100" dir="2700000" algn="tl">
                  <a:srgbClr val="000000">
                    <a:alpha val="43137"/>
                  </a:srgbClr>
                </a:outerShdw>
              </a:effectLst>
              <a:latin typeface="Arial"/>
              <a:cs typeface="Arial"/>
            </a:endParaRPr>
          </a:p>
          <a:p>
            <a:pPr>
              <a:spcBef>
                <a:spcPts val="40"/>
              </a:spcBef>
            </a:pPr>
            <a:endParaRPr lang="es-A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ANSI</a:t>
            </a:r>
            <a:r>
              <a:rPr lang="es-AR" b="1" spc="-7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C29.1</a:t>
            </a:r>
            <a:endParaRPr lang="es-AR" b="1" dirty="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ANSI</a:t>
            </a:r>
            <a:r>
              <a:rPr lang="es-AR" b="1" spc="-7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C29.9</a:t>
            </a:r>
            <a:endParaRPr lang="es-AR" b="1" dirty="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ANSI</a:t>
            </a:r>
            <a:r>
              <a:rPr lang="es-AR" b="1" spc="-8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C37.30</a:t>
            </a:r>
            <a:endParaRPr lang="es-AR" b="1" dirty="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ANSI</a:t>
            </a:r>
            <a:r>
              <a:rPr lang="es-AR" b="1" spc="-8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C37.32</a:t>
            </a:r>
            <a:endParaRPr lang="es-AR" b="1" dirty="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ANSI</a:t>
            </a:r>
            <a:r>
              <a:rPr lang="es-AR" b="1" spc="-8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C37.33</a:t>
            </a:r>
            <a:endParaRPr lang="es-AR" b="1" dirty="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ANSI</a:t>
            </a:r>
            <a:r>
              <a:rPr lang="es-AR" b="1" spc="-8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C37.34</a:t>
            </a:r>
            <a:endParaRPr lang="es-AR" b="1" dirty="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ANSI</a:t>
            </a:r>
            <a:r>
              <a:rPr lang="es-AR" b="1" spc="-2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C37.34</a:t>
            </a:r>
            <a:r>
              <a:rPr lang="es-AR" b="1" spc="-20"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E</a:t>
            </a:r>
          </a:p>
          <a:p>
            <a:pPr>
              <a:spcBef>
                <a:spcPts val="30"/>
              </a:spcBef>
            </a:pPr>
            <a:endParaRPr lang="es-AR" b="1" dirty="0">
              <a:effectLst>
                <a:outerShdw blurRad="38100" dist="38100" dir="2700000" algn="tl">
                  <a:srgbClr val="000000">
                    <a:alpha val="43137"/>
                  </a:srgbClr>
                </a:outerShdw>
              </a:effectLst>
              <a:latin typeface="Arial"/>
              <a:cs typeface="Arial"/>
            </a:endParaRPr>
          </a:p>
          <a:p>
            <a:pPr marL="360045"/>
            <a:r>
              <a:rPr lang="es-AR" b="1" spc="-5" dirty="0">
                <a:effectLst>
                  <a:outerShdw blurRad="38100" dist="38100" dir="2700000" algn="tl">
                    <a:srgbClr val="000000">
                      <a:alpha val="43137"/>
                    </a:srgbClr>
                  </a:outerShdw>
                </a:effectLst>
                <a:latin typeface="Arial"/>
                <a:cs typeface="Arial"/>
              </a:rPr>
              <a:t>Normas</a:t>
            </a:r>
            <a:r>
              <a:rPr lang="es-AR" b="1" spc="-35"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NEMA</a:t>
            </a:r>
          </a:p>
          <a:p>
            <a:pPr marL="360045"/>
            <a:endParaRPr lang="es-AR" b="1" spc="-5" dirty="0">
              <a:effectLst>
                <a:outerShdw blurRad="38100" dist="38100" dir="2700000" algn="tl">
                  <a:srgbClr val="000000">
                    <a:alpha val="43137"/>
                  </a:srgbClr>
                </a:outerShdw>
              </a:effectLst>
              <a:latin typeface="Arial"/>
              <a:cs typeface="Arial"/>
            </a:endParaRPr>
          </a:p>
          <a:p>
            <a:pPr marL="1102995"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NEMA</a:t>
            </a:r>
            <a:r>
              <a:rPr lang="es-AR" b="1" spc="-45"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107</a:t>
            </a:r>
          </a:p>
          <a:p>
            <a:pPr marL="1349375" lvl="1" indent="-285750">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002029" lvl="1" indent="-285750">
              <a:spcBef>
                <a:spcPts val="100"/>
              </a:spcBef>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-NEMA</a:t>
            </a:r>
            <a:r>
              <a:rPr lang="es-AR" b="1" spc="-45"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SG-6</a:t>
            </a:r>
            <a:endParaRPr lang="es-AR" b="1" dirty="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002029"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-NEMA</a:t>
            </a:r>
            <a:r>
              <a:rPr lang="es-AR" b="1" spc="-55"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WD-1</a:t>
            </a:r>
          </a:p>
          <a:p>
            <a:pPr marL="742950" lvl="1" indent="-285750">
              <a:spcBef>
                <a:spcPts val="40"/>
              </a:spcBef>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002029" lvl="1" indent="-285750">
              <a:buFont typeface="Arial" panose="020B0604020202020204" pitchFamily="34" charset="0"/>
              <a:buChar char="•"/>
            </a:pPr>
            <a:r>
              <a:rPr lang="es-AR" b="1" spc="-5" dirty="0">
                <a:effectLst>
                  <a:outerShdw blurRad="38100" dist="38100" dir="2700000" algn="tl">
                    <a:srgbClr val="000000">
                      <a:alpha val="43137"/>
                    </a:srgbClr>
                  </a:outerShdw>
                </a:effectLst>
                <a:latin typeface="Arial"/>
                <a:cs typeface="Arial"/>
              </a:rPr>
              <a:t>-NEMA</a:t>
            </a:r>
            <a:r>
              <a:rPr lang="es-AR" b="1" spc="-30" dirty="0">
                <a:effectLst>
                  <a:outerShdw blurRad="38100" dist="38100" dir="2700000" algn="tl">
                    <a:srgbClr val="000000">
                      <a:alpha val="43137"/>
                    </a:srgbClr>
                  </a:outerShdw>
                </a:effectLst>
                <a:latin typeface="Arial"/>
                <a:cs typeface="Arial"/>
              </a:rPr>
              <a:t> </a:t>
            </a:r>
            <a:r>
              <a:rPr lang="es-AR" b="1" spc="-5" dirty="0">
                <a:effectLst>
                  <a:outerShdw blurRad="38100" dist="38100" dir="2700000" algn="tl">
                    <a:srgbClr val="000000">
                      <a:alpha val="43137"/>
                    </a:srgbClr>
                  </a:outerShdw>
                </a:effectLst>
                <a:latin typeface="Arial"/>
                <a:cs typeface="Arial"/>
              </a:rPr>
              <a:t>MG</a:t>
            </a:r>
            <a:r>
              <a:rPr lang="es-AR" b="1" spc="-20"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a:t>
            </a:r>
            <a:r>
              <a:rPr lang="es-AR" b="1" spc="-15" dirty="0">
                <a:effectLst>
                  <a:outerShdw blurRad="38100" dist="38100" dir="2700000" algn="tl">
                    <a:srgbClr val="000000">
                      <a:alpha val="43137"/>
                    </a:srgbClr>
                  </a:outerShdw>
                </a:effectLst>
                <a:latin typeface="Arial"/>
                <a:cs typeface="Arial"/>
              </a:rPr>
              <a:t> </a:t>
            </a:r>
            <a:r>
              <a:rPr lang="es-AR" b="1" dirty="0">
                <a:effectLst>
                  <a:outerShdw blurRad="38100" dist="38100" dir="2700000" algn="tl">
                    <a:srgbClr val="000000">
                      <a:alpha val="43137"/>
                    </a:srgbClr>
                  </a:outerShdw>
                </a:effectLst>
                <a:latin typeface="Arial"/>
                <a:cs typeface="Arial"/>
              </a:rPr>
              <a:t>1</a:t>
            </a:r>
          </a:p>
          <a:p>
            <a:pPr marL="1002029" lvl="1" indent="-285750">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pPr marL="12700"/>
            <a:r>
              <a:rPr lang="it-IT" b="1" spc="-5" dirty="0">
                <a:effectLst>
                  <a:outerShdw blurRad="38100" dist="38100" dir="2700000" algn="tl">
                    <a:srgbClr val="000000">
                      <a:alpha val="43137"/>
                    </a:srgbClr>
                  </a:outerShdw>
                </a:effectLst>
                <a:latin typeface="Arial"/>
                <a:cs typeface="Arial"/>
              </a:rPr>
              <a:t>Normas</a:t>
            </a:r>
            <a:r>
              <a:rPr lang="it-IT" b="1" spc="-4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CEI</a:t>
            </a:r>
            <a:endParaRPr lang="it-IT" dirty="0">
              <a:effectLst>
                <a:outerShdw blurRad="38100" dist="38100" dir="2700000" algn="tl">
                  <a:srgbClr val="000000">
                    <a:alpha val="43137"/>
                  </a:srgbClr>
                </a:outerShdw>
              </a:effectLst>
              <a:latin typeface="Arial"/>
              <a:cs typeface="Arial"/>
            </a:endParaRPr>
          </a:p>
          <a:p>
            <a:pPr>
              <a:spcBef>
                <a:spcPts val="40"/>
              </a:spcBef>
            </a:pPr>
            <a:endParaRPr lang="it-IT" dirty="0">
              <a:latin typeface="Arial"/>
              <a:cs typeface="Arial"/>
            </a:endParaRPr>
          </a:p>
          <a:p>
            <a:pPr marL="666115" lvl="1"/>
            <a:r>
              <a:rPr lang="it-IT" b="1" spc="-5" dirty="0">
                <a:effectLst>
                  <a:outerShdw blurRad="38100" dist="38100" dir="2700000" algn="tl">
                    <a:srgbClr val="000000">
                      <a:alpha val="43137"/>
                    </a:srgbClr>
                  </a:outerShdw>
                </a:effectLst>
                <a:latin typeface="Arial"/>
                <a:cs typeface="Arial"/>
              </a:rPr>
              <a:t>-CEI</a:t>
            </a:r>
            <a:r>
              <a:rPr lang="it-IT" b="1" spc="-4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129</a:t>
            </a:r>
          </a:p>
          <a:p>
            <a:pPr lvl="1">
              <a:spcBef>
                <a:spcPts val="40"/>
              </a:spcBef>
            </a:pPr>
            <a:endParaRPr lang="it-IT" b="1" dirty="0">
              <a:effectLst>
                <a:outerShdw blurRad="38100" dist="38100" dir="2700000" algn="tl">
                  <a:srgbClr val="000000">
                    <a:alpha val="43137"/>
                  </a:srgbClr>
                </a:outerShdw>
              </a:effectLst>
              <a:latin typeface="Arial"/>
              <a:cs typeface="Arial"/>
            </a:endParaRPr>
          </a:p>
          <a:p>
            <a:pPr marL="666115" lvl="1"/>
            <a:r>
              <a:rPr lang="it-IT" b="1" spc="-5" dirty="0">
                <a:effectLst>
                  <a:outerShdw blurRad="38100" dist="38100" dir="2700000" algn="tl">
                    <a:srgbClr val="000000">
                      <a:alpha val="43137"/>
                    </a:srgbClr>
                  </a:outerShdw>
                </a:effectLst>
                <a:latin typeface="Arial"/>
                <a:cs typeface="Arial"/>
              </a:rPr>
              <a:t>-CEI</a:t>
            </a:r>
            <a:r>
              <a:rPr lang="it-IT" b="1" spc="-3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60-</a:t>
            </a:r>
            <a:r>
              <a:rPr lang="it-IT" b="1" spc="-25"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1/2/3</a:t>
            </a:r>
            <a:endParaRPr lang="it-IT" b="1" dirty="0">
              <a:effectLst>
                <a:outerShdw blurRad="38100" dist="38100" dir="2700000" algn="tl">
                  <a:srgbClr val="000000">
                    <a:alpha val="43137"/>
                  </a:srgbClr>
                </a:outerShdw>
              </a:effectLst>
              <a:latin typeface="Arial"/>
              <a:cs typeface="Arial"/>
            </a:endParaRPr>
          </a:p>
          <a:p>
            <a:pPr lvl="1">
              <a:spcBef>
                <a:spcPts val="3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4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376</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2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35"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(131)</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spcBef>
                <a:spcPts val="5"/>
              </a:spcBef>
            </a:pPr>
            <a:r>
              <a:rPr lang="it-IT" b="1" spc="-5" dirty="0">
                <a:effectLst>
                  <a:outerShdw blurRad="38100" dist="38100" dir="2700000" algn="tl">
                    <a:srgbClr val="000000">
                      <a:alpha val="43137"/>
                    </a:srgbClr>
                  </a:outerShdw>
                </a:effectLst>
                <a:latin typeface="Arial"/>
                <a:cs typeface="Arial"/>
              </a:rPr>
              <a:t>-CEI</a:t>
            </a:r>
            <a:r>
              <a:rPr lang="it-IT" b="1" spc="-2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3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(131</a:t>
            </a:r>
            <a:r>
              <a:rPr lang="it-IT" b="1" spc="-15"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A)</a:t>
            </a:r>
          </a:p>
          <a:p>
            <a:pPr lvl="1">
              <a:spcBef>
                <a:spcPts val="5"/>
              </a:spcBef>
            </a:pPr>
            <a:endParaRPr lang="it-IT" sz="2800" b="1" dirty="0">
              <a:effectLst>
                <a:outerShdw blurRad="38100" dist="38100" dir="2700000" algn="tl">
                  <a:srgbClr val="000000">
                    <a:alpha val="43137"/>
                  </a:srgbClr>
                </a:outerShdw>
              </a:effectLst>
              <a:latin typeface="Arial"/>
              <a:cs typeface="Arial"/>
            </a:endParaRPr>
          </a:p>
          <a:p>
            <a:pPr marL="716279" lvl="1">
              <a:spcBef>
                <a:spcPts val="5"/>
              </a:spcBef>
            </a:pPr>
            <a:r>
              <a:rPr lang="it-IT" b="1" spc="-5" dirty="0">
                <a:effectLst>
                  <a:outerShdw blurRad="38100" dist="38100" dir="2700000" algn="tl">
                    <a:srgbClr val="000000">
                      <a:alpha val="43137"/>
                    </a:srgbClr>
                  </a:outerShdw>
                </a:effectLst>
                <a:latin typeface="Arial"/>
                <a:cs typeface="Arial"/>
              </a:rPr>
              <a:t>-CEI</a:t>
            </a:r>
            <a:r>
              <a:rPr lang="it-IT" b="1" spc="-35"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4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(151)</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35"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45"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(441)</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35"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45"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(446)</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4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168</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672465" lvl="1">
              <a:spcBef>
                <a:spcPts val="5"/>
              </a:spcBef>
            </a:pPr>
            <a:r>
              <a:rPr lang="it-IT" b="1" spc="-5" dirty="0">
                <a:effectLst>
                  <a:outerShdw blurRad="38100" dist="38100" dir="2700000" algn="tl">
                    <a:srgbClr val="000000">
                      <a:alpha val="43137"/>
                    </a:srgbClr>
                  </a:outerShdw>
                </a:effectLst>
                <a:latin typeface="Arial"/>
                <a:cs typeface="Arial"/>
              </a:rPr>
              <a:t>-CEI</a:t>
            </a:r>
            <a:r>
              <a:rPr lang="it-IT" b="1" spc="-5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270</a:t>
            </a: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9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517</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spcBef>
                <a:spcPts val="5"/>
              </a:spcBef>
            </a:pPr>
            <a:r>
              <a:rPr lang="it-IT" b="1" spc="-5" dirty="0">
                <a:effectLst>
                  <a:outerShdw blurRad="38100" dist="38100" dir="2700000" algn="tl">
                    <a:srgbClr val="000000">
                      <a:alpha val="43137"/>
                    </a:srgbClr>
                  </a:outerShdw>
                </a:effectLst>
                <a:latin typeface="Arial"/>
                <a:cs typeface="Arial"/>
              </a:rPr>
              <a:t>-CEI</a:t>
            </a:r>
            <a:r>
              <a:rPr lang="it-IT" b="1" spc="-9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694</a:t>
            </a:r>
            <a:endParaRPr lang="it-IT" b="1" dirty="0">
              <a:effectLst>
                <a:outerShdw blurRad="38100" dist="38100" dir="2700000" algn="tl">
                  <a:srgbClr val="000000">
                    <a:alpha val="43137"/>
                  </a:srgbClr>
                </a:outerShdw>
              </a:effectLst>
              <a:latin typeface="Arial"/>
              <a:cs typeface="Arial"/>
            </a:endParaRPr>
          </a:p>
          <a:p>
            <a:pPr marL="1002029" lvl="1" indent="-285750">
              <a:buFont typeface="Arial" panose="020B0604020202020204" pitchFamily="34" charset="0"/>
              <a:buChar char="•"/>
            </a:pPr>
            <a:endParaRPr lang="es-AR" b="1" dirty="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55</a:t>
            </a:fld>
            <a:endParaRPr lang="es-AR"/>
          </a:p>
        </p:txBody>
      </p:sp>
    </p:spTree>
    <p:extLst>
      <p:ext uri="{BB962C8B-B14F-4D97-AF65-F5344CB8AC3E}">
        <p14:creationId xmlns:p14="http://schemas.microsoft.com/office/powerpoint/2010/main" val="1923138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tabLst>
                <a:tab pos="360045" algn="l"/>
              </a:tabLst>
            </a:pPr>
            <a:r>
              <a:rPr lang="es-AR" sz="2100" b="1" spc="-5" dirty="0">
                <a:effectLst>
                  <a:outerShdw blurRad="38100" dist="38100" dir="2700000" algn="tl">
                    <a:srgbClr val="000000">
                      <a:alpha val="43137"/>
                    </a:srgbClr>
                  </a:outerShdw>
                </a:effectLst>
                <a:latin typeface="Arial"/>
                <a:cs typeface="Arial"/>
              </a:rPr>
              <a:t>Características</a:t>
            </a:r>
            <a:r>
              <a:rPr lang="es-AR" sz="2100" b="1" spc="10" dirty="0">
                <a:effectLst>
                  <a:outerShdw blurRad="38100" dist="38100" dir="2700000" algn="tl">
                    <a:srgbClr val="000000">
                      <a:alpha val="43137"/>
                    </a:srgbClr>
                  </a:outerShdw>
                </a:effectLst>
                <a:latin typeface="Arial"/>
                <a:cs typeface="Arial"/>
              </a:rPr>
              <a:t> </a:t>
            </a:r>
            <a:r>
              <a:rPr lang="es-AR" sz="2100" b="1" spc="-5" dirty="0">
                <a:effectLst>
                  <a:outerShdw blurRad="38100" dist="38100" dir="2700000" algn="tl">
                    <a:srgbClr val="000000">
                      <a:alpha val="43137"/>
                    </a:srgbClr>
                  </a:outerShdw>
                </a:effectLst>
                <a:latin typeface="Arial"/>
                <a:cs typeface="Arial"/>
              </a:rPr>
              <a:t>eléctricas generales</a:t>
            </a:r>
            <a:endParaRPr lang="es-AR" sz="2100" b="1" dirty="0">
              <a:effectLst>
                <a:outerShdw blurRad="38100" dist="38100" dir="2700000" algn="tl">
                  <a:srgbClr val="000000">
                    <a:alpha val="43137"/>
                  </a:srgbClr>
                </a:outerShdw>
              </a:effectLst>
              <a:latin typeface="Arial"/>
              <a:cs typeface="Arial"/>
            </a:endParaRPr>
          </a:p>
          <a:p>
            <a:pPr lvl="1">
              <a:spcBef>
                <a:spcPts val="45"/>
              </a:spcBef>
              <a:buFont typeface="Arial"/>
              <a:buAutoNum type="arabicPeriod" startAt="3"/>
            </a:pPr>
            <a:endParaRPr lang="es-AR" sz="2100" dirty="0">
              <a:latin typeface="Arial"/>
              <a:cs typeface="Arial"/>
            </a:endParaRPr>
          </a:p>
          <a:p>
            <a:pPr indent="-455930">
              <a:tabLst>
                <a:tab pos="952500" algn="l"/>
              </a:tabLst>
            </a:pPr>
            <a:r>
              <a:rPr lang="es-AR" sz="2100" b="1" spc="-5" dirty="0">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Frecuencia</a:t>
            </a:r>
            <a:endParaRPr lang="es-AR" sz="2100" b="1"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100" b="1" dirty="0">
              <a:solidFill>
                <a:srgbClr val="00B050"/>
              </a:solidFill>
              <a:effectLst>
                <a:outerShdw blurRad="38100" dist="38100" dir="2700000" algn="tl">
                  <a:srgbClr val="000000">
                    <a:alpha val="43137"/>
                  </a:srgbClr>
                </a:outerShdw>
              </a:effectLst>
              <a:latin typeface="Arial"/>
              <a:cs typeface="Arial"/>
            </a:endParaRPr>
          </a:p>
          <a:p>
            <a:pPr indent="-455930">
              <a:tabLst>
                <a:tab pos="952500" algn="l"/>
              </a:tabLst>
            </a:pPr>
            <a:r>
              <a:rPr lang="es-AR" sz="2100" b="1" spc="-5" dirty="0">
                <a:solidFill>
                  <a:srgbClr val="00B050"/>
                </a:solidFill>
                <a:effectLst>
                  <a:outerShdw blurRad="38100" dist="38100" dir="2700000" algn="tl">
                    <a:srgbClr val="000000">
                      <a:alpha val="43137"/>
                    </a:srgbClr>
                  </a:outerShdw>
                </a:effectLst>
                <a:latin typeface="Arial"/>
                <a:cs typeface="Arial"/>
              </a:rPr>
              <a:t>	Tensión</a:t>
            </a:r>
            <a:r>
              <a:rPr lang="es-AR" sz="2100" b="1" spc="-45" dirty="0">
                <a:solidFill>
                  <a:srgbClr val="00B050"/>
                </a:solidFill>
                <a:effectLst>
                  <a:outerShdw blurRad="38100" dist="38100" dir="2700000" algn="tl">
                    <a:srgbClr val="000000">
                      <a:alpha val="43137"/>
                    </a:srgbClr>
                  </a:outerShdw>
                </a:effectLst>
                <a:latin typeface="Arial"/>
                <a:cs typeface="Arial"/>
              </a:rPr>
              <a:t> </a:t>
            </a:r>
            <a:r>
              <a:rPr lang="es-AR" sz="2100" b="1" dirty="0">
                <a:solidFill>
                  <a:srgbClr val="00B050"/>
                </a:solidFill>
                <a:effectLst>
                  <a:outerShdw blurRad="38100" dist="38100" dir="2700000" algn="tl">
                    <a:srgbClr val="000000">
                      <a:alpha val="43137"/>
                    </a:srgbClr>
                  </a:outerShdw>
                </a:effectLst>
                <a:latin typeface="Arial"/>
                <a:cs typeface="Arial"/>
              </a:rPr>
              <a:t>máxima</a:t>
            </a:r>
          </a:p>
          <a:p>
            <a:pPr>
              <a:spcBef>
                <a:spcPts val="40"/>
              </a:spcBef>
            </a:pPr>
            <a:endParaRPr lang="es-AR" sz="2100" b="1" dirty="0">
              <a:solidFill>
                <a:srgbClr val="00B050"/>
              </a:solidFill>
              <a:effectLst>
                <a:outerShdw blurRad="38100" dist="38100" dir="2700000" algn="tl">
                  <a:srgbClr val="000000">
                    <a:alpha val="43137"/>
                  </a:srgbClr>
                </a:outerShdw>
              </a:effectLst>
              <a:latin typeface="Arial"/>
              <a:cs typeface="Arial"/>
            </a:endParaRPr>
          </a:p>
          <a:p>
            <a:pPr indent="-455930">
              <a:tabLst>
                <a:tab pos="952500" algn="l"/>
              </a:tabLst>
            </a:pPr>
            <a:r>
              <a:rPr lang="es-AR" sz="2100" b="1" spc="-5" dirty="0">
                <a:solidFill>
                  <a:srgbClr val="00B050"/>
                </a:solidFill>
                <a:effectLst>
                  <a:outerShdw blurRad="38100" dist="38100" dir="2700000" algn="tl">
                    <a:srgbClr val="000000">
                      <a:alpha val="43137"/>
                    </a:srgbClr>
                  </a:outerShdw>
                </a:effectLst>
                <a:latin typeface="Arial"/>
                <a:cs typeface="Arial"/>
              </a:rPr>
              <a:t>	Características</a:t>
            </a:r>
            <a:r>
              <a:rPr lang="es-AR" sz="2100" b="1" spc="-30"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dieléctricas</a:t>
            </a:r>
            <a:endParaRPr lang="es-AR" sz="2100" b="1" dirty="0">
              <a:solidFill>
                <a:srgbClr val="00B050"/>
              </a:solidFill>
              <a:effectLst>
                <a:outerShdw blurRad="38100" dist="38100" dir="2700000" algn="tl">
                  <a:srgbClr val="000000">
                    <a:alpha val="43137"/>
                  </a:srgbClr>
                </a:outerShdw>
              </a:effectLst>
              <a:latin typeface="Arial"/>
              <a:cs typeface="Arial"/>
            </a:endParaRPr>
          </a:p>
          <a:p>
            <a:pPr>
              <a:spcBef>
                <a:spcPts val="30"/>
              </a:spcBef>
            </a:pPr>
            <a:endParaRPr lang="es-AR" sz="2100" b="1" dirty="0">
              <a:solidFill>
                <a:srgbClr val="00B05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lang="es-AR" sz="2100" b="1" spc="-5" dirty="0">
                <a:solidFill>
                  <a:srgbClr val="FF0000"/>
                </a:solidFill>
                <a:effectLst>
                  <a:outerShdw blurRad="38100" dist="38100" dir="2700000" algn="tl">
                    <a:srgbClr val="000000">
                      <a:alpha val="43137"/>
                    </a:srgbClr>
                  </a:outerShdw>
                </a:effectLst>
                <a:latin typeface="Arial"/>
                <a:cs typeface="Arial"/>
              </a:rPr>
              <a:t>Tensión</a:t>
            </a:r>
            <a:r>
              <a:rPr lang="es-AR" sz="2100" b="1" dirty="0">
                <a:solidFill>
                  <a:srgbClr val="FF0000"/>
                </a:solidFill>
                <a:effectLst>
                  <a:outerShdw blurRad="38100" dist="38100" dir="2700000" algn="tl">
                    <a:srgbClr val="000000">
                      <a:alpha val="43137"/>
                    </a:srgbClr>
                  </a:outerShdw>
                </a:effectLst>
                <a:latin typeface="Arial"/>
                <a:cs typeface="Arial"/>
              </a:rPr>
              <a:t> </a:t>
            </a:r>
            <a:r>
              <a:rPr lang="es-AR" sz="2100" b="1" spc="-10" dirty="0">
                <a:solidFill>
                  <a:srgbClr val="FF0000"/>
                </a:solidFill>
                <a:effectLst>
                  <a:outerShdw blurRad="38100" dist="38100" dir="2700000" algn="tl">
                    <a:srgbClr val="000000">
                      <a:alpha val="43137"/>
                    </a:srgbClr>
                  </a:outerShdw>
                </a:effectLst>
                <a:latin typeface="Arial"/>
                <a:cs typeface="Arial"/>
              </a:rPr>
              <a:t>de</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resistencia</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al</a:t>
            </a:r>
            <a:r>
              <a:rPr lang="es-AR" sz="2100" b="1" spc="-5" dirty="0">
                <a:solidFill>
                  <a:srgbClr val="FF0000"/>
                </a:solidFill>
                <a:effectLst>
                  <a:outerShdw blurRad="38100" dist="38100" dir="2700000" algn="tl">
                    <a:srgbClr val="000000">
                      <a:alpha val="43137"/>
                    </a:srgbClr>
                  </a:outerShdw>
                </a:effectLst>
                <a:latin typeface="Arial"/>
                <a:cs typeface="Arial"/>
              </a:rPr>
              <a:t> choque</a:t>
            </a:r>
            <a:r>
              <a:rPr lang="es-AR" sz="2100" b="1" dirty="0">
                <a:solidFill>
                  <a:srgbClr val="FF0000"/>
                </a:solidFill>
                <a:effectLst>
                  <a:outerShdw blurRad="38100" dist="38100" dir="2700000" algn="tl">
                    <a:srgbClr val="000000">
                      <a:alpha val="43137"/>
                    </a:srgbClr>
                  </a:outerShdw>
                </a:effectLst>
                <a:latin typeface="Arial"/>
                <a:cs typeface="Arial"/>
              </a:rPr>
              <a:t> de </a:t>
            </a:r>
            <a:r>
              <a:rPr lang="es-AR" sz="2100" b="1" spc="-5" dirty="0">
                <a:solidFill>
                  <a:srgbClr val="FF0000"/>
                </a:solidFill>
                <a:effectLst>
                  <a:outerShdw blurRad="38100" dist="38100" dir="2700000" algn="tl">
                    <a:srgbClr val="000000">
                      <a:alpha val="43137"/>
                    </a:srgbClr>
                  </a:outerShdw>
                </a:effectLst>
                <a:latin typeface="Arial"/>
                <a:cs typeface="Arial"/>
              </a:rPr>
              <a:t>rayos</a:t>
            </a:r>
            <a:endParaRPr lang="es-AR" sz="2100" b="1" dirty="0">
              <a:solidFill>
                <a:srgbClr val="FF0000"/>
              </a:solidFill>
              <a:effectLst>
                <a:outerShdw blurRad="38100" dist="38100" dir="2700000" algn="tl">
                  <a:srgbClr val="000000">
                    <a:alpha val="43137"/>
                  </a:srgbClr>
                </a:outerShdw>
              </a:effectLst>
              <a:latin typeface="Arial"/>
              <a:cs typeface="Arial"/>
            </a:endParaRPr>
          </a:p>
          <a:p>
            <a:pPr marL="800100" lvl="1" indent="-342900">
              <a:spcBef>
                <a:spcPts val="40"/>
              </a:spcBef>
              <a:buFont typeface="Arial" panose="020B0604020202020204" pitchFamily="34" charset="0"/>
              <a:buChar char="•"/>
            </a:pPr>
            <a:endParaRPr lang="es-AR" sz="2100" b="1" dirty="0">
              <a:solidFill>
                <a:srgbClr val="FF000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lang="es-AR" sz="2100" b="1" spc="-5" dirty="0">
                <a:solidFill>
                  <a:srgbClr val="FF0000"/>
                </a:solidFill>
                <a:effectLst>
                  <a:outerShdw blurRad="38100" dist="38100" dir="2700000" algn="tl">
                    <a:srgbClr val="000000">
                      <a:alpha val="43137"/>
                    </a:srgbClr>
                  </a:outerShdw>
                </a:effectLst>
                <a:latin typeface="Arial"/>
                <a:cs typeface="Arial"/>
              </a:rPr>
              <a:t>Tensión</a:t>
            </a:r>
            <a:r>
              <a:rPr lang="es-AR" sz="2100" b="1" dirty="0">
                <a:solidFill>
                  <a:srgbClr val="FF0000"/>
                </a:solidFill>
                <a:effectLst>
                  <a:outerShdw blurRad="38100" dist="38100" dir="2700000" algn="tl">
                    <a:srgbClr val="000000">
                      <a:alpha val="43137"/>
                    </a:srgbClr>
                  </a:outerShdw>
                </a:effectLst>
                <a:latin typeface="Arial"/>
                <a:cs typeface="Arial"/>
              </a:rPr>
              <a:t> </a:t>
            </a:r>
            <a:r>
              <a:rPr lang="es-AR" sz="2100" b="1" spc="-10" dirty="0">
                <a:solidFill>
                  <a:srgbClr val="FF0000"/>
                </a:solidFill>
                <a:effectLst>
                  <a:outerShdw blurRad="38100" dist="38100" dir="2700000" algn="tl">
                    <a:srgbClr val="000000">
                      <a:alpha val="43137"/>
                    </a:srgbClr>
                  </a:outerShdw>
                </a:effectLst>
                <a:latin typeface="Arial"/>
                <a:cs typeface="Arial"/>
              </a:rPr>
              <a:t>de</a:t>
            </a:r>
            <a:r>
              <a:rPr lang="es-AR" sz="2100" b="1" spc="5"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resistencia</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al</a:t>
            </a:r>
            <a:r>
              <a:rPr lang="es-AR" sz="2100" b="1" spc="-5" dirty="0">
                <a:solidFill>
                  <a:srgbClr val="FF0000"/>
                </a:solidFill>
                <a:effectLst>
                  <a:outerShdw blurRad="38100" dist="38100" dir="2700000" algn="tl">
                    <a:srgbClr val="000000">
                      <a:alpha val="43137"/>
                    </a:srgbClr>
                  </a:outerShdw>
                </a:effectLst>
                <a:latin typeface="Arial"/>
                <a:cs typeface="Arial"/>
              </a:rPr>
              <a:t> choque</a:t>
            </a:r>
            <a:r>
              <a:rPr lang="es-AR" sz="2100" b="1" dirty="0">
                <a:solidFill>
                  <a:srgbClr val="FF0000"/>
                </a:solidFill>
                <a:effectLst>
                  <a:outerShdw blurRad="38100" dist="38100" dir="2700000" algn="tl">
                    <a:srgbClr val="000000">
                      <a:alpha val="43137"/>
                    </a:srgbClr>
                  </a:outerShdw>
                </a:effectLst>
                <a:latin typeface="Arial"/>
                <a:cs typeface="Arial"/>
              </a:rPr>
              <a:t> de</a:t>
            </a:r>
            <a:r>
              <a:rPr lang="es-AR" sz="2100" b="1" spc="-5"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maniobra </a:t>
            </a:r>
          </a:p>
          <a:p>
            <a:pPr marL="1455420" lvl="1" indent="-342900">
              <a:buFont typeface="Arial" panose="020B0604020202020204" pitchFamily="34" charset="0"/>
              <a:buChar char="•"/>
            </a:pPr>
            <a:endParaRPr lang="es-AR" sz="2100" b="1" spc="-5" dirty="0">
              <a:solidFill>
                <a:srgbClr val="FF000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lang="es-AR" sz="2100" b="1" spc="-5" dirty="0">
                <a:solidFill>
                  <a:srgbClr val="FF0000"/>
                </a:solidFill>
                <a:effectLst>
                  <a:outerShdw blurRad="38100" dist="38100" dir="2700000" algn="tl">
                    <a:srgbClr val="000000">
                      <a:alpha val="43137"/>
                    </a:srgbClr>
                  </a:outerShdw>
                </a:effectLst>
                <a:latin typeface="Arial"/>
                <a:cs typeface="Arial"/>
              </a:rPr>
              <a:t>Tensión</a:t>
            </a:r>
            <a:r>
              <a:rPr lang="es-AR" sz="2100" b="1" spc="145" dirty="0">
                <a:solidFill>
                  <a:srgbClr val="FF0000"/>
                </a:solidFill>
                <a:effectLst>
                  <a:outerShdw blurRad="38100" dist="38100" dir="2700000" algn="tl">
                    <a:srgbClr val="000000">
                      <a:alpha val="43137"/>
                    </a:srgbClr>
                  </a:outerShdw>
                </a:effectLst>
                <a:latin typeface="Arial"/>
                <a:cs typeface="Arial"/>
              </a:rPr>
              <a:t> </a:t>
            </a:r>
            <a:r>
              <a:rPr lang="es-AR" sz="2100" b="1" spc="-10" dirty="0">
                <a:solidFill>
                  <a:srgbClr val="FF0000"/>
                </a:solidFill>
                <a:effectLst>
                  <a:outerShdw blurRad="38100" dist="38100" dir="2700000" algn="tl">
                    <a:srgbClr val="000000">
                      <a:alpha val="43137"/>
                    </a:srgbClr>
                  </a:outerShdw>
                </a:effectLst>
                <a:latin typeface="Arial"/>
                <a:cs typeface="Arial"/>
              </a:rPr>
              <a:t>de</a:t>
            </a:r>
            <a:r>
              <a:rPr lang="es-AR" sz="2100" b="1" spc="15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resistencia</a:t>
            </a:r>
            <a:r>
              <a:rPr lang="es-AR" sz="2100" b="1" spc="145"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a</a:t>
            </a:r>
            <a:r>
              <a:rPr lang="es-AR" sz="2100" b="1" spc="140"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la</a:t>
            </a:r>
            <a:r>
              <a:rPr lang="es-AR" sz="2100" b="1" spc="13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frecuencia</a:t>
            </a:r>
            <a:r>
              <a:rPr lang="es-AR" sz="2100" b="1" spc="145"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industrial</a:t>
            </a:r>
            <a:r>
              <a:rPr lang="es-AR" sz="2100" b="1" spc="14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posición </a:t>
            </a:r>
            <a:r>
              <a:rPr lang="es-AR" sz="2100" b="1" spc="-375"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cerrado</a:t>
            </a:r>
            <a:r>
              <a:rPr lang="es-AR" sz="2100" b="1" spc="-15"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y</a:t>
            </a:r>
            <a:r>
              <a:rPr lang="es-AR" sz="2100" b="1" spc="-15" dirty="0">
                <a:solidFill>
                  <a:srgbClr val="FF0000"/>
                </a:solidFill>
                <a:effectLst>
                  <a:outerShdw blurRad="38100" dist="38100" dir="2700000" algn="tl">
                    <a:srgbClr val="000000">
                      <a:alpha val="43137"/>
                    </a:srgbClr>
                  </a:outerShdw>
                </a:effectLst>
                <a:latin typeface="Arial"/>
                <a:cs typeface="Arial"/>
              </a:rPr>
              <a:t> </a:t>
            </a:r>
            <a:r>
              <a:rPr lang="es-AR" sz="2100" b="1" dirty="0">
                <a:solidFill>
                  <a:srgbClr val="FF0000"/>
                </a:solidFill>
                <a:effectLst>
                  <a:outerShdw blurRad="38100" dist="38100" dir="2700000" algn="tl">
                    <a:srgbClr val="000000">
                      <a:alpha val="43137"/>
                    </a:srgbClr>
                  </a:outerShdw>
                </a:effectLst>
                <a:latin typeface="Arial"/>
                <a:cs typeface="Arial"/>
              </a:rPr>
              <a:t>abierto</a:t>
            </a:r>
          </a:p>
          <a:p>
            <a:pPr>
              <a:spcBef>
                <a:spcPts val="30"/>
              </a:spcBef>
            </a:pPr>
            <a:endParaRPr lang="es-AR" sz="2100" dirty="0">
              <a:latin typeface="Arial"/>
              <a:cs typeface="Arial"/>
            </a:endParaRPr>
          </a:p>
          <a:p>
            <a:pPr marL="458470" lvl="2" algn="just">
              <a:tabLst>
                <a:tab pos="953135" algn="l"/>
              </a:tabLst>
            </a:pPr>
            <a:r>
              <a:rPr lang="es-AR" sz="2100" b="1" spc="-5" dirty="0">
                <a:solidFill>
                  <a:srgbClr val="00B050"/>
                </a:solidFill>
                <a:effectLst>
                  <a:outerShdw blurRad="38100" dist="38100" dir="2700000" algn="tl">
                    <a:srgbClr val="000000">
                      <a:alpha val="43137"/>
                    </a:srgbClr>
                  </a:outerShdw>
                </a:effectLst>
                <a:latin typeface="Arial"/>
                <a:cs typeface="Arial"/>
              </a:rPr>
              <a:t>Tensión</a:t>
            </a:r>
            <a:r>
              <a:rPr lang="es-AR" sz="2100" b="1" spc="-15"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de radio</a:t>
            </a:r>
            <a:r>
              <a:rPr lang="es-AR" sz="2100" b="1" spc="-20"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influencia</a:t>
            </a:r>
            <a:endParaRPr lang="es-AR" sz="2100" b="1"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buFont typeface="Arial"/>
              <a:buAutoNum type="arabicPeriod" startAt="4"/>
            </a:pPr>
            <a:endParaRPr lang="es-AR" sz="2100" b="1" dirty="0">
              <a:solidFill>
                <a:srgbClr val="00B050"/>
              </a:solidFill>
              <a:effectLst>
                <a:outerShdw blurRad="38100" dist="38100" dir="2700000" algn="tl">
                  <a:srgbClr val="000000">
                    <a:alpha val="43137"/>
                  </a:srgbClr>
                </a:outerShdw>
              </a:effectLst>
              <a:latin typeface="Arial"/>
              <a:cs typeface="Arial"/>
            </a:endParaRPr>
          </a:p>
          <a:p>
            <a:pPr marL="458470" lvl="2" algn="just">
              <a:tabLst>
                <a:tab pos="952500" algn="l"/>
              </a:tabLst>
            </a:pPr>
            <a:r>
              <a:rPr lang="es-AR" sz="2100" b="1" spc="-5" dirty="0">
                <a:solidFill>
                  <a:srgbClr val="00B050"/>
                </a:solidFill>
                <a:effectLst>
                  <a:outerShdw blurRad="38100" dist="38100" dir="2700000" algn="tl">
                    <a:srgbClr val="000000">
                      <a:alpha val="43137"/>
                    </a:srgbClr>
                  </a:outerShdw>
                </a:effectLst>
                <a:latin typeface="Arial"/>
                <a:cs typeface="Arial"/>
              </a:rPr>
              <a:t>Distancia</a:t>
            </a:r>
            <a:r>
              <a:rPr lang="es-AR" sz="2100" b="1"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externa</a:t>
            </a:r>
            <a:r>
              <a:rPr lang="es-AR" sz="2100" b="1" spc="-10"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de</a:t>
            </a:r>
            <a:r>
              <a:rPr lang="es-AR" sz="2100" b="1" spc="5" dirty="0">
                <a:solidFill>
                  <a:srgbClr val="00B050"/>
                </a:solidFill>
                <a:effectLst>
                  <a:outerShdw blurRad="38100" dist="38100" dir="2700000" algn="tl">
                    <a:srgbClr val="000000">
                      <a:alpha val="43137"/>
                    </a:srgbClr>
                  </a:outerShdw>
                </a:effectLst>
                <a:latin typeface="Arial"/>
                <a:cs typeface="Arial"/>
              </a:rPr>
              <a:t> </a:t>
            </a:r>
            <a:r>
              <a:rPr lang="es-AR" sz="2100" b="1" spc="-10" dirty="0">
                <a:solidFill>
                  <a:srgbClr val="00B050"/>
                </a:solidFill>
                <a:effectLst>
                  <a:outerShdw blurRad="38100" dist="38100" dir="2700000" algn="tl">
                    <a:srgbClr val="000000">
                      <a:alpha val="43137"/>
                    </a:srgbClr>
                  </a:outerShdw>
                </a:effectLst>
                <a:latin typeface="Arial"/>
                <a:cs typeface="Arial"/>
              </a:rPr>
              <a:t>fuga</a:t>
            </a:r>
            <a:r>
              <a:rPr lang="es-AR" sz="2100" b="1"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mínima</a:t>
            </a:r>
            <a:endParaRPr lang="es-AR" sz="2100" b="1"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buFont typeface="Arial"/>
              <a:buAutoNum type="arabicPeriod" startAt="4"/>
            </a:pPr>
            <a:endParaRPr lang="es-AR" sz="2100" b="1" dirty="0">
              <a:solidFill>
                <a:srgbClr val="00B050"/>
              </a:solidFill>
              <a:effectLst>
                <a:outerShdw blurRad="38100" dist="38100" dir="2700000" algn="tl">
                  <a:srgbClr val="000000">
                    <a:alpha val="43137"/>
                  </a:srgbClr>
                </a:outerShdw>
              </a:effectLst>
              <a:latin typeface="Arial"/>
              <a:cs typeface="Arial"/>
            </a:endParaRPr>
          </a:p>
          <a:p>
            <a:pPr marL="458470" lvl="2" algn="just">
              <a:tabLst>
                <a:tab pos="952500" algn="l"/>
              </a:tabLst>
            </a:pPr>
            <a:r>
              <a:rPr lang="es-AR" sz="2100" b="1" spc="-5" dirty="0">
                <a:solidFill>
                  <a:srgbClr val="00B050"/>
                </a:solidFill>
                <a:effectLst>
                  <a:outerShdw blurRad="38100" dist="38100" dir="2700000" algn="tl">
                    <a:srgbClr val="000000">
                      <a:alpha val="43137"/>
                    </a:srgbClr>
                  </a:outerShdw>
                </a:effectLst>
                <a:latin typeface="Arial"/>
                <a:cs typeface="Arial"/>
              </a:rPr>
              <a:t>Tiempo</a:t>
            </a:r>
            <a:r>
              <a:rPr lang="es-AR" sz="2100" b="1" spc="-15" dirty="0">
                <a:solidFill>
                  <a:srgbClr val="00B050"/>
                </a:solidFill>
                <a:effectLst>
                  <a:outerShdw blurRad="38100" dist="38100" dir="2700000" algn="tl">
                    <a:srgbClr val="000000">
                      <a:alpha val="43137"/>
                    </a:srgbClr>
                  </a:outerShdw>
                </a:effectLst>
                <a:latin typeface="Arial"/>
                <a:cs typeface="Arial"/>
              </a:rPr>
              <a:t> </a:t>
            </a:r>
            <a:r>
              <a:rPr lang="es-AR" sz="2100" b="1" dirty="0">
                <a:solidFill>
                  <a:srgbClr val="00B050"/>
                </a:solidFill>
                <a:effectLst>
                  <a:outerShdw blurRad="38100" dist="38100" dir="2700000" algn="tl">
                    <a:srgbClr val="000000">
                      <a:alpha val="43137"/>
                    </a:srgbClr>
                  </a:outerShdw>
                </a:effectLst>
                <a:latin typeface="Arial"/>
                <a:cs typeface="Arial"/>
              </a:rPr>
              <a:t>máximo</a:t>
            </a:r>
            <a:r>
              <a:rPr lang="es-AR" sz="2100" b="1" spc="-10"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de apertura</a:t>
            </a:r>
            <a:r>
              <a:rPr lang="es-AR" sz="2100" b="1" spc="5" dirty="0">
                <a:solidFill>
                  <a:srgbClr val="00B050"/>
                </a:solidFill>
                <a:effectLst>
                  <a:outerShdw blurRad="38100" dist="38100" dir="2700000" algn="tl">
                    <a:srgbClr val="000000">
                      <a:alpha val="43137"/>
                    </a:srgbClr>
                  </a:outerShdw>
                </a:effectLst>
                <a:latin typeface="Arial"/>
                <a:cs typeface="Arial"/>
              </a:rPr>
              <a:t> </a:t>
            </a:r>
            <a:r>
              <a:rPr lang="es-AR" sz="2100" b="1" dirty="0">
                <a:solidFill>
                  <a:srgbClr val="00B050"/>
                </a:solidFill>
                <a:effectLst>
                  <a:outerShdw blurRad="38100" dist="38100" dir="2700000" algn="tl">
                    <a:srgbClr val="000000">
                      <a:alpha val="43137"/>
                    </a:srgbClr>
                  </a:outerShdw>
                </a:effectLst>
                <a:latin typeface="Arial"/>
                <a:cs typeface="Arial"/>
              </a:rPr>
              <a:t>y</a:t>
            </a:r>
            <a:r>
              <a:rPr lang="es-AR" sz="2100" b="1" spc="-50"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de</a:t>
            </a:r>
            <a:r>
              <a:rPr lang="es-AR" sz="2100" b="1" dirty="0">
                <a:solidFill>
                  <a:srgbClr val="00B050"/>
                </a:solidFill>
                <a:effectLst>
                  <a:outerShdw blurRad="38100" dist="38100" dir="2700000" algn="tl">
                    <a:srgbClr val="000000">
                      <a:alpha val="43137"/>
                    </a:srgbClr>
                  </a:outerShdw>
                </a:effectLst>
                <a:latin typeface="Arial"/>
                <a:cs typeface="Arial"/>
              </a:rPr>
              <a:t> cierre</a:t>
            </a:r>
          </a:p>
          <a:p>
            <a:pPr lvl="2" algn="just">
              <a:spcBef>
                <a:spcPts val="40"/>
              </a:spcBef>
              <a:buFont typeface="Arial"/>
              <a:buAutoNum type="arabicPeriod" startAt="4"/>
            </a:pPr>
            <a:endParaRPr lang="es-AR" sz="2100" b="1" dirty="0">
              <a:solidFill>
                <a:srgbClr val="00B050"/>
              </a:solidFill>
              <a:effectLst>
                <a:outerShdw blurRad="38100" dist="38100" dir="2700000" algn="tl">
                  <a:srgbClr val="000000">
                    <a:alpha val="43137"/>
                  </a:srgbClr>
                </a:outerShdw>
              </a:effectLst>
              <a:latin typeface="Arial"/>
              <a:cs typeface="Arial"/>
            </a:endParaRPr>
          </a:p>
          <a:p>
            <a:pPr marL="12065" lvl="1" algn="just">
              <a:spcBef>
                <a:spcPts val="5"/>
              </a:spcBef>
              <a:tabLst>
                <a:tab pos="360045" algn="l"/>
              </a:tabLst>
            </a:pPr>
            <a:r>
              <a:rPr lang="es-AR" sz="2100" b="1" spc="-5" dirty="0">
                <a:solidFill>
                  <a:srgbClr val="00B050"/>
                </a:solidFill>
                <a:effectLst>
                  <a:outerShdw blurRad="38100" dist="38100" dir="2700000" algn="tl">
                    <a:srgbClr val="000000">
                      <a:alpha val="43137"/>
                    </a:srgbClr>
                  </a:outerShdw>
                </a:effectLst>
                <a:latin typeface="Arial"/>
                <a:cs typeface="Arial"/>
              </a:rPr>
              <a:t>	  Pruebas</a:t>
            </a:r>
            <a:r>
              <a:rPr lang="es-AR" sz="2100" b="1" spc="-40"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tipo</a:t>
            </a:r>
            <a:endParaRPr lang="es-AR" sz="2100" b="1" dirty="0">
              <a:solidFill>
                <a:srgbClr val="00B050"/>
              </a:solidFill>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3"/>
            </a:pPr>
            <a:endParaRPr lang="es-AR" sz="2100" b="1" dirty="0">
              <a:solidFill>
                <a:srgbClr val="00B050"/>
              </a:solidFill>
              <a:effectLst>
                <a:outerShdw blurRad="38100" dist="38100" dir="2700000" algn="tl">
                  <a:srgbClr val="000000">
                    <a:alpha val="43137"/>
                  </a:srgbClr>
                </a:outerShdw>
              </a:effectLst>
              <a:latin typeface="Arial"/>
              <a:cs typeface="Arial"/>
            </a:endParaRPr>
          </a:p>
          <a:p>
            <a:pPr marL="1764030" lvl="4" indent="-342900" algn="just">
              <a:buFont typeface="Arial" panose="020B0604020202020204" pitchFamily="34" charset="0"/>
              <a:buChar char="•"/>
              <a:tabLst>
                <a:tab pos="1001394" algn="l"/>
              </a:tabLst>
            </a:pPr>
            <a:r>
              <a:rPr lang="es-AR" sz="2100" b="1" spc="-5" dirty="0">
                <a:solidFill>
                  <a:srgbClr val="FF0000"/>
                </a:solidFill>
                <a:effectLst>
                  <a:outerShdw blurRad="38100" dist="38100" dir="2700000" algn="tl">
                    <a:srgbClr val="000000">
                      <a:alpha val="43137"/>
                    </a:srgbClr>
                  </a:outerShdw>
                </a:effectLst>
                <a:latin typeface="Arial"/>
                <a:cs typeface="Arial"/>
              </a:rPr>
              <a:t>Certificado</a:t>
            </a:r>
            <a:r>
              <a:rPr lang="es-AR" sz="2100" b="1" spc="-15"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de pruebas</a:t>
            </a:r>
            <a:r>
              <a:rPr lang="es-AR" sz="2100" b="1" spc="-2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tipo</a:t>
            </a:r>
            <a:endParaRPr lang="es-AR" sz="2100" b="1" dirty="0">
              <a:solidFill>
                <a:srgbClr val="FF000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Arial" panose="020B0604020202020204" pitchFamily="34" charset="0"/>
              <a:buChar char="•"/>
            </a:pPr>
            <a:endParaRPr lang="es-AR" sz="2100" b="1" dirty="0">
              <a:solidFill>
                <a:srgbClr val="FF0000"/>
              </a:solidFill>
              <a:effectLst>
                <a:outerShdw blurRad="38100" dist="38100" dir="2700000" algn="tl">
                  <a:srgbClr val="000000">
                    <a:alpha val="43137"/>
                  </a:srgbClr>
                </a:outerShdw>
              </a:effectLst>
              <a:latin typeface="Arial"/>
              <a:cs typeface="Arial"/>
            </a:endParaRPr>
          </a:p>
          <a:p>
            <a:pPr marL="1764030" lvl="4" indent="-342900" algn="just">
              <a:spcBef>
                <a:spcPts val="5"/>
              </a:spcBef>
              <a:buFont typeface="Arial" panose="020B0604020202020204" pitchFamily="34" charset="0"/>
              <a:buChar char="•"/>
              <a:tabLst>
                <a:tab pos="1001394" algn="l"/>
              </a:tabLst>
            </a:pPr>
            <a:r>
              <a:rPr lang="es-AR" sz="2100" b="1" spc="-5" dirty="0">
                <a:solidFill>
                  <a:srgbClr val="FF0000"/>
                </a:solidFill>
                <a:effectLst>
                  <a:outerShdw blurRad="38100" dist="38100" dir="2700000" algn="tl">
                    <a:srgbClr val="000000">
                      <a:alpha val="43137"/>
                    </a:srgbClr>
                  </a:outerShdw>
                </a:effectLst>
                <a:latin typeface="Arial"/>
                <a:cs typeface="Arial"/>
              </a:rPr>
              <a:t>Reporte</a:t>
            </a:r>
            <a:r>
              <a:rPr lang="es-AR" sz="2100" b="1" spc="-15"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de</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prueba</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tipo</a:t>
            </a:r>
            <a:endParaRPr lang="es-AR" sz="2100" b="1" dirty="0">
              <a:solidFill>
                <a:srgbClr val="FF0000"/>
              </a:solidFill>
              <a:effectLst>
                <a:outerShdw blurRad="38100" dist="38100" dir="2700000" algn="tl">
                  <a:srgbClr val="000000">
                    <a:alpha val="43137"/>
                  </a:srgbClr>
                </a:outerShdw>
              </a:effectLst>
              <a:latin typeface="Arial"/>
              <a:cs typeface="Arial"/>
            </a:endParaRPr>
          </a:p>
          <a:p>
            <a:pPr lvl="2">
              <a:spcBef>
                <a:spcPts val="40"/>
              </a:spcBef>
              <a:buFont typeface="Arial"/>
              <a:buAutoNum type="arabicPeriod"/>
            </a:pPr>
            <a:endParaRPr lang="es-AR" sz="2100" dirty="0">
              <a:latin typeface="Arial"/>
              <a:cs typeface="Arial"/>
            </a:endParaRPr>
          </a:p>
          <a:p>
            <a:pPr marL="12065" lvl="1">
              <a:tabLst>
                <a:tab pos="360045"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tipo</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especificadas</a:t>
            </a:r>
          </a:p>
          <a:p>
            <a:pPr marL="359410" lvl="2">
              <a:spcBef>
                <a:spcPts val="100"/>
              </a:spcBef>
              <a:tabLst>
                <a:tab pos="854075" algn="l"/>
              </a:tabLst>
            </a:pPr>
            <a:r>
              <a:rPr lang="es-AR" sz="2000" b="1" spc="-5" dirty="0">
                <a:solidFill>
                  <a:srgbClr val="00B050"/>
                </a:solidFill>
                <a:latin typeface="Arial"/>
                <a:cs typeface="Arial"/>
              </a:rPr>
              <a:t>Pruebas</a:t>
            </a:r>
            <a:r>
              <a:rPr lang="es-AR" sz="2000" b="1" spc="-20" dirty="0">
                <a:solidFill>
                  <a:srgbClr val="00B050"/>
                </a:solidFill>
                <a:latin typeface="Arial"/>
                <a:cs typeface="Arial"/>
              </a:rPr>
              <a:t> </a:t>
            </a:r>
            <a:r>
              <a:rPr lang="es-AR" sz="2000" b="1" spc="-5" dirty="0">
                <a:solidFill>
                  <a:srgbClr val="00B050"/>
                </a:solidFill>
                <a:latin typeface="Arial"/>
                <a:cs typeface="Arial"/>
              </a:rPr>
              <a:t>dieléctricas</a:t>
            </a:r>
            <a:endParaRPr lang="es-AR" sz="2000" dirty="0">
              <a:solidFill>
                <a:srgbClr val="00B050"/>
              </a:solidFill>
              <a:latin typeface="Arial"/>
              <a:cs typeface="Arial"/>
            </a:endParaRPr>
          </a:p>
          <a:p>
            <a:pPr lvl="2">
              <a:spcBef>
                <a:spcPts val="45"/>
              </a:spcBef>
              <a:buFont typeface="Arial"/>
              <a:buAutoNum type="arabicPeriod"/>
            </a:pPr>
            <a:endParaRPr lang="es-AR" sz="2000" dirty="0">
              <a:latin typeface="Arial"/>
              <a:cs typeface="Arial"/>
            </a:endParaRPr>
          </a:p>
          <a:p>
            <a:pPr marL="899160" indent="-342900">
              <a:lnSpc>
                <a:spcPts val="2100"/>
              </a:lnSpc>
              <a:buFont typeface="Wingdings" panose="05000000000000000000" pitchFamily="2" charset="2"/>
              <a:buChar char="ü"/>
            </a:pPr>
            <a:r>
              <a:rPr lang="es-AR" sz="2000" b="1" dirty="0">
                <a:solidFill>
                  <a:srgbClr val="FF0000"/>
                </a:solidFill>
                <a:effectLst>
                  <a:outerShdw blurRad="38100" dist="38100" dir="2700000" algn="tl">
                    <a:srgbClr val="000000">
                      <a:alpha val="43137"/>
                    </a:srgbClr>
                  </a:outerShdw>
                </a:effectLst>
                <a:latin typeface="Arial"/>
                <a:cs typeface="Arial"/>
              </a:rPr>
              <a:t>Prueba</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tensión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choque 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rayo</a:t>
            </a:r>
          </a:p>
          <a:p>
            <a:pPr marL="899160" indent="-342900">
              <a:lnSpc>
                <a:spcPts val="2100"/>
              </a:lnSpc>
              <a:buFont typeface="Wingdings" panose="05000000000000000000" pitchFamily="2" charset="2"/>
              <a:buChar char="ü"/>
            </a:pPr>
            <a:endParaRPr lang="es-AR" sz="2000" b="1"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tensión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choque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maniobra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tensión</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frecuencia</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industrial</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con</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el </a:t>
            </a:r>
            <a:r>
              <a:rPr lang="es-AR" sz="2000" b="1" spc="-37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seccionador</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cerrado</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el</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seccionador abierto.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Pruebas de</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Tensión de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Radio Influencia</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(RIV)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Medición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resistencia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los</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contactos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corriente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instantánea</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corta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duración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rutinas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especificadas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Verificación</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operación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Pruebas</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sobre los circuitos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auxiliares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3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control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15" dirty="0">
                <a:solidFill>
                  <a:srgbClr val="FF0000"/>
                </a:solidFill>
                <a:effectLst>
                  <a:outerShdw blurRad="38100" dist="38100" dir="2700000" algn="tl">
                    <a:srgbClr val="000000">
                      <a:alpha val="43137"/>
                    </a:srgbClr>
                  </a:outerShdw>
                </a:effectLst>
                <a:latin typeface="Arial"/>
                <a:cs typeface="Arial"/>
              </a:rPr>
              <a:t>P</a:t>
            </a:r>
            <a:r>
              <a:rPr lang="es-AR" sz="2000" b="1" dirty="0">
                <a:solidFill>
                  <a:srgbClr val="FF0000"/>
                </a:solidFill>
                <a:effectLst>
                  <a:outerShdw blurRad="38100" dist="38100" dir="2700000" algn="tl">
                    <a:srgbClr val="000000">
                      <a:alpha val="43137"/>
                    </a:srgbClr>
                  </a:outerShdw>
                </a:effectLst>
                <a:latin typeface="Arial"/>
                <a:cs typeface="Arial"/>
              </a:rPr>
              <a:t>r</a:t>
            </a:r>
            <a:r>
              <a:rPr lang="es-AR" sz="2000" b="1" spc="-10" dirty="0">
                <a:solidFill>
                  <a:srgbClr val="FF0000"/>
                </a:solidFill>
                <a:effectLst>
                  <a:outerShdw blurRad="38100" dist="38100" dir="2700000" algn="tl">
                    <a:srgbClr val="000000">
                      <a:alpha val="43137"/>
                    </a:srgbClr>
                  </a:outerShdw>
                </a:effectLst>
                <a:latin typeface="Arial"/>
                <a:cs typeface="Arial"/>
              </a:rPr>
              <a:t>u</a:t>
            </a:r>
            <a:r>
              <a:rPr lang="es-AR" sz="2000" b="1" dirty="0">
                <a:solidFill>
                  <a:srgbClr val="FF0000"/>
                </a:solidFill>
                <a:effectLst>
                  <a:outerShdw blurRad="38100" dist="38100" dir="2700000" algn="tl">
                    <a:srgbClr val="000000">
                      <a:alpha val="43137"/>
                    </a:srgbClr>
                  </a:outerShdw>
                </a:effectLst>
                <a:latin typeface="Arial"/>
                <a:cs typeface="Arial"/>
              </a:rPr>
              <a:t>e</a:t>
            </a:r>
            <a:r>
              <a:rPr lang="es-AR" sz="2000" b="1" spc="-10" dirty="0">
                <a:solidFill>
                  <a:srgbClr val="FF0000"/>
                </a:solidFill>
                <a:effectLst>
                  <a:outerShdw blurRad="38100" dist="38100" dir="2700000" algn="tl">
                    <a:srgbClr val="000000">
                      <a:alpha val="43137"/>
                    </a:srgbClr>
                  </a:outerShdw>
                </a:effectLst>
                <a:latin typeface="Arial"/>
                <a:cs typeface="Arial"/>
              </a:rPr>
              <a:t>b</a:t>
            </a:r>
            <a:r>
              <a:rPr lang="es-AR" sz="2000" b="1" spc="-15" dirty="0">
                <a:solidFill>
                  <a:srgbClr val="FF0000"/>
                </a:solidFill>
                <a:effectLst>
                  <a:outerShdw blurRad="38100" dist="38100" dir="2700000" algn="tl">
                    <a:srgbClr val="000000">
                      <a:alpha val="43137"/>
                    </a:srgbClr>
                  </a:outerShdw>
                </a:effectLst>
                <a:latin typeface="Arial"/>
                <a:cs typeface="Arial"/>
              </a:rPr>
              <a:t>a</a:t>
            </a:r>
            <a:r>
              <a:rPr lang="es-AR" sz="2000" b="1" dirty="0">
                <a:solidFill>
                  <a:srgbClr val="FF0000"/>
                </a:solidFill>
                <a:effectLst>
                  <a:outerShdw blurRad="38100" dist="38100" dir="2700000" algn="tl">
                    <a:srgbClr val="000000">
                      <a:alpha val="43137"/>
                    </a:srgbClr>
                  </a:outerShdw>
                </a:effectLst>
                <a:latin typeface="Arial"/>
                <a:cs typeface="Arial"/>
              </a:rPr>
              <a:t>s	</a:t>
            </a:r>
            <a:r>
              <a:rPr lang="es-AR" sz="2000" b="1" spc="-10" dirty="0">
                <a:solidFill>
                  <a:srgbClr val="FF0000"/>
                </a:solidFill>
                <a:effectLst>
                  <a:outerShdw blurRad="38100" dist="38100" dir="2700000" algn="tl">
                    <a:srgbClr val="000000">
                      <a:alpha val="43137"/>
                    </a:srgbClr>
                  </a:outerShdw>
                </a:effectLst>
                <a:latin typeface="Arial"/>
                <a:cs typeface="Arial"/>
              </a:rPr>
              <a:t>d</a:t>
            </a:r>
            <a:r>
              <a:rPr lang="es-AR" sz="2000" b="1" dirty="0">
                <a:solidFill>
                  <a:srgbClr val="FF0000"/>
                </a:solidFill>
                <a:effectLst>
                  <a:outerShdw blurRad="38100" dist="38100" dir="2700000" algn="tl">
                    <a:srgbClr val="000000">
                      <a:alpha val="43137"/>
                    </a:srgbClr>
                  </a:outerShdw>
                </a:effectLst>
                <a:latin typeface="Arial"/>
                <a:cs typeface="Arial"/>
              </a:rPr>
              <a:t>e	re</a:t>
            </a:r>
            <a:r>
              <a:rPr lang="es-AR" sz="2000" b="1" spc="-15" dirty="0">
                <a:solidFill>
                  <a:srgbClr val="FF0000"/>
                </a:solidFill>
                <a:effectLst>
                  <a:outerShdw blurRad="38100" dist="38100" dir="2700000" algn="tl">
                    <a:srgbClr val="000000">
                      <a:alpha val="43137"/>
                    </a:srgbClr>
                  </a:outerShdw>
                </a:effectLst>
                <a:latin typeface="Arial"/>
                <a:cs typeface="Arial"/>
              </a:rPr>
              <a:t>s</a:t>
            </a:r>
            <a:r>
              <a:rPr lang="es-AR" sz="2000" b="1" dirty="0">
                <a:solidFill>
                  <a:srgbClr val="FF0000"/>
                </a:solidFill>
                <a:effectLst>
                  <a:outerShdw blurRad="38100" dist="38100" dir="2700000" algn="tl">
                    <a:srgbClr val="000000">
                      <a:alpha val="43137"/>
                    </a:srgbClr>
                  </a:outerShdw>
                </a:effectLst>
                <a:latin typeface="Arial"/>
                <a:cs typeface="Arial"/>
              </a:rPr>
              <a:t>iste</a:t>
            </a:r>
            <a:r>
              <a:rPr lang="es-AR" sz="2000" b="1" spc="-10" dirty="0">
                <a:solidFill>
                  <a:srgbClr val="FF0000"/>
                </a:solidFill>
                <a:effectLst>
                  <a:outerShdw blurRad="38100" dist="38100" dir="2700000" algn="tl">
                    <a:srgbClr val="000000">
                      <a:alpha val="43137"/>
                    </a:srgbClr>
                  </a:outerShdw>
                </a:effectLst>
                <a:latin typeface="Arial"/>
                <a:cs typeface="Arial"/>
              </a:rPr>
              <a:t>n</a:t>
            </a:r>
            <a:r>
              <a:rPr lang="es-AR" sz="2000" b="1" dirty="0">
                <a:solidFill>
                  <a:srgbClr val="FF0000"/>
                </a:solidFill>
                <a:effectLst>
                  <a:outerShdw blurRad="38100" dist="38100" dir="2700000" algn="tl">
                    <a:srgbClr val="000000">
                      <a:alpha val="43137"/>
                    </a:srgbClr>
                  </a:outerShdw>
                </a:effectLst>
                <a:latin typeface="Arial"/>
                <a:cs typeface="Arial"/>
              </a:rPr>
              <a:t>cia	a	</a:t>
            </a:r>
            <a:r>
              <a:rPr lang="es-AR" sz="2000" b="1" spc="-15" dirty="0">
                <a:solidFill>
                  <a:srgbClr val="FF0000"/>
                </a:solidFill>
                <a:effectLst>
                  <a:outerShdw blurRad="38100" dist="38100" dir="2700000" algn="tl">
                    <a:srgbClr val="000000">
                      <a:alpha val="43137"/>
                    </a:srgbClr>
                  </a:outerShdw>
                </a:effectLst>
                <a:latin typeface="Arial"/>
                <a:cs typeface="Arial"/>
              </a:rPr>
              <a:t>f</a:t>
            </a:r>
            <a:r>
              <a:rPr lang="es-AR" sz="2000" b="1" dirty="0">
                <a:solidFill>
                  <a:srgbClr val="FF0000"/>
                </a:solidFill>
                <a:effectLst>
                  <a:outerShdw blurRad="38100" dist="38100" dir="2700000" algn="tl">
                    <a:srgbClr val="000000">
                      <a:alpha val="43137"/>
                    </a:srgbClr>
                  </a:outerShdw>
                </a:effectLst>
                <a:latin typeface="Arial"/>
                <a:cs typeface="Arial"/>
              </a:rPr>
              <a:t>rec</a:t>
            </a:r>
            <a:r>
              <a:rPr lang="es-AR" sz="2000" b="1" spc="-10" dirty="0">
                <a:solidFill>
                  <a:srgbClr val="FF0000"/>
                </a:solidFill>
                <a:effectLst>
                  <a:outerShdw blurRad="38100" dist="38100" dir="2700000" algn="tl">
                    <a:srgbClr val="000000">
                      <a:alpha val="43137"/>
                    </a:srgbClr>
                  </a:outerShdw>
                </a:effectLst>
                <a:latin typeface="Arial"/>
                <a:cs typeface="Arial"/>
              </a:rPr>
              <a:t>u</a:t>
            </a:r>
            <a:r>
              <a:rPr lang="es-AR" sz="2000" b="1" dirty="0">
                <a:solidFill>
                  <a:srgbClr val="FF0000"/>
                </a:solidFill>
                <a:effectLst>
                  <a:outerShdw blurRad="38100" dist="38100" dir="2700000" algn="tl">
                    <a:srgbClr val="000000">
                      <a:alpha val="43137"/>
                    </a:srgbClr>
                  </a:outerShdw>
                </a:effectLst>
                <a:latin typeface="Arial"/>
                <a:cs typeface="Arial"/>
              </a:rPr>
              <a:t>e</a:t>
            </a:r>
            <a:r>
              <a:rPr lang="es-AR" sz="2000" b="1" spc="-10" dirty="0">
                <a:solidFill>
                  <a:srgbClr val="FF0000"/>
                </a:solidFill>
                <a:effectLst>
                  <a:outerShdw blurRad="38100" dist="38100" dir="2700000" algn="tl">
                    <a:srgbClr val="000000">
                      <a:alpha val="43137"/>
                    </a:srgbClr>
                  </a:outerShdw>
                </a:effectLst>
                <a:latin typeface="Arial"/>
                <a:cs typeface="Arial"/>
              </a:rPr>
              <a:t>n</a:t>
            </a:r>
            <a:r>
              <a:rPr lang="es-AR" sz="2000" b="1" dirty="0">
                <a:solidFill>
                  <a:srgbClr val="FF0000"/>
                </a:solidFill>
                <a:effectLst>
                  <a:outerShdw blurRad="38100" dist="38100" dir="2700000" algn="tl">
                    <a:srgbClr val="000000">
                      <a:alpha val="43137"/>
                    </a:srgbClr>
                  </a:outerShdw>
                </a:effectLst>
                <a:latin typeface="Arial"/>
                <a:cs typeface="Arial"/>
              </a:rPr>
              <a:t>c</a:t>
            </a:r>
            <a:r>
              <a:rPr lang="es-AR" sz="2000" b="1" spc="-10" dirty="0">
                <a:solidFill>
                  <a:srgbClr val="FF0000"/>
                </a:solidFill>
                <a:effectLst>
                  <a:outerShdw blurRad="38100" dist="38100" dir="2700000" algn="tl">
                    <a:srgbClr val="000000">
                      <a:alpha val="43137"/>
                    </a:srgbClr>
                  </a:outerShdw>
                </a:effectLst>
                <a:latin typeface="Arial"/>
                <a:cs typeface="Arial"/>
              </a:rPr>
              <a:t>i</a:t>
            </a:r>
            <a:r>
              <a:rPr lang="es-AR" sz="2000" b="1" dirty="0">
                <a:solidFill>
                  <a:srgbClr val="FF0000"/>
                </a:solidFill>
                <a:effectLst>
                  <a:outerShdw blurRad="38100" dist="38100" dir="2700000" algn="tl">
                    <a:srgbClr val="000000">
                      <a:alpha val="43137"/>
                    </a:srgbClr>
                  </a:outerShdw>
                </a:effectLst>
                <a:latin typeface="Arial"/>
                <a:cs typeface="Arial"/>
              </a:rPr>
              <a:t>a	i</a:t>
            </a:r>
            <a:r>
              <a:rPr lang="es-AR" sz="2000" b="1" spc="-20" dirty="0">
                <a:solidFill>
                  <a:srgbClr val="FF0000"/>
                </a:solidFill>
                <a:effectLst>
                  <a:outerShdw blurRad="38100" dist="38100" dir="2700000" algn="tl">
                    <a:srgbClr val="000000">
                      <a:alpha val="43137"/>
                    </a:srgbClr>
                  </a:outerShdw>
                </a:effectLst>
                <a:latin typeface="Arial"/>
                <a:cs typeface="Arial"/>
              </a:rPr>
              <a:t>n</a:t>
            </a:r>
            <a:r>
              <a:rPr lang="es-AR" sz="2000" b="1" spc="-10" dirty="0">
                <a:solidFill>
                  <a:srgbClr val="FF0000"/>
                </a:solidFill>
                <a:effectLst>
                  <a:outerShdw blurRad="38100" dist="38100" dir="2700000" algn="tl">
                    <a:srgbClr val="000000">
                      <a:alpha val="43137"/>
                    </a:srgbClr>
                  </a:outerShdw>
                </a:effectLst>
                <a:latin typeface="Arial"/>
                <a:cs typeface="Arial"/>
              </a:rPr>
              <a:t>du</a:t>
            </a:r>
            <a:r>
              <a:rPr lang="es-AR" sz="2000" b="1" dirty="0">
                <a:solidFill>
                  <a:srgbClr val="FF0000"/>
                </a:solidFill>
                <a:effectLst>
                  <a:outerShdw blurRad="38100" dist="38100" dir="2700000" algn="tl">
                    <a:srgbClr val="000000">
                      <a:alpha val="43137"/>
                    </a:srgbClr>
                  </a:outerShdw>
                </a:effectLst>
                <a:latin typeface="Arial"/>
                <a:cs typeface="Arial"/>
              </a:rPr>
              <a:t>stri</a:t>
            </a:r>
            <a:r>
              <a:rPr lang="es-AR" sz="2000" b="1" spc="-15" dirty="0">
                <a:solidFill>
                  <a:srgbClr val="FF0000"/>
                </a:solidFill>
                <a:effectLst>
                  <a:outerShdw blurRad="38100" dist="38100" dir="2700000" algn="tl">
                    <a:srgbClr val="000000">
                      <a:alpha val="43137"/>
                    </a:srgbClr>
                  </a:outerShdw>
                </a:effectLst>
                <a:latin typeface="Arial"/>
                <a:cs typeface="Arial"/>
              </a:rPr>
              <a:t>a</a:t>
            </a:r>
            <a:r>
              <a:rPr lang="es-AR" sz="2000" b="1" dirty="0">
                <a:solidFill>
                  <a:srgbClr val="FF0000"/>
                </a:solidFill>
                <a:effectLst>
                  <a:outerShdw blurRad="38100" dist="38100" dir="2700000" algn="tl">
                    <a:srgbClr val="000000">
                      <a:alpha val="43137"/>
                    </a:srgbClr>
                  </a:outerShdw>
                </a:effectLst>
                <a:latin typeface="Arial"/>
                <a:cs typeface="Arial"/>
              </a:rPr>
              <a:t>l	</a:t>
            </a:r>
            <a:r>
              <a:rPr lang="es-AR" sz="2000" b="1" spc="-10" dirty="0">
                <a:solidFill>
                  <a:srgbClr val="FF0000"/>
                </a:solidFill>
                <a:effectLst>
                  <a:outerShdw blurRad="38100" dist="38100" dir="2700000" algn="tl">
                    <a:srgbClr val="000000">
                      <a:alpha val="43137"/>
                    </a:srgbClr>
                  </a:outerShdw>
                </a:effectLst>
                <a:latin typeface="Arial"/>
                <a:cs typeface="Arial"/>
              </a:rPr>
              <a:t>d</a:t>
            </a:r>
            <a:r>
              <a:rPr lang="es-AR" sz="2000" b="1" spc="-15" dirty="0">
                <a:solidFill>
                  <a:srgbClr val="FF0000"/>
                </a:solidFill>
                <a:effectLst>
                  <a:outerShdw blurRad="38100" dist="38100" dir="2700000" algn="tl">
                    <a:srgbClr val="000000">
                      <a:alpha val="43137"/>
                    </a:srgbClr>
                  </a:outerShdw>
                </a:effectLst>
                <a:latin typeface="Arial"/>
                <a:cs typeface="Arial"/>
              </a:rPr>
              <a:t>e</a:t>
            </a:r>
            <a:r>
              <a:rPr lang="es-AR" sz="2000" b="1" dirty="0">
                <a:solidFill>
                  <a:srgbClr val="FF0000"/>
                </a:solidFill>
                <a:effectLst>
                  <a:outerShdw blurRad="38100" dist="38100" dir="2700000" algn="tl">
                    <a:srgbClr val="000000">
                      <a:alpha val="43137"/>
                    </a:srgbClr>
                  </a:outerShdw>
                </a:effectLst>
                <a:latin typeface="Arial"/>
                <a:cs typeface="Arial"/>
              </a:rPr>
              <a:t>l  </a:t>
            </a:r>
            <a:r>
              <a:rPr lang="es-AR" sz="2000" b="1" spc="-5" dirty="0">
                <a:solidFill>
                  <a:srgbClr val="FF0000"/>
                </a:solidFill>
                <a:effectLst>
                  <a:outerShdw blurRad="38100" dist="38100" dir="2700000" algn="tl">
                    <a:srgbClr val="000000">
                      <a:alpha val="43137"/>
                    </a:srgbClr>
                  </a:outerShdw>
                </a:effectLst>
                <a:latin typeface="Arial"/>
                <a:cs typeface="Arial"/>
              </a:rPr>
              <a:t>circuito</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principal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a:solidFill>
                  <a:srgbClr val="FF0000"/>
                </a:solidFill>
                <a:effectLst>
                  <a:outerShdw blurRad="38100" dist="38100" dir="2700000" algn="tl">
                    <a:srgbClr val="000000">
                      <a:alpha val="43137"/>
                    </a:srgbClr>
                  </a:outerShdw>
                </a:effectLst>
                <a:latin typeface="Arial"/>
                <a:cs typeface="Arial"/>
              </a:rPr>
              <a:t>Medición</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resistencia</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principa</a:t>
            </a:r>
            <a:r>
              <a:rPr lang="es-AR" sz="2000" b="1" spc="-5" dirty="0">
                <a:latin typeface="Arial"/>
                <a:cs typeface="Arial"/>
              </a:rPr>
              <a:t>l</a:t>
            </a:r>
            <a:endParaRPr lang="es-AR" sz="2000" dirty="0">
              <a:latin typeface="Arial"/>
              <a:cs typeface="Arial"/>
            </a:endParaRPr>
          </a:p>
          <a:p>
            <a:pPr marL="360045">
              <a:lnSpc>
                <a:spcPts val="2100"/>
              </a:lnSpc>
              <a:spcBef>
                <a:spcPts val="5"/>
              </a:spcBef>
            </a:pPr>
            <a:endParaRPr lang="es-AR" sz="2000" dirty="0">
              <a:latin typeface="Arial"/>
              <a:cs typeface="Arial"/>
            </a:endParaRPr>
          </a:p>
          <a:p>
            <a:pPr marL="359410" lvl="1" indent="-347345">
              <a:buAutoNum type="arabicPeriod" startAt="3"/>
              <a:tabLst>
                <a:tab pos="360045" algn="l"/>
              </a:tabLst>
            </a:pP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56</a:t>
            </a:fld>
            <a:endParaRPr lang="es-AR"/>
          </a:p>
        </p:txBody>
      </p:sp>
    </p:spTree>
    <p:extLst>
      <p:ext uri="{BB962C8B-B14F-4D97-AF65-F5344CB8AC3E}">
        <p14:creationId xmlns:p14="http://schemas.microsoft.com/office/powerpoint/2010/main" val="39312384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lnSpc>
                <a:spcPts val="1800"/>
              </a:lnSpc>
              <a:tabLst>
                <a:tab pos="360045" algn="l"/>
              </a:tabLst>
            </a:pPr>
            <a:r>
              <a:rPr lang="es-AR" sz="2000" u="sng" spc="-5" dirty="0">
                <a:effectLst>
                  <a:outerShdw blurRad="38100" dist="38100" dir="2700000" algn="tl">
                    <a:srgbClr val="000000">
                      <a:alpha val="43137"/>
                    </a:srgbClr>
                  </a:outerShdw>
                </a:effectLst>
                <a:latin typeface="Arial"/>
                <a:cs typeface="Arial"/>
              </a:rPr>
              <a:t>Prueba</a:t>
            </a:r>
            <a:r>
              <a:rPr lang="es-AR" sz="2000" u="sng"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de</a:t>
            </a:r>
            <a:r>
              <a:rPr lang="es-AR" sz="2000" u="sng" spc="-10"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aceptación</a:t>
            </a:r>
            <a:r>
              <a:rPr lang="es-AR" sz="2000" u="sng" spc="-10" dirty="0">
                <a:effectLst>
                  <a:outerShdw blurRad="38100" dist="38100" dir="2700000" algn="tl">
                    <a:srgbClr val="000000">
                      <a:alpha val="43137"/>
                    </a:srgbClr>
                  </a:outerShdw>
                </a:effectLst>
                <a:latin typeface="Arial"/>
                <a:cs typeface="Arial"/>
              </a:rPr>
              <a:t> </a:t>
            </a:r>
            <a:r>
              <a:rPr lang="es-AR" sz="2000" u="sng" dirty="0">
                <a:effectLst>
                  <a:outerShdw blurRad="38100" dist="38100" dir="2700000" algn="tl">
                    <a:srgbClr val="000000">
                      <a:alpha val="43137"/>
                    </a:srgbClr>
                  </a:outerShdw>
                </a:effectLst>
                <a:latin typeface="Arial"/>
                <a:cs typeface="Arial"/>
              </a:rPr>
              <a:t>en</a:t>
            </a:r>
            <a:r>
              <a:rPr lang="es-AR" sz="2000" u="sng" spc="-5" dirty="0">
                <a:effectLst>
                  <a:outerShdw blurRad="38100" dist="38100" dir="2700000" algn="tl">
                    <a:srgbClr val="000000">
                      <a:alpha val="43137"/>
                    </a:srgbClr>
                  </a:outerShdw>
                </a:effectLst>
                <a:latin typeface="Arial"/>
                <a:cs typeface="Arial"/>
              </a:rPr>
              <a:t> sitios</a:t>
            </a:r>
            <a:r>
              <a:rPr lang="es-AR" sz="2000" u="sng"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especificados</a:t>
            </a:r>
            <a:endParaRPr lang="es-AR" sz="2000" u="sng" dirty="0">
              <a:effectLst>
                <a:outerShdw blurRad="38100" dist="38100" dir="2700000" algn="tl">
                  <a:srgbClr val="000000">
                    <a:alpha val="43137"/>
                  </a:srgbClr>
                </a:outerShdw>
              </a:effectLst>
              <a:latin typeface="Arial"/>
              <a:cs typeface="Arial"/>
            </a:endParaRPr>
          </a:p>
          <a:p>
            <a:pPr lvl="1" algn="just">
              <a:lnSpc>
                <a:spcPts val="1800"/>
              </a:lnSpc>
              <a:spcBef>
                <a:spcPts val="40"/>
              </a:spcBef>
              <a:buFont typeface="Arial"/>
              <a:buAutoNum type="arabicPeriod" startAt="7"/>
            </a:pPr>
            <a:endParaRPr lang="es-AR" sz="2000" dirty="0">
              <a:latin typeface="Arial"/>
              <a:cs typeface="Arial"/>
            </a:endParaRPr>
          </a:p>
          <a:p>
            <a:pPr marL="359410" lvl="2" algn="just">
              <a:lnSpc>
                <a:spcPts val="1800"/>
              </a:lnSpc>
              <a:tabLst>
                <a:tab pos="854075" algn="l"/>
              </a:tabLst>
            </a:pPr>
            <a:r>
              <a:rPr lang="es-AR" sz="2000" spc="-5" dirty="0">
                <a:solidFill>
                  <a:srgbClr val="00B050"/>
                </a:solidFill>
                <a:effectLst>
                  <a:outerShdw blurRad="38100" dist="38100" dir="2700000" algn="tl">
                    <a:srgbClr val="000000">
                      <a:alpha val="43137"/>
                    </a:srgbClr>
                  </a:outerShdw>
                </a:effectLst>
                <a:latin typeface="Arial"/>
                <a:cs typeface="Arial"/>
              </a:rPr>
              <a:t>Verificación</a:t>
            </a:r>
            <a:r>
              <a:rPr lang="es-AR" sz="2000" spc="-1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de</a:t>
            </a:r>
            <a:r>
              <a:rPr lang="es-AR" sz="200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operación</a:t>
            </a:r>
            <a:r>
              <a:rPr lang="es-AR" sz="2000" spc="-15"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del</a:t>
            </a:r>
            <a:r>
              <a:rPr lang="es-AR" sz="2000" spc="-1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seccionador</a:t>
            </a:r>
            <a:endParaRPr lang="es-AR" sz="2000" dirty="0">
              <a:solidFill>
                <a:srgbClr val="00B05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Verificar</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el</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movimiento</a:t>
            </a:r>
            <a:r>
              <a:rPr lang="es-AR" sz="2000" b="1" spc="30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acoplamiento</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entre</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los</a:t>
            </a:r>
            <a:r>
              <a:rPr lang="es-AR" sz="2000" b="1" spc="29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contactos </a:t>
            </a:r>
            <a:r>
              <a:rPr lang="es-AR" sz="2000" b="1" spc="-37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principales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5" dirty="0">
                <a:solidFill>
                  <a:srgbClr val="FF0000"/>
                </a:solidFill>
                <a:effectLst>
                  <a:outerShdw blurRad="38100" dist="38100" dir="2700000" algn="tl">
                    <a:srgbClr val="000000">
                      <a:alpha val="43137"/>
                    </a:srgbClr>
                  </a:outerShdw>
                </a:effectLst>
                <a:latin typeface="Arial"/>
                <a:cs typeface="Arial"/>
              </a:rPr>
              <a:t> final </a:t>
            </a:r>
            <a:r>
              <a:rPr lang="es-AR" sz="2000" b="1" dirty="0">
                <a:solidFill>
                  <a:srgbClr val="FF0000"/>
                </a:solidFill>
                <a:effectLst>
                  <a:outerShdw blurRad="38100" dist="38100" dir="2700000" algn="tl">
                    <a:srgbClr val="000000">
                      <a:alpha val="43137"/>
                    </a:srgbClr>
                  </a:outerShdw>
                </a:effectLst>
                <a:latin typeface="Arial"/>
                <a:cs typeface="Arial"/>
              </a:rPr>
              <a:t>de la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operación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cierre.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Verificar</a:t>
            </a:r>
            <a:r>
              <a:rPr lang="es-AR" sz="2000" b="1" spc="625"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el	</a:t>
            </a:r>
            <a:r>
              <a:rPr lang="es-AR" sz="2000" b="1" spc="-5" dirty="0">
                <a:solidFill>
                  <a:srgbClr val="FF0000"/>
                </a:solidFill>
                <a:effectLst>
                  <a:outerShdw blurRad="38100" dist="38100" dir="2700000" algn="tl">
                    <a:srgbClr val="000000">
                      <a:alpha val="43137"/>
                    </a:srgbClr>
                  </a:outerShdw>
                </a:effectLst>
                <a:latin typeface="Arial"/>
                <a:cs typeface="Arial"/>
              </a:rPr>
              <a:t>movimiento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6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	</a:t>
            </a:r>
            <a:r>
              <a:rPr lang="es-AR" sz="2000" b="1" spc="-5" dirty="0">
                <a:solidFill>
                  <a:srgbClr val="FF0000"/>
                </a:solidFill>
                <a:effectLst>
                  <a:outerShdw blurRad="38100" dist="38100" dir="2700000" algn="tl">
                    <a:srgbClr val="000000">
                      <a:alpha val="43137"/>
                    </a:srgbClr>
                  </a:outerShdw>
                </a:effectLst>
                <a:latin typeface="Arial"/>
                <a:cs typeface="Arial"/>
              </a:rPr>
              <a:t>apertura</a:t>
            </a:r>
            <a:r>
              <a:rPr lang="es-AR" sz="2000" b="1" spc="6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6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	</a:t>
            </a:r>
            <a:r>
              <a:rPr lang="es-AR" sz="2000" b="1" spc="-5" dirty="0">
                <a:solidFill>
                  <a:srgbClr val="FF0000"/>
                </a:solidFill>
                <a:effectLst>
                  <a:outerShdw blurRad="38100" dist="38100" dir="2700000" algn="tl">
                    <a:srgbClr val="000000">
                      <a:alpha val="43137"/>
                    </a:srgbClr>
                  </a:outerShdw>
                </a:effectLst>
                <a:latin typeface="Arial"/>
                <a:cs typeface="Arial"/>
              </a:rPr>
              <a:t>posición</a:t>
            </a:r>
            <a:r>
              <a:rPr lang="es-AR" sz="2000" b="1" spc="54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del seccionador</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después</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apertura.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Funcionamiento</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los contactos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 </a:t>
            </a:r>
            <a:r>
              <a:rPr lang="es-AR" sz="2000" b="1" dirty="0">
                <a:solidFill>
                  <a:srgbClr val="FF0000"/>
                </a:solidFill>
                <a:effectLst>
                  <a:outerShdw blurRad="38100" dist="38100" dir="2700000" algn="tl">
                    <a:srgbClr val="000000">
                      <a:alpha val="43137"/>
                    </a:srgbClr>
                  </a:outerShdw>
                </a:effectLst>
                <a:latin typeface="Arial"/>
                <a:cs typeface="Arial"/>
              </a:rPr>
              <a:t>fin</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carrera.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Operación</a:t>
            </a:r>
            <a:r>
              <a:rPr lang="es-AR" sz="2000" b="1" spc="-4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cierre</a:t>
            </a:r>
            <a:r>
              <a:rPr lang="es-AR" sz="2000" b="1" spc="-4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4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apertura</a:t>
            </a:r>
            <a:r>
              <a:rPr lang="es-AR" sz="2000" b="1" spc="-4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4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seccionador</a:t>
            </a:r>
            <a:r>
              <a:rPr lang="es-AR" sz="2000" b="1" spc="-4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comando</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local</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 </a:t>
            </a:r>
            <a:r>
              <a:rPr lang="es-AR" sz="2000" b="1" spc="-37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remoto.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Verificación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los </a:t>
            </a:r>
            <a:r>
              <a:rPr lang="es-AR" sz="2000" b="1" spc="-5" dirty="0">
                <a:solidFill>
                  <a:srgbClr val="FF0000"/>
                </a:solidFill>
                <a:effectLst>
                  <a:outerShdw blurRad="38100" dist="38100" dir="2700000" algn="tl">
                    <a:srgbClr val="000000">
                      <a:alpha val="43137"/>
                    </a:srgbClr>
                  </a:outerShdw>
                </a:effectLst>
                <a:latin typeface="Arial"/>
                <a:cs typeface="Arial"/>
              </a:rPr>
              <a:t>enclavamientos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eléctricos</a:t>
            </a:r>
            <a:r>
              <a:rPr lang="es-AR" sz="2000" b="1" dirty="0">
                <a:solidFill>
                  <a:srgbClr val="FF0000"/>
                </a:solidFill>
                <a:effectLst>
                  <a:outerShdw blurRad="38100" dist="38100" dir="2700000" algn="tl">
                    <a:srgbClr val="000000">
                      <a:alpha val="43137"/>
                    </a:srgbClr>
                  </a:outerShdw>
                </a:effectLst>
                <a:latin typeface="Arial"/>
                <a:cs typeface="Arial"/>
              </a:rPr>
              <a:t> y</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mecánicos.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-Funcionamiento</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las</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cuchillas</a:t>
            </a:r>
            <a:r>
              <a:rPr lang="es-AR" sz="2000" b="1" dirty="0">
                <a:solidFill>
                  <a:srgbClr val="FF0000"/>
                </a:solidFill>
                <a:effectLst>
                  <a:outerShdw blurRad="38100" dist="38100" dir="2700000" algn="tl">
                    <a:srgbClr val="000000">
                      <a:alpha val="43137"/>
                    </a:srgbClr>
                  </a:outerShdw>
                </a:effectLst>
                <a:latin typeface="Arial"/>
                <a:cs typeface="Arial"/>
              </a:rPr>
              <a:t> 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puesta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5" dirty="0">
                <a:solidFill>
                  <a:srgbClr val="FF0000"/>
                </a:solidFill>
                <a:effectLst>
                  <a:outerShdw blurRad="38100" dist="38100" dir="2700000" algn="tl">
                    <a:srgbClr val="000000">
                      <a:alpha val="43137"/>
                    </a:srgbClr>
                  </a:outerShdw>
                </a:effectLst>
                <a:latin typeface="Arial"/>
                <a:cs typeface="Arial"/>
              </a:rPr>
              <a:t> tierra</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507365" algn="just">
              <a:lnSpc>
                <a:spcPts val="1800"/>
              </a:lnSpc>
              <a:spcBef>
                <a:spcPts val="5"/>
              </a:spcBef>
            </a:pPr>
            <a:endParaRPr lang="es-AR" sz="2000" dirty="0">
              <a:latin typeface="Arial"/>
              <a:cs typeface="Arial"/>
            </a:endParaRPr>
          </a:p>
          <a:p>
            <a:pPr marL="507365" algn="just">
              <a:lnSpc>
                <a:spcPts val="1800"/>
              </a:lnSpc>
              <a:spcBef>
                <a:spcPts val="5"/>
              </a:spcBef>
            </a:pPr>
            <a:r>
              <a:rPr lang="es-AR" sz="2000" b="1" spc="-5" dirty="0">
                <a:solidFill>
                  <a:srgbClr val="00B050"/>
                </a:solidFill>
                <a:effectLst>
                  <a:outerShdw blurRad="38100" dist="38100" dir="2700000" algn="tl">
                    <a:srgbClr val="000000">
                      <a:alpha val="43137"/>
                    </a:srgbClr>
                  </a:outerShdw>
                </a:effectLst>
                <a:latin typeface="Arial"/>
                <a:cs typeface="Arial"/>
              </a:rPr>
              <a:t>Verificaciones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eléctricas</a:t>
            </a:r>
            <a:endParaRPr lang="es-AR" sz="2000" b="1" dirty="0">
              <a:solidFill>
                <a:srgbClr val="00B050"/>
              </a:solidFill>
              <a:effectLst>
                <a:outerShdw blurRad="38100" dist="38100" dir="2700000" algn="tl">
                  <a:srgbClr val="000000">
                    <a:alpha val="43137"/>
                  </a:srgbClr>
                </a:outerShdw>
              </a:effectLst>
              <a:latin typeface="Arial"/>
              <a:cs typeface="Arial"/>
            </a:endParaRPr>
          </a:p>
          <a:p>
            <a:pPr algn="just">
              <a:lnSpc>
                <a:spcPts val="1800"/>
              </a:lnSpc>
              <a:spcBef>
                <a:spcPts val="40"/>
              </a:spcBef>
            </a:pPr>
            <a:endParaRPr lang="es-AR" sz="2000" dirty="0">
              <a:latin typeface="Arial"/>
              <a:cs typeface="Arial"/>
            </a:endParaRPr>
          </a:p>
          <a:p>
            <a:pPr marL="998220" indent="-342900" algn="just">
              <a:lnSpc>
                <a:spcPts val="1800"/>
              </a:lnSpc>
              <a:buFont typeface="Arial" panose="020B0604020202020204" pitchFamily="34" charset="0"/>
              <a:buChar char="•"/>
            </a:pPr>
            <a:r>
              <a:rPr lang="es-AR" sz="2000" b="1" dirty="0">
                <a:solidFill>
                  <a:srgbClr val="FF0000"/>
                </a:solidFill>
                <a:effectLst>
                  <a:outerShdw blurRad="38100" dist="38100" dir="2700000" algn="tl">
                    <a:srgbClr val="000000">
                      <a:alpha val="43137"/>
                    </a:srgbClr>
                  </a:outerShdw>
                </a:effectLst>
                <a:latin typeface="Arial"/>
                <a:cs typeface="Arial"/>
              </a:rPr>
              <a:t>Pruebas</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aislamiento </a:t>
            </a:r>
            <a:r>
              <a:rPr lang="es-AR" sz="2000" b="1" dirty="0">
                <a:solidFill>
                  <a:srgbClr val="FF0000"/>
                </a:solidFill>
                <a:effectLst>
                  <a:outerShdw blurRad="38100" dist="38100" dir="2700000" algn="tl">
                    <a:srgbClr val="000000">
                      <a:alpha val="43137"/>
                    </a:srgbClr>
                  </a:outerShdw>
                </a:effectLst>
                <a:latin typeface="Arial"/>
                <a:cs typeface="Arial"/>
              </a:rPr>
              <a:t>sobre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los</a:t>
            </a:r>
            <a:r>
              <a:rPr lang="es-AR" sz="2000" b="1" spc="-5" dirty="0">
                <a:solidFill>
                  <a:srgbClr val="FF0000"/>
                </a:solidFill>
                <a:effectLst>
                  <a:outerShdw blurRad="38100" dist="38100" dir="2700000" algn="tl">
                    <a:srgbClr val="000000">
                      <a:alpha val="43137"/>
                    </a:srgbClr>
                  </a:outerShdw>
                </a:effectLst>
                <a:latin typeface="Arial"/>
                <a:cs typeface="Arial"/>
              </a:rPr>
              <a:t> circuitos</a:t>
            </a:r>
            <a:r>
              <a:rPr lang="es-AR" sz="2000" b="1" dirty="0">
                <a:solidFill>
                  <a:srgbClr val="FF0000"/>
                </a:solidFill>
                <a:effectLst>
                  <a:outerShdw blurRad="38100" dist="38100" dir="2700000" algn="tl">
                    <a:srgbClr val="000000">
                      <a:alpha val="43137"/>
                    </a:srgbClr>
                  </a:outerShdw>
                </a:effectLst>
                <a:latin typeface="Arial"/>
                <a:cs typeface="Arial"/>
              </a:rPr>
              <a:t> 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mando</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5" dirty="0">
                <a:solidFill>
                  <a:srgbClr val="FF0000"/>
                </a:solidFill>
                <a:effectLst>
                  <a:outerShdw blurRad="38100" dist="38100" dir="2700000" algn="tl">
                    <a:srgbClr val="000000">
                      <a:alpha val="43137"/>
                    </a:srgbClr>
                  </a:outerShdw>
                </a:effectLst>
                <a:latin typeface="Arial"/>
                <a:cs typeface="Arial"/>
              </a:rPr>
              <a:t> control </a:t>
            </a:r>
          </a:p>
          <a:p>
            <a:pPr marL="998220" indent="-342900" algn="just">
              <a:lnSpc>
                <a:spcPts val="1800"/>
              </a:lnSpc>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lang="es-AR" sz="2000" b="1" spc="-10" dirty="0">
                <a:solidFill>
                  <a:srgbClr val="FF0000"/>
                </a:solidFill>
                <a:effectLst>
                  <a:outerShdw blurRad="38100" dist="38100" dir="2700000" algn="tl">
                    <a:srgbClr val="000000">
                      <a:alpha val="43137"/>
                    </a:srgbClr>
                  </a:outerShdw>
                </a:effectLst>
                <a:latin typeface="Arial"/>
                <a:cs typeface="Arial"/>
              </a:rPr>
              <a:t>F</a:t>
            </a:r>
            <a:r>
              <a:rPr lang="es-AR" sz="2000" b="1" dirty="0">
                <a:solidFill>
                  <a:srgbClr val="FF0000"/>
                </a:solidFill>
                <a:effectLst>
                  <a:outerShdw blurRad="38100" dist="38100" dir="2700000" algn="tl">
                    <a:srgbClr val="000000">
                      <a:alpha val="43137"/>
                    </a:srgbClr>
                  </a:outerShdw>
                </a:effectLst>
                <a:latin typeface="Arial"/>
                <a:cs typeface="Arial"/>
              </a:rPr>
              <a:t>unc</a:t>
            </a:r>
            <a:r>
              <a:rPr lang="es-AR" sz="2000" b="1" spc="-15" dirty="0">
                <a:solidFill>
                  <a:srgbClr val="FF0000"/>
                </a:solidFill>
                <a:effectLst>
                  <a:outerShdw blurRad="38100" dist="38100" dir="2700000" algn="tl">
                    <a:srgbClr val="000000">
                      <a:alpha val="43137"/>
                    </a:srgbClr>
                  </a:outerShdw>
                </a:effectLst>
                <a:latin typeface="Arial"/>
                <a:cs typeface="Arial"/>
              </a:rPr>
              <a:t>i</a:t>
            </a:r>
            <a:r>
              <a:rPr lang="es-AR" sz="2000" b="1" dirty="0">
                <a:solidFill>
                  <a:srgbClr val="FF0000"/>
                </a:solidFill>
                <a:effectLst>
                  <a:outerShdw blurRad="38100" dist="38100" dir="2700000" algn="tl">
                    <a:srgbClr val="000000">
                      <a:alpha val="43137"/>
                    </a:srgbClr>
                  </a:outerShdw>
                </a:effectLst>
                <a:latin typeface="Arial"/>
                <a:cs typeface="Arial"/>
              </a:rPr>
              <a:t>on</a:t>
            </a:r>
            <a:r>
              <a:rPr lang="es-AR" sz="2000" b="1" spc="-15" dirty="0">
                <a:solidFill>
                  <a:srgbClr val="FF0000"/>
                </a:solidFill>
                <a:effectLst>
                  <a:outerShdw blurRad="38100" dist="38100" dir="2700000" algn="tl">
                    <a:srgbClr val="000000">
                      <a:alpha val="43137"/>
                    </a:srgbClr>
                  </a:outerShdw>
                </a:effectLst>
                <a:latin typeface="Arial"/>
                <a:cs typeface="Arial"/>
              </a:rPr>
              <a:t>a</a:t>
            </a:r>
            <a:r>
              <a:rPr lang="es-AR" sz="2000" b="1" spc="-10" dirty="0">
                <a:solidFill>
                  <a:srgbClr val="FF0000"/>
                </a:solidFill>
                <a:effectLst>
                  <a:outerShdw blurRad="38100" dist="38100" dir="2700000" algn="tl">
                    <a:srgbClr val="000000">
                      <a:alpha val="43137"/>
                    </a:srgbClr>
                  </a:outerShdw>
                </a:effectLst>
                <a:latin typeface="Arial"/>
                <a:cs typeface="Arial"/>
              </a:rPr>
              <a:t>m</a:t>
            </a:r>
            <a:r>
              <a:rPr lang="es-AR" sz="2000" b="1" dirty="0">
                <a:solidFill>
                  <a:srgbClr val="FF0000"/>
                </a:solidFill>
                <a:effectLst>
                  <a:outerShdw blurRad="38100" dist="38100" dir="2700000" algn="tl">
                    <a:srgbClr val="000000">
                      <a:alpha val="43137"/>
                    </a:srgbClr>
                  </a:outerShdw>
                </a:effectLst>
                <a:latin typeface="Arial"/>
                <a:cs typeface="Arial"/>
              </a:rPr>
              <a:t>iento	de	l</a:t>
            </a:r>
            <a:r>
              <a:rPr lang="es-AR" sz="2000" b="1" spc="-15" dirty="0">
                <a:solidFill>
                  <a:srgbClr val="FF0000"/>
                </a:solidFill>
                <a:effectLst>
                  <a:outerShdw blurRad="38100" dist="38100" dir="2700000" algn="tl">
                    <a:srgbClr val="000000">
                      <a:alpha val="43137"/>
                    </a:srgbClr>
                  </a:outerShdw>
                </a:effectLst>
                <a:latin typeface="Arial"/>
                <a:cs typeface="Arial"/>
              </a:rPr>
              <a:t>o</a:t>
            </a:r>
            <a:r>
              <a:rPr lang="es-AR" sz="2000" b="1" dirty="0">
                <a:solidFill>
                  <a:srgbClr val="FF0000"/>
                </a:solidFill>
                <a:effectLst>
                  <a:outerShdw blurRad="38100" dist="38100" dir="2700000" algn="tl">
                    <a:srgbClr val="000000">
                      <a:alpha val="43137"/>
                    </a:srgbClr>
                  </a:outerShdw>
                </a:effectLst>
                <a:latin typeface="Arial"/>
                <a:cs typeface="Arial"/>
              </a:rPr>
              <a:t>s	si</a:t>
            </a:r>
            <a:r>
              <a:rPr lang="es-AR" sz="2000" b="1" spc="-10" dirty="0">
                <a:solidFill>
                  <a:srgbClr val="FF0000"/>
                </a:solidFill>
                <a:effectLst>
                  <a:outerShdw blurRad="38100" dist="38100" dir="2700000" algn="tl">
                    <a:srgbClr val="000000">
                      <a:alpha val="43137"/>
                    </a:srgbClr>
                  </a:outerShdw>
                </a:effectLst>
                <a:latin typeface="Arial"/>
                <a:cs typeface="Arial"/>
              </a:rPr>
              <a:t>s</a:t>
            </a:r>
            <a:r>
              <a:rPr lang="es-AR" sz="2000" b="1" dirty="0">
                <a:solidFill>
                  <a:srgbClr val="FF0000"/>
                </a:solidFill>
                <a:effectLst>
                  <a:outerShdw blurRad="38100" dist="38100" dir="2700000" algn="tl">
                    <a:srgbClr val="000000">
                      <a:alpha val="43137"/>
                    </a:srgbClr>
                  </a:outerShdw>
                </a:effectLst>
                <a:latin typeface="Arial"/>
                <a:cs typeface="Arial"/>
              </a:rPr>
              <a:t>te</a:t>
            </a:r>
            <a:r>
              <a:rPr lang="es-AR" sz="2000" b="1" spc="-10" dirty="0">
                <a:solidFill>
                  <a:srgbClr val="FF0000"/>
                </a:solidFill>
                <a:effectLst>
                  <a:outerShdw blurRad="38100" dist="38100" dir="2700000" algn="tl">
                    <a:srgbClr val="000000">
                      <a:alpha val="43137"/>
                    </a:srgbClr>
                  </a:outerShdw>
                </a:effectLst>
                <a:latin typeface="Arial"/>
                <a:cs typeface="Arial"/>
              </a:rPr>
              <a:t>m</a:t>
            </a:r>
            <a:r>
              <a:rPr lang="es-AR" sz="2000" b="1" spc="-15" dirty="0">
                <a:solidFill>
                  <a:srgbClr val="FF0000"/>
                </a:solidFill>
                <a:effectLst>
                  <a:outerShdw blurRad="38100" dist="38100" dir="2700000" algn="tl">
                    <a:srgbClr val="000000">
                      <a:alpha val="43137"/>
                    </a:srgbClr>
                  </a:outerShdw>
                </a:effectLst>
                <a:latin typeface="Arial"/>
                <a:cs typeface="Arial"/>
              </a:rPr>
              <a:t>a</a:t>
            </a:r>
            <a:r>
              <a:rPr lang="es-AR" sz="2000" b="1" dirty="0">
                <a:solidFill>
                  <a:srgbClr val="FF0000"/>
                </a:solidFill>
                <a:effectLst>
                  <a:outerShdw blurRad="38100" dist="38100" dir="2700000" algn="tl">
                    <a:srgbClr val="000000">
                      <a:alpha val="43137"/>
                    </a:srgbClr>
                  </a:outerShdw>
                </a:effectLst>
                <a:latin typeface="Arial"/>
                <a:cs typeface="Arial"/>
              </a:rPr>
              <a:t>s	de ca</a:t>
            </a:r>
            <a:r>
              <a:rPr lang="es-AR" sz="2000" b="1" spc="-15" dirty="0">
                <a:solidFill>
                  <a:srgbClr val="FF0000"/>
                </a:solidFill>
                <a:effectLst>
                  <a:outerShdw blurRad="38100" dist="38100" dir="2700000" algn="tl">
                    <a:srgbClr val="000000">
                      <a:alpha val="43137"/>
                    </a:srgbClr>
                  </a:outerShdw>
                </a:effectLst>
                <a:latin typeface="Arial"/>
                <a:cs typeface="Arial"/>
              </a:rPr>
              <a:t>l</a:t>
            </a:r>
            <a:r>
              <a:rPr lang="es-AR" sz="2000" b="1" dirty="0">
                <a:solidFill>
                  <a:srgbClr val="FF0000"/>
                </a:solidFill>
                <a:effectLst>
                  <a:outerShdw blurRad="38100" dist="38100" dir="2700000" algn="tl">
                    <a:srgbClr val="000000">
                      <a:alpha val="43137"/>
                    </a:srgbClr>
                  </a:outerShdw>
                </a:effectLst>
                <a:latin typeface="Arial"/>
                <a:cs typeface="Arial"/>
              </a:rPr>
              <a:t>enta</a:t>
            </a:r>
            <a:r>
              <a:rPr lang="es-AR" sz="2000" b="1" spc="-10" dirty="0">
                <a:solidFill>
                  <a:srgbClr val="FF0000"/>
                </a:solidFill>
                <a:effectLst>
                  <a:outerShdw blurRad="38100" dist="38100" dir="2700000" algn="tl">
                    <a:srgbClr val="000000">
                      <a:alpha val="43137"/>
                    </a:srgbClr>
                  </a:outerShdw>
                </a:effectLst>
                <a:latin typeface="Arial"/>
                <a:cs typeface="Arial"/>
              </a:rPr>
              <a:t>m</a:t>
            </a:r>
            <a:r>
              <a:rPr lang="es-AR" sz="2000" b="1" dirty="0">
                <a:solidFill>
                  <a:srgbClr val="FF0000"/>
                </a:solidFill>
                <a:effectLst>
                  <a:outerShdw blurRad="38100" dist="38100" dir="2700000" algn="tl">
                    <a:srgbClr val="000000">
                      <a:alpha val="43137"/>
                    </a:srgbClr>
                  </a:outerShdw>
                </a:effectLst>
                <a:latin typeface="Arial"/>
                <a:cs typeface="Arial"/>
              </a:rPr>
              <a:t>ie</a:t>
            </a:r>
            <a:r>
              <a:rPr lang="es-AR" sz="2000" b="1" spc="-15" dirty="0">
                <a:solidFill>
                  <a:srgbClr val="FF0000"/>
                </a:solidFill>
                <a:effectLst>
                  <a:outerShdw blurRad="38100" dist="38100" dir="2700000" algn="tl">
                    <a:srgbClr val="000000">
                      <a:alpha val="43137"/>
                    </a:srgbClr>
                  </a:outerShdw>
                </a:effectLst>
                <a:latin typeface="Arial"/>
                <a:cs typeface="Arial"/>
              </a:rPr>
              <a:t>n</a:t>
            </a:r>
            <a:r>
              <a:rPr lang="es-AR" sz="2000" b="1" dirty="0">
                <a:solidFill>
                  <a:srgbClr val="FF0000"/>
                </a:solidFill>
                <a:effectLst>
                  <a:outerShdw blurRad="38100" dist="38100" dir="2700000" algn="tl">
                    <a:srgbClr val="000000">
                      <a:alpha val="43137"/>
                    </a:srgbClr>
                  </a:outerShdw>
                </a:effectLst>
                <a:latin typeface="Arial"/>
                <a:cs typeface="Arial"/>
              </a:rPr>
              <a:t>to	e  </a:t>
            </a:r>
            <a:r>
              <a:rPr lang="es-AR" sz="2000" b="1" spc="-5" dirty="0">
                <a:solidFill>
                  <a:srgbClr val="FF0000"/>
                </a:solidFill>
                <a:effectLst>
                  <a:outerShdw blurRad="38100" dist="38100" dir="2700000" algn="tl">
                    <a:srgbClr val="000000">
                      <a:alpha val="43137"/>
                    </a:srgbClr>
                  </a:outerShdw>
                </a:effectLst>
                <a:latin typeface="Arial"/>
                <a:cs typeface="Arial"/>
              </a:rPr>
              <a:t>iluminación. </a:t>
            </a:r>
          </a:p>
          <a:p>
            <a:pPr marL="998220" indent="-342900" algn="just">
              <a:lnSpc>
                <a:spcPts val="1800"/>
              </a:lnSpc>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Medición</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5" dirty="0">
                <a:solidFill>
                  <a:srgbClr val="FF0000"/>
                </a:solidFill>
                <a:effectLst>
                  <a:outerShdw blurRad="38100" dist="38100" dir="2700000" algn="tl">
                    <a:srgbClr val="000000">
                      <a:alpha val="43137"/>
                    </a:srgbClr>
                  </a:outerShdw>
                </a:effectLst>
                <a:latin typeface="Arial"/>
                <a:cs typeface="Arial"/>
              </a:rPr>
              <a:t> resistencia</a:t>
            </a:r>
            <a:r>
              <a:rPr lang="es-AR" sz="2000" b="1" dirty="0">
                <a:solidFill>
                  <a:srgbClr val="FF0000"/>
                </a:solidFill>
                <a:effectLst>
                  <a:outerShdw blurRad="38100" dist="38100" dir="2700000" algn="tl">
                    <a:srgbClr val="000000">
                      <a:alpha val="43137"/>
                    </a:srgbClr>
                  </a:outerShdw>
                </a:effectLst>
                <a:latin typeface="Arial"/>
                <a:cs typeface="Arial"/>
              </a:rPr>
              <a:t> de</a:t>
            </a:r>
            <a:r>
              <a:rPr lang="es-AR" sz="2000" b="1" spc="-5" dirty="0">
                <a:solidFill>
                  <a:srgbClr val="FF0000"/>
                </a:solidFill>
                <a:effectLst>
                  <a:outerShdw blurRad="38100" dist="38100" dir="2700000" algn="tl">
                    <a:srgbClr val="000000">
                      <a:alpha val="43137"/>
                    </a:srgbClr>
                  </a:outerShdw>
                </a:effectLst>
                <a:latin typeface="Arial"/>
                <a:cs typeface="Arial"/>
              </a:rPr>
              <a:t> contacto</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 </a:t>
            </a:r>
            <a:r>
              <a:rPr lang="es-AR" sz="2000" b="1" spc="-5" dirty="0">
                <a:solidFill>
                  <a:srgbClr val="FF0000"/>
                </a:solidFill>
                <a:effectLst>
                  <a:outerShdw blurRad="38100" dist="38100" dir="2700000" algn="tl">
                    <a:srgbClr val="000000">
                      <a:alpha val="43137"/>
                    </a:srgbClr>
                  </a:outerShdw>
                </a:effectLst>
                <a:latin typeface="Arial"/>
                <a:cs typeface="Arial"/>
              </a:rPr>
              <a:t>cuchilla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principal. </a:t>
            </a:r>
          </a:p>
          <a:p>
            <a:pPr marL="998220" indent="-342900" algn="just">
              <a:lnSpc>
                <a:spcPts val="1800"/>
              </a:lnSpc>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Medición</a:t>
            </a:r>
            <a:r>
              <a:rPr lang="es-AR" sz="2000" b="1" spc="-10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7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8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8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contacto</a:t>
            </a:r>
            <a:r>
              <a:rPr lang="es-AR" sz="2000" b="1" spc="-8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7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8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cuchilla</a:t>
            </a:r>
            <a:r>
              <a:rPr lang="es-AR" sz="2000" b="1" spc="-7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8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puesta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tierra </a:t>
            </a:r>
          </a:p>
          <a:p>
            <a:pPr marL="998220" indent="-342900" algn="just">
              <a:lnSpc>
                <a:spcPts val="1800"/>
              </a:lnSpc>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lang="es-AR" sz="2000" b="1" spc="-5" dirty="0">
                <a:solidFill>
                  <a:srgbClr val="FF0000"/>
                </a:solidFill>
                <a:effectLst>
                  <a:outerShdw blurRad="38100" dist="38100" dir="2700000" algn="tl">
                    <a:srgbClr val="000000">
                      <a:alpha val="43137"/>
                    </a:srgbClr>
                  </a:outerShdw>
                </a:effectLst>
                <a:latin typeface="Arial"/>
                <a:cs typeface="Arial"/>
              </a:rPr>
              <a:t>Verificación</a:t>
            </a:r>
            <a:r>
              <a:rPr lang="es-AR" sz="2000" b="1" dirty="0">
                <a:solidFill>
                  <a:srgbClr val="FF0000"/>
                </a:solidFill>
                <a:effectLst>
                  <a:outerShdw blurRad="38100" dist="38100" dir="2700000" algn="tl">
                    <a:srgbClr val="000000">
                      <a:alpha val="43137"/>
                    </a:srgbClr>
                  </a:outerShdw>
                </a:effectLst>
                <a:latin typeface="Arial"/>
                <a:cs typeface="Arial"/>
              </a:rPr>
              <a:t> del</a:t>
            </a:r>
            <a:r>
              <a:rPr lang="es-AR" sz="2000" b="1" spc="-5" dirty="0">
                <a:solidFill>
                  <a:srgbClr val="FF0000"/>
                </a:solidFill>
                <a:effectLst>
                  <a:outerShdw blurRad="38100" dist="38100" dir="2700000" algn="tl">
                    <a:srgbClr val="000000">
                      <a:alpha val="43137"/>
                    </a:srgbClr>
                  </a:outerShdw>
                </a:effectLst>
                <a:latin typeface="Arial"/>
                <a:cs typeface="Arial"/>
              </a:rPr>
              <a:t> ajuste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protección</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del</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motor</a:t>
            </a:r>
          </a:p>
          <a:p>
            <a:pPr marL="998220" indent="-342900" algn="just">
              <a:lnSpc>
                <a:spcPts val="1800"/>
              </a:lnSpc>
              <a:buFont typeface="Arial" panose="020B0604020202020204" pitchFamily="34" charset="0"/>
              <a:buChar char="•"/>
            </a:pPr>
            <a:endParaRPr lang="es-AR" sz="2000" b="1" spc="-10" dirty="0">
              <a:solidFill>
                <a:srgbClr val="FF0000"/>
              </a:solidFill>
              <a:effectLst>
                <a:outerShdw blurRad="38100" dist="38100" dir="2700000" algn="tl">
                  <a:srgbClr val="000000">
                    <a:alpha val="43137"/>
                  </a:srgbClr>
                </a:outerShdw>
              </a:effectLst>
              <a:latin typeface="Arial"/>
              <a:cs typeface="Arial"/>
            </a:endParaRPr>
          </a:p>
          <a:p>
            <a:pPr marL="12700" algn="just"/>
            <a:r>
              <a:rPr lang="es-AR" sz="2000" b="1" spc="-5" dirty="0">
                <a:solidFill>
                  <a:srgbClr val="00B050"/>
                </a:solidFill>
                <a:effectLst>
                  <a:outerShdw blurRad="38100" dist="38100" dir="2700000" algn="tl">
                    <a:srgbClr val="000000">
                      <a:alpha val="43137"/>
                    </a:srgbClr>
                  </a:outerShdw>
                </a:effectLst>
                <a:latin typeface="Arial"/>
                <a:cs typeface="Arial"/>
              </a:rPr>
              <a:t>Medición 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tiempos</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10"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operación</a:t>
            </a:r>
            <a:endParaRPr lang="es-AR" sz="2000" b="1" dirty="0">
              <a:solidFill>
                <a:srgbClr val="00B050"/>
              </a:solidFill>
              <a:effectLst>
                <a:outerShdw blurRad="38100" dist="38100" dir="2700000" algn="tl">
                  <a:srgbClr val="000000">
                    <a:alpha val="43137"/>
                  </a:srgbClr>
                </a:outerShdw>
              </a:effectLst>
              <a:latin typeface="Arial"/>
              <a:cs typeface="Arial"/>
            </a:endParaRPr>
          </a:p>
          <a:p>
            <a:pPr algn="just">
              <a:spcBef>
                <a:spcPts val="40"/>
              </a:spcBef>
            </a:pPr>
            <a:endParaRPr lang="es-AR" sz="2000" dirty="0">
              <a:latin typeface="Arial"/>
              <a:cs typeface="Arial"/>
            </a:endParaRPr>
          </a:p>
          <a:p>
            <a:pPr marL="210185" algn="just"/>
            <a:r>
              <a:rPr lang="es-AR" sz="2000" b="1" spc="-5" dirty="0">
                <a:solidFill>
                  <a:srgbClr val="FF0000"/>
                </a:solidFill>
                <a:effectLst>
                  <a:outerShdw blurRad="38100" dist="38100" dir="2700000" algn="tl">
                    <a:srgbClr val="000000">
                      <a:alpha val="43137"/>
                    </a:srgbClr>
                  </a:outerShdw>
                </a:effectLst>
                <a:latin typeface="Arial"/>
                <a:cs typeface="Arial"/>
              </a:rPr>
              <a:t>-Tiempo</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operación</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cierre</a:t>
            </a:r>
            <a:endParaRPr lang="es-AR" sz="2000" b="1" dirty="0">
              <a:solidFill>
                <a:srgbClr val="FF0000"/>
              </a:solidFill>
              <a:effectLst>
                <a:outerShdw blurRad="38100" dist="38100" dir="2700000" algn="tl">
                  <a:srgbClr val="000000">
                    <a:alpha val="43137"/>
                  </a:srgbClr>
                </a:outerShdw>
              </a:effectLst>
              <a:latin typeface="Arial"/>
              <a:cs typeface="Arial"/>
            </a:endParaRPr>
          </a:p>
          <a:p>
            <a:pPr algn="just">
              <a:spcBef>
                <a:spcPts val="45"/>
              </a:spcBef>
            </a:pPr>
            <a:endParaRPr lang="es-AR" sz="2000" b="1" dirty="0">
              <a:solidFill>
                <a:srgbClr val="FF0000"/>
              </a:solidFill>
              <a:effectLst>
                <a:outerShdw blurRad="38100" dist="38100" dir="2700000" algn="tl">
                  <a:srgbClr val="000000">
                    <a:alpha val="43137"/>
                  </a:srgbClr>
                </a:outerShdw>
              </a:effectLst>
              <a:latin typeface="Arial"/>
              <a:cs typeface="Arial"/>
            </a:endParaRPr>
          </a:p>
          <a:p>
            <a:pPr marL="215265" algn="just"/>
            <a:r>
              <a:rPr lang="es-AR" sz="2000" b="1" spc="-5" dirty="0">
                <a:solidFill>
                  <a:srgbClr val="FF0000"/>
                </a:solidFill>
                <a:effectLst>
                  <a:outerShdw blurRad="38100" dist="38100" dir="2700000" algn="tl">
                    <a:srgbClr val="000000">
                      <a:alpha val="43137"/>
                    </a:srgbClr>
                  </a:outerShdw>
                </a:effectLst>
                <a:latin typeface="Arial"/>
                <a:cs typeface="Arial"/>
              </a:rPr>
              <a:t>-Tiempo</a:t>
            </a:r>
            <a:r>
              <a:rPr lang="es-AR" sz="2000" b="1" spc="-10" dirty="0">
                <a:solidFill>
                  <a:srgbClr val="FF0000"/>
                </a:solidFill>
                <a:effectLst>
                  <a:outerShdw blurRad="38100" dist="38100" dir="2700000" algn="tl">
                    <a:srgbClr val="000000">
                      <a:alpha val="43137"/>
                    </a:srgbClr>
                  </a:outerShdw>
                </a:effectLst>
                <a:latin typeface="Arial"/>
                <a:cs typeface="Arial"/>
              </a:rPr>
              <a:t> de</a:t>
            </a:r>
            <a:r>
              <a:rPr lang="es-AR" sz="2000" b="1" dirty="0">
                <a:solidFill>
                  <a:srgbClr val="FF0000"/>
                </a:solidFill>
                <a:effectLst>
                  <a:outerShdw blurRad="38100" dist="38100" dir="2700000" algn="tl">
                    <a:srgbClr val="000000">
                      <a:alpha val="43137"/>
                    </a:srgbClr>
                  </a:outerShdw>
                </a:effectLst>
                <a:latin typeface="Arial"/>
                <a:cs typeface="Arial"/>
              </a:rPr>
              <a:t> operación</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 </a:t>
            </a:r>
            <a:r>
              <a:rPr lang="es-AR" sz="2000" b="1" spc="-5" dirty="0">
                <a:solidFill>
                  <a:srgbClr val="FF0000"/>
                </a:solidFill>
                <a:effectLst>
                  <a:outerShdw blurRad="38100" dist="38100" dir="2700000" algn="tl">
                    <a:srgbClr val="000000">
                      <a:alpha val="43137"/>
                    </a:srgbClr>
                  </a:outerShdw>
                </a:effectLst>
                <a:latin typeface="Arial"/>
                <a:cs typeface="Arial"/>
              </a:rPr>
              <a:t>apertura</a:t>
            </a:r>
            <a:endParaRPr lang="es-AR" sz="2000" b="1" dirty="0">
              <a:solidFill>
                <a:srgbClr val="FF0000"/>
              </a:solidFill>
              <a:effectLst>
                <a:outerShdw blurRad="38100" dist="38100" dir="2700000" algn="tl">
                  <a:srgbClr val="000000">
                    <a:alpha val="43137"/>
                  </a:srgbClr>
                </a:outerShdw>
              </a:effectLst>
              <a:latin typeface="Arial"/>
              <a:cs typeface="Arial"/>
            </a:endParaRPr>
          </a:p>
          <a:p>
            <a:pPr algn="just">
              <a:spcBef>
                <a:spcPts val="40"/>
              </a:spcBef>
            </a:pPr>
            <a:endParaRPr lang="es-AR" sz="2000" b="1" dirty="0">
              <a:solidFill>
                <a:srgbClr val="FF0000"/>
              </a:solidFill>
              <a:effectLst>
                <a:outerShdw blurRad="38100" dist="38100" dir="2700000" algn="tl">
                  <a:srgbClr val="000000">
                    <a:alpha val="43137"/>
                  </a:srgbClr>
                </a:outerShdw>
              </a:effectLst>
              <a:latin typeface="Arial"/>
              <a:cs typeface="Arial"/>
            </a:endParaRPr>
          </a:p>
          <a:p>
            <a:pPr marL="210185" algn="just"/>
            <a:r>
              <a:rPr lang="es-AR" sz="2000" b="1" spc="-5" dirty="0">
                <a:solidFill>
                  <a:srgbClr val="FF0000"/>
                </a:solidFill>
                <a:effectLst>
                  <a:outerShdw blurRad="38100" dist="38100" dir="2700000" algn="tl">
                    <a:srgbClr val="000000">
                      <a:alpha val="43137"/>
                    </a:srgbClr>
                  </a:outerShdw>
                </a:effectLst>
                <a:latin typeface="Arial"/>
                <a:cs typeface="Arial"/>
              </a:rPr>
              <a:t>-Verificación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la</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simultaneidad</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en</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 </a:t>
            </a:r>
            <a:r>
              <a:rPr lang="es-AR" sz="2000" b="1" spc="-5" dirty="0">
                <a:solidFill>
                  <a:srgbClr val="FF0000"/>
                </a:solidFill>
                <a:effectLst>
                  <a:outerShdw blurRad="38100" dist="38100" dir="2700000" algn="tl">
                    <a:srgbClr val="000000">
                      <a:alpha val="43137"/>
                    </a:srgbClr>
                  </a:outerShdw>
                </a:effectLst>
                <a:latin typeface="Arial"/>
                <a:cs typeface="Arial"/>
              </a:rPr>
              <a:t>operación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trifásica</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1718945" lvl="2" algn="just"/>
            <a:endParaRPr lang="es-AR" sz="2000" dirty="0">
              <a:latin typeface="Arial"/>
              <a:cs typeface="Arial"/>
            </a:endParaRPr>
          </a:p>
          <a:p>
            <a:pPr marL="998220" indent="-342900" algn="just">
              <a:lnSpc>
                <a:spcPts val="1800"/>
              </a:lnSpc>
              <a:buFont typeface="Arial" panose="020B0604020202020204" pitchFamily="34" charset="0"/>
              <a:buChar char="•"/>
            </a:pPr>
            <a:endParaRPr lang="es-AR" sz="2000" b="1" spc="-10" dirty="0">
              <a:solidFill>
                <a:srgbClr val="FF000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57</a:t>
            </a:fld>
            <a:endParaRPr lang="es-AR"/>
          </a:p>
        </p:txBody>
      </p:sp>
    </p:spTree>
    <p:extLst>
      <p:ext uri="{BB962C8B-B14F-4D97-AF65-F5344CB8AC3E}">
        <p14:creationId xmlns:p14="http://schemas.microsoft.com/office/powerpoint/2010/main" val="36991152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lnSpc>
                <a:spcPts val="1900"/>
              </a:lnSpc>
              <a:tabLst>
                <a:tab pos="469900" algn="l"/>
              </a:tabLst>
            </a:pPr>
            <a:r>
              <a:rPr lang="es-AR" sz="2400" b="1" dirty="0">
                <a:effectLst>
                  <a:outerShdw blurRad="38100" dist="38100" dir="2700000" algn="tl">
                    <a:srgbClr val="000000">
                      <a:alpha val="43137"/>
                    </a:srgbClr>
                  </a:outerShdw>
                </a:effectLst>
                <a:latin typeface="Arial"/>
                <a:cs typeface="Arial"/>
              </a:rPr>
              <a:t>Objeto</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y</a:t>
            </a:r>
            <a:r>
              <a:rPr lang="es-AR" sz="2400" b="1" spc="-5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campo</a:t>
            </a:r>
            <a:r>
              <a:rPr lang="es-AR" sz="2400" b="1" spc="-1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5" dirty="0">
                <a:effectLst>
                  <a:outerShdw blurRad="38100" dist="38100" dir="2700000" algn="tl">
                    <a:srgbClr val="000000">
                      <a:alpha val="43137"/>
                    </a:srgbClr>
                  </a:outerShdw>
                </a:effectLst>
                <a:latin typeface="Arial"/>
                <a:cs typeface="Arial"/>
              </a:rPr>
              <a:t> aplicaciones</a:t>
            </a:r>
            <a:endParaRPr lang="es-AR" sz="2400" b="1" dirty="0">
              <a:effectLst>
                <a:outerShdw blurRad="38100" dist="38100" dir="2700000" algn="tl">
                  <a:srgbClr val="000000">
                    <a:alpha val="43137"/>
                  </a:srgbClr>
                </a:outerShdw>
              </a:effectLst>
              <a:latin typeface="Arial"/>
              <a:cs typeface="Arial"/>
            </a:endParaRPr>
          </a:p>
          <a:p>
            <a:pPr marL="812800" marR="5715" lvl="1" indent="-342900" algn="just">
              <a:lnSpc>
                <a:spcPts val="1900"/>
              </a:lnSpc>
              <a:spcBef>
                <a:spcPts val="819"/>
              </a:spcBef>
              <a:buFont typeface="Wingdings" panose="05000000000000000000" pitchFamily="2" charset="2"/>
              <a:buChar char="Ø"/>
            </a:pPr>
            <a:r>
              <a:rPr lang="es-AR" sz="2400" b="1" dirty="0">
                <a:effectLst>
                  <a:outerShdw blurRad="38100" dist="38100" dir="2700000" algn="tl">
                    <a:srgbClr val="000000">
                      <a:alpha val="43137"/>
                    </a:srgbClr>
                  </a:outerShdw>
                </a:effectLst>
                <a:latin typeface="Arial"/>
                <a:cs typeface="Arial"/>
              </a:rPr>
              <a:t>El </a:t>
            </a:r>
            <a:r>
              <a:rPr lang="es-AR" sz="2400" b="1" spc="-5" dirty="0">
                <a:effectLst>
                  <a:outerShdw blurRad="38100" dist="38100" dir="2700000" algn="tl">
                    <a:srgbClr val="000000">
                      <a:alpha val="43137"/>
                    </a:srgbClr>
                  </a:outerShdw>
                </a:effectLst>
                <a:latin typeface="Arial"/>
                <a:cs typeface="Arial"/>
              </a:rPr>
              <a:t>propósito </a:t>
            </a:r>
            <a:r>
              <a:rPr lang="es-AR" sz="2400" b="1"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estas especificaciones </a:t>
            </a:r>
            <a:r>
              <a:rPr lang="es-AR" sz="2400" b="1" spc="-10" dirty="0">
                <a:effectLst>
                  <a:outerShdw blurRad="38100" dist="38100" dir="2700000" algn="tl">
                    <a:srgbClr val="000000">
                      <a:alpha val="43137"/>
                    </a:srgbClr>
                  </a:outerShdw>
                </a:effectLst>
                <a:latin typeface="Arial"/>
                <a:cs typeface="Arial"/>
              </a:rPr>
              <a:t>es </a:t>
            </a:r>
            <a:r>
              <a:rPr lang="es-AR" sz="2400" b="1" spc="-5" dirty="0">
                <a:effectLst>
                  <a:outerShdw blurRad="38100" dist="38100" dir="2700000" algn="tl">
                    <a:srgbClr val="000000">
                      <a:alpha val="43137"/>
                    </a:srgbClr>
                  </a:outerShdw>
                </a:effectLst>
                <a:latin typeface="Arial"/>
                <a:cs typeface="Arial"/>
              </a:rPr>
              <a:t>establecer las condiciones </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técnicas </a:t>
            </a:r>
            <a:r>
              <a:rPr lang="es-AR" sz="2400" b="1" dirty="0">
                <a:effectLst>
                  <a:outerShdw blurRad="38100" dist="38100" dir="2700000" algn="tl">
                    <a:srgbClr val="000000">
                      <a:alpha val="43137"/>
                    </a:srgbClr>
                  </a:outerShdw>
                </a:effectLst>
                <a:latin typeface="Arial"/>
                <a:cs typeface="Arial"/>
              </a:rPr>
              <a:t>y </a:t>
            </a:r>
            <a:r>
              <a:rPr lang="es-AR" sz="2400" b="1" spc="-5" dirty="0">
                <a:effectLst>
                  <a:outerShdw blurRad="38100" dist="38100" dir="2700000" algn="tl">
                    <a:srgbClr val="000000">
                      <a:alpha val="43137"/>
                    </a:srgbClr>
                  </a:outerShdw>
                </a:effectLst>
                <a:latin typeface="Arial"/>
                <a:cs typeface="Arial"/>
              </a:rPr>
              <a:t>generales </a:t>
            </a:r>
            <a:r>
              <a:rPr lang="es-AR" sz="2400" b="1" dirty="0">
                <a:effectLst>
                  <a:outerShdw blurRad="38100" dist="38100" dir="2700000" algn="tl">
                    <a:srgbClr val="000000">
                      <a:alpha val="43137"/>
                    </a:srgbClr>
                  </a:outerShdw>
                </a:effectLst>
                <a:latin typeface="Arial"/>
                <a:cs typeface="Arial"/>
              </a:rPr>
              <a:t>que </a:t>
            </a:r>
            <a:r>
              <a:rPr lang="es-AR" sz="2400" b="1" spc="-5" dirty="0">
                <a:effectLst>
                  <a:outerShdw blurRad="38100" dist="38100" dir="2700000" algn="tl">
                    <a:srgbClr val="000000">
                      <a:alpha val="43137"/>
                    </a:srgbClr>
                  </a:outerShdw>
                </a:effectLst>
                <a:latin typeface="Arial"/>
                <a:cs typeface="Arial"/>
              </a:rPr>
              <a:t>deberán cumplir los aisladores </a:t>
            </a:r>
            <a:r>
              <a:rPr lang="es-AR" sz="2400" b="1" spc="-10"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suspensión </a:t>
            </a:r>
            <a:r>
              <a:rPr lang="es-AR" sz="2400" b="1" spc="-37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y</a:t>
            </a:r>
            <a:r>
              <a:rPr lang="es-AR" sz="2400" b="1" spc="-2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soporte.</a:t>
            </a:r>
            <a:endParaRPr lang="es-AR" sz="2400" b="1" dirty="0">
              <a:effectLst>
                <a:outerShdw blurRad="38100" dist="38100" dir="2700000" algn="tl">
                  <a:srgbClr val="000000">
                    <a:alpha val="43137"/>
                  </a:srgbClr>
                </a:outerShdw>
              </a:effectLst>
              <a:latin typeface="Arial"/>
              <a:cs typeface="Arial"/>
            </a:endParaRPr>
          </a:p>
          <a:p>
            <a:pPr>
              <a:lnSpc>
                <a:spcPts val="1900"/>
              </a:lnSpc>
              <a:spcBef>
                <a:spcPts val="55"/>
              </a:spcBef>
            </a:pPr>
            <a:endParaRPr lang="es-AR" sz="2400" b="1" dirty="0">
              <a:effectLst>
                <a:outerShdw blurRad="38100" dist="38100" dir="2700000" algn="tl">
                  <a:srgbClr val="000000">
                    <a:alpha val="43137"/>
                  </a:srgbClr>
                </a:outerShdw>
              </a:effectLst>
              <a:latin typeface="Arial"/>
              <a:cs typeface="Arial"/>
            </a:endParaRPr>
          </a:p>
          <a:p>
            <a:pPr marL="12065" lvl="1" algn="just">
              <a:lnSpc>
                <a:spcPts val="1900"/>
              </a:lnSpc>
              <a:tabLst>
                <a:tab pos="469900" algn="l"/>
              </a:tabLst>
            </a:pPr>
            <a:r>
              <a:rPr lang="es-AR" sz="2400" b="1" spc="-5" dirty="0">
                <a:effectLst>
                  <a:outerShdw blurRad="38100" dist="38100" dir="2700000" algn="tl">
                    <a:srgbClr val="000000">
                      <a:alpha val="43137"/>
                    </a:srgbClr>
                  </a:outerShdw>
                </a:effectLst>
                <a:latin typeface="Arial"/>
                <a:cs typeface="Arial"/>
              </a:rPr>
              <a:t>Normas</a:t>
            </a:r>
            <a:r>
              <a:rPr lang="es-AR" sz="2400" b="1" spc="-3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Internacionales</a:t>
            </a:r>
            <a:endParaRPr lang="es-AR" sz="2400" b="1" dirty="0">
              <a:effectLst>
                <a:outerShdw blurRad="38100" dist="38100" dir="2700000" algn="tl">
                  <a:srgbClr val="000000">
                    <a:alpha val="43137"/>
                  </a:srgbClr>
                </a:outerShdw>
              </a:effectLst>
              <a:latin typeface="Arial"/>
              <a:cs typeface="Arial"/>
            </a:endParaRPr>
          </a:p>
          <a:p>
            <a:pPr marL="2983231" lvl="8">
              <a:lnSpc>
                <a:spcPts val="1900"/>
              </a:lnSpc>
              <a:spcBef>
                <a:spcPts val="730"/>
              </a:spcBef>
              <a:tabLst>
                <a:tab pos="698500" algn="l"/>
              </a:tabLst>
            </a:pPr>
            <a:r>
              <a:rPr lang="es-AR" sz="2400" b="1" spc="-5" dirty="0">
                <a:effectLst>
                  <a:outerShdw blurRad="38100" dist="38100" dir="2700000" algn="tl">
                    <a:srgbClr val="000000">
                      <a:alpha val="43137"/>
                    </a:srgbClr>
                  </a:outerShdw>
                </a:effectLst>
                <a:latin typeface="Arial"/>
                <a:cs typeface="Arial"/>
              </a:rPr>
              <a:t>Normas</a:t>
            </a:r>
            <a:r>
              <a:rPr lang="es-AR" sz="2400" b="1" spc="-15" dirty="0">
                <a:effectLst>
                  <a:outerShdw blurRad="38100" dist="38100" dir="2700000" algn="tl">
                    <a:srgbClr val="000000">
                      <a:alpha val="43137"/>
                    </a:srgbClr>
                  </a:outerShdw>
                </a:effectLst>
                <a:latin typeface="Arial"/>
                <a:cs typeface="Arial"/>
              </a:rPr>
              <a:t> ANSI</a:t>
            </a:r>
            <a:endParaRPr lang="es-AR" sz="2400" b="1" dirty="0">
              <a:effectLst>
                <a:outerShdw blurRad="38100" dist="38100" dir="2700000" algn="tl">
                  <a:srgbClr val="000000">
                    <a:alpha val="43137"/>
                  </a:srgbClr>
                </a:outerShdw>
              </a:effectLst>
              <a:latin typeface="Arial"/>
              <a:cs typeface="Arial"/>
            </a:endParaRPr>
          </a:p>
          <a:p>
            <a:pPr marL="3441065" lvl="6">
              <a:lnSpc>
                <a:spcPts val="1900"/>
              </a:lnSpc>
              <a:spcBef>
                <a:spcPts val="735"/>
              </a:spcBef>
            </a:pPr>
            <a:r>
              <a:rPr lang="es-AR" sz="2400" b="1" dirty="0">
                <a:effectLst>
                  <a:outerShdw blurRad="38100" dist="38100" dir="2700000" algn="tl">
                    <a:srgbClr val="000000">
                      <a:alpha val="43137"/>
                    </a:srgbClr>
                  </a:outerShdw>
                </a:effectLst>
                <a:latin typeface="Arial"/>
                <a:cs typeface="Arial"/>
              </a:rPr>
              <a:t>-ANSI</a:t>
            </a:r>
            <a:r>
              <a:rPr lang="es-AR" sz="2400" b="1" spc="-8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C29.1</a:t>
            </a:r>
            <a:endParaRPr lang="es-AR" sz="2400" b="1" dirty="0">
              <a:effectLst>
                <a:outerShdw blurRad="38100" dist="38100" dir="2700000" algn="tl">
                  <a:srgbClr val="000000">
                    <a:alpha val="43137"/>
                  </a:srgbClr>
                </a:outerShdw>
              </a:effectLst>
              <a:latin typeface="Arial"/>
              <a:cs typeface="Arial"/>
            </a:endParaRPr>
          </a:p>
          <a:p>
            <a:pPr marL="3441065" lvl="6">
              <a:lnSpc>
                <a:spcPts val="1900"/>
              </a:lnSpc>
              <a:spcBef>
                <a:spcPts val="745"/>
              </a:spcBef>
            </a:pPr>
            <a:r>
              <a:rPr lang="es-AR" sz="2400" b="1" dirty="0">
                <a:effectLst>
                  <a:outerShdw blurRad="38100" dist="38100" dir="2700000" algn="tl">
                    <a:srgbClr val="000000">
                      <a:alpha val="43137"/>
                    </a:srgbClr>
                  </a:outerShdw>
                </a:effectLst>
                <a:latin typeface="Arial"/>
                <a:cs typeface="Arial"/>
              </a:rPr>
              <a:t>-ANSI</a:t>
            </a:r>
            <a:r>
              <a:rPr lang="es-AR" sz="2400" b="1" spc="-8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C68.1</a:t>
            </a:r>
            <a:endParaRPr lang="es-AR" sz="2400" b="1" dirty="0">
              <a:effectLst>
                <a:outerShdw blurRad="38100" dist="38100" dir="2700000" algn="tl">
                  <a:srgbClr val="000000">
                    <a:alpha val="43137"/>
                  </a:srgbClr>
                </a:outerShdw>
              </a:effectLst>
              <a:latin typeface="Arial"/>
              <a:cs typeface="Arial"/>
            </a:endParaRPr>
          </a:p>
          <a:p>
            <a:pPr marL="3441065" lvl="6">
              <a:lnSpc>
                <a:spcPts val="1900"/>
              </a:lnSpc>
              <a:spcBef>
                <a:spcPts val="720"/>
              </a:spcBef>
            </a:pPr>
            <a:r>
              <a:rPr lang="es-AR" sz="2400" b="1" dirty="0">
                <a:effectLst>
                  <a:outerShdw blurRad="38100" dist="38100" dir="2700000" algn="tl">
                    <a:srgbClr val="000000">
                      <a:alpha val="43137"/>
                    </a:srgbClr>
                  </a:outerShdw>
                </a:effectLst>
                <a:latin typeface="Arial"/>
                <a:cs typeface="Arial"/>
              </a:rPr>
              <a:t>-ANSI</a:t>
            </a:r>
            <a:r>
              <a:rPr lang="es-AR" sz="2400" b="1" spc="-8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C76.1</a:t>
            </a:r>
            <a:endParaRPr lang="es-AR" sz="2400" b="1" dirty="0">
              <a:effectLst>
                <a:outerShdw blurRad="38100" dist="38100" dir="2700000" algn="tl">
                  <a:srgbClr val="000000">
                    <a:alpha val="43137"/>
                  </a:srgbClr>
                </a:outerShdw>
              </a:effectLst>
              <a:latin typeface="Arial"/>
              <a:cs typeface="Arial"/>
            </a:endParaRP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2954655" lvl="8">
              <a:lnSpc>
                <a:spcPts val="1900"/>
              </a:lnSpc>
              <a:tabLst>
                <a:tab pos="706120" algn="l"/>
              </a:tabLst>
            </a:pPr>
            <a:r>
              <a:rPr lang="es-AR" sz="2400" b="1" spc="-5" dirty="0">
                <a:effectLst>
                  <a:outerShdw blurRad="38100" dist="38100" dir="2700000" algn="tl">
                    <a:srgbClr val="000000">
                      <a:alpha val="43137"/>
                    </a:srgbClr>
                  </a:outerShdw>
                </a:effectLst>
                <a:latin typeface="Arial"/>
                <a:cs typeface="Arial"/>
              </a:rPr>
              <a:t>Normas</a:t>
            </a:r>
            <a:r>
              <a:rPr lang="es-AR" sz="2400" b="1" spc="-4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CEI</a:t>
            </a:r>
            <a:endParaRPr lang="es-AR" sz="2400" b="1" dirty="0">
              <a:effectLst>
                <a:outerShdw blurRad="38100" dist="38100" dir="2700000" algn="tl">
                  <a:srgbClr val="000000">
                    <a:alpha val="43137"/>
                  </a:srgbClr>
                </a:outerShdw>
              </a:effectLst>
              <a:latin typeface="Arial"/>
              <a:cs typeface="Arial"/>
            </a:endParaRP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spcBef>
                <a:spcPts val="5"/>
              </a:spcBef>
            </a:pPr>
            <a:r>
              <a:rPr lang="es-AR" sz="2400" b="1" spc="-5" dirty="0">
                <a:effectLst>
                  <a:outerShdw blurRad="38100" dist="38100" dir="2700000" algn="tl">
                    <a:srgbClr val="000000">
                      <a:alpha val="43137"/>
                    </a:srgbClr>
                  </a:outerShdw>
                </a:effectLst>
                <a:latin typeface="Arial"/>
                <a:cs typeface="Arial"/>
              </a:rPr>
              <a:t>-CEI</a:t>
            </a:r>
            <a:r>
              <a:rPr lang="es-AR" sz="2400" b="1" spc="-5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60</a:t>
            </a: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pPr>
            <a:r>
              <a:rPr lang="es-AR" sz="2400" b="1" dirty="0">
                <a:effectLst>
                  <a:outerShdw blurRad="38100" dist="38100" dir="2700000" algn="tl">
                    <a:srgbClr val="000000">
                      <a:alpha val="43137"/>
                    </a:srgbClr>
                  </a:outerShdw>
                </a:effectLst>
                <a:latin typeface="Arial"/>
                <a:cs typeface="Arial"/>
              </a:rPr>
              <a:t>-</a:t>
            </a:r>
            <a:r>
              <a:rPr lang="es-AR" sz="2400" b="1" spc="-10" dirty="0">
                <a:effectLst>
                  <a:outerShdw blurRad="38100" dist="38100" dir="2700000" algn="tl">
                    <a:srgbClr val="000000">
                      <a:alpha val="43137"/>
                    </a:srgbClr>
                  </a:outerShdw>
                </a:effectLst>
                <a:latin typeface="Arial"/>
                <a:cs typeface="Arial"/>
              </a:rPr>
              <a:t>C</a:t>
            </a:r>
            <a:r>
              <a:rPr lang="es-AR" sz="2400" b="1" spc="-15" dirty="0">
                <a:effectLst>
                  <a:outerShdw blurRad="38100" dist="38100" dir="2700000" algn="tl">
                    <a:srgbClr val="000000">
                      <a:alpha val="43137"/>
                    </a:srgbClr>
                  </a:outerShdw>
                </a:effectLst>
                <a:latin typeface="Arial"/>
                <a:cs typeface="Arial"/>
              </a:rPr>
              <a:t>E</a:t>
            </a:r>
            <a:r>
              <a:rPr lang="es-AR" sz="2400" b="1" dirty="0">
                <a:effectLst>
                  <a:outerShdw blurRad="38100" dist="38100" dir="2700000" algn="tl">
                    <a:srgbClr val="000000">
                      <a:alpha val="43137"/>
                    </a:srgbClr>
                  </a:outerShdw>
                </a:effectLst>
                <a:latin typeface="Arial"/>
                <a:cs typeface="Arial"/>
              </a:rPr>
              <a:t>I</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120</a:t>
            </a:r>
          </a:p>
          <a:p>
            <a:pPr lvl="6">
              <a:lnSpc>
                <a:spcPts val="1900"/>
              </a:lnSpc>
              <a:spcBef>
                <a:spcPts val="3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pPr>
            <a:r>
              <a:rPr lang="es-AR" sz="2400" b="1" dirty="0">
                <a:effectLst>
                  <a:outerShdw blurRad="38100" dist="38100" dir="2700000" algn="tl">
                    <a:srgbClr val="000000">
                      <a:alpha val="43137"/>
                    </a:srgbClr>
                  </a:outerShdw>
                </a:effectLst>
                <a:latin typeface="Arial"/>
                <a:cs typeface="Arial"/>
              </a:rPr>
              <a:t>-</a:t>
            </a:r>
            <a:r>
              <a:rPr lang="es-AR" sz="2400" b="1" spc="-10" dirty="0">
                <a:effectLst>
                  <a:outerShdw blurRad="38100" dist="38100" dir="2700000" algn="tl">
                    <a:srgbClr val="000000">
                      <a:alpha val="43137"/>
                    </a:srgbClr>
                  </a:outerShdw>
                </a:effectLst>
                <a:latin typeface="Arial"/>
                <a:cs typeface="Arial"/>
              </a:rPr>
              <a:t>C</a:t>
            </a:r>
            <a:r>
              <a:rPr lang="es-AR" sz="2400" b="1" spc="-15" dirty="0">
                <a:effectLst>
                  <a:outerShdw blurRad="38100" dist="38100" dir="2700000" algn="tl">
                    <a:srgbClr val="000000">
                      <a:alpha val="43137"/>
                    </a:srgbClr>
                  </a:outerShdw>
                </a:effectLst>
                <a:latin typeface="Arial"/>
                <a:cs typeface="Arial"/>
              </a:rPr>
              <a:t>E</a:t>
            </a:r>
            <a:r>
              <a:rPr lang="es-AR" sz="2400" b="1" dirty="0">
                <a:effectLst>
                  <a:outerShdw blurRad="38100" dist="38100" dir="2700000" algn="tl">
                    <a:srgbClr val="000000">
                      <a:alpha val="43137"/>
                    </a:srgbClr>
                  </a:outerShdw>
                </a:effectLst>
                <a:latin typeface="Arial"/>
                <a:cs typeface="Arial"/>
              </a:rPr>
              <a:t>I</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383</a:t>
            </a: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3398520" lvl="6">
              <a:lnSpc>
                <a:spcPts val="1900"/>
              </a:lnSpc>
            </a:pPr>
            <a:r>
              <a:rPr lang="es-AR" sz="2400" b="1" spc="-5" dirty="0">
                <a:effectLst>
                  <a:outerShdw blurRad="38100" dist="38100" dir="2700000" algn="tl">
                    <a:srgbClr val="000000">
                      <a:alpha val="43137"/>
                    </a:srgbClr>
                  </a:outerShdw>
                </a:effectLst>
                <a:latin typeface="Arial"/>
                <a:cs typeface="Arial"/>
              </a:rPr>
              <a:t>-CEI</a:t>
            </a:r>
            <a:r>
              <a:rPr lang="es-AR" sz="2400" b="1" spc="-4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575</a:t>
            </a: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3398520" lvl="6">
              <a:lnSpc>
                <a:spcPts val="1900"/>
              </a:lnSpc>
              <a:spcBef>
                <a:spcPts val="5"/>
              </a:spcBef>
            </a:pPr>
            <a:r>
              <a:rPr lang="es-AR" sz="2400" b="1" spc="-5" dirty="0">
                <a:effectLst>
                  <a:outerShdw blurRad="38100" dist="38100" dir="2700000" algn="tl">
                    <a:srgbClr val="000000">
                      <a:alpha val="43137"/>
                    </a:srgbClr>
                  </a:outerShdw>
                </a:effectLst>
                <a:latin typeface="Arial"/>
                <a:cs typeface="Arial"/>
              </a:rPr>
              <a:t>-CEI</a:t>
            </a:r>
            <a:r>
              <a:rPr lang="es-AR" sz="2400" b="1" spc="-2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SPR</a:t>
            </a:r>
            <a:r>
              <a:rPr lang="es-AR" sz="2400" b="1" spc="-4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publicación</a:t>
            </a:r>
            <a:r>
              <a:rPr lang="es-AR" sz="2400" b="1" spc="-2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1</a:t>
            </a:r>
          </a:p>
          <a:p>
            <a:pPr marL="3398520" lvl="6">
              <a:lnSpc>
                <a:spcPts val="1900"/>
              </a:lnSpc>
              <a:spcBef>
                <a:spcPts val="5"/>
              </a:spcBef>
            </a:pPr>
            <a:endParaRPr lang="es-AR" sz="2400" b="1" dirty="0">
              <a:effectLst>
                <a:outerShdw blurRad="38100" dist="38100" dir="2700000" algn="tl">
                  <a:srgbClr val="000000">
                    <a:alpha val="43137"/>
                  </a:srgbClr>
                </a:outerShdw>
              </a:effectLst>
              <a:latin typeface="Arial"/>
              <a:cs typeface="Arial"/>
            </a:endParaRPr>
          </a:p>
          <a:p>
            <a:pPr marL="2954655" lvl="8">
              <a:lnSpc>
                <a:spcPts val="1900"/>
              </a:lnSpc>
              <a:spcBef>
                <a:spcPts val="100"/>
              </a:spcBef>
              <a:tabLst>
                <a:tab pos="706120" algn="l"/>
              </a:tabLst>
            </a:pPr>
            <a:r>
              <a:rPr lang="es-AR" sz="2400" b="1" spc="-5" dirty="0">
                <a:effectLst>
                  <a:outerShdw blurRad="38100" dist="38100" dir="2700000" algn="tl">
                    <a:srgbClr val="000000">
                      <a:alpha val="43137"/>
                    </a:srgbClr>
                  </a:outerShdw>
                </a:effectLst>
                <a:latin typeface="Arial"/>
                <a:cs typeface="Arial"/>
              </a:rPr>
              <a:t>Norma</a:t>
            </a:r>
            <a:r>
              <a:rPr lang="es-AR" sz="2400" b="1" spc="-5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IEEE</a:t>
            </a:r>
            <a:endParaRPr lang="es-AR" sz="2400" b="1" dirty="0">
              <a:effectLst>
                <a:outerShdw blurRad="38100" dist="38100" dir="2700000" algn="tl">
                  <a:srgbClr val="000000">
                    <a:alpha val="43137"/>
                  </a:srgbClr>
                </a:outerShdw>
              </a:effectLst>
              <a:latin typeface="Arial"/>
              <a:cs typeface="Arial"/>
            </a:endParaRPr>
          </a:p>
          <a:p>
            <a:pPr lvl="8">
              <a:lnSpc>
                <a:spcPts val="1900"/>
              </a:lnSpc>
              <a:spcBef>
                <a:spcPts val="45"/>
              </a:spcBef>
              <a:buFont typeface="Arial"/>
              <a:buAutoNum type="arabicPeriod" startAt="3"/>
            </a:pPr>
            <a:endParaRPr lang="es-AR" sz="2400" b="1" dirty="0">
              <a:effectLst>
                <a:outerShdw blurRad="38100" dist="38100" dir="2700000" algn="tl">
                  <a:srgbClr val="000000">
                    <a:alpha val="43137"/>
                  </a:srgbClr>
                </a:outerShdw>
              </a:effectLst>
              <a:latin typeface="Arial"/>
              <a:cs typeface="Arial"/>
            </a:endParaRPr>
          </a:p>
          <a:p>
            <a:pPr marL="3398520" lvl="6">
              <a:lnSpc>
                <a:spcPts val="1900"/>
              </a:lnSpc>
            </a:pPr>
            <a:r>
              <a:rPr lang="es-AR" sz="2400" b="1" spc="-5" dirty="0">
                <a:effectLst>
                  <a:outerShdw blurRad="38100" dist="38100" dir="2700000" algn="tl">
                    <a:srgbClr val="000000">
                      <a:alpha val="43137"/>
                    </a:srgbClr>
                  </a:outerShdw>
                </a:effectLst>
                <a:latin typeface="Arial"/>
                <a:cs typeface="Arial"/>
              </a:rPr>
              <a:t>-IEEE</a:t>
            </a:r>
            <a:r>
              <a:rPr lang="es-AR" sz="2400" b="1" spc="-35" dirty="0">
                <a:effectLst>
                  <a:outerShdw blurRad="38100" dist="38100" dir="2700000" algn="tl">
                    <a:srgbClr val="000000">
                      <a:alpha val="43137"/>
                    </a:srgbClr>
                  </a:outerShdw>
                </a:effectLst>
                <a:latin typeface="Arial"/>
                <a:cs typeface="Arial"/>
              </a:rPr>
              <a:t> </a:t>
            </a:r>
            <a:r>
              <a:rPr lang="es-AR" sz="2400" b="1" dirty="0" err="1">
                <a:effectLst>
                  <a:outerShdw blurRad="38100" dist="38100" dir="2700000" algn="tl">
                    <a:srgbClr val="000000">
                      <a:alpha val="43137"/>
                    </a:srgbClr>
                  </a:outerShdw>
                </a:effectLst>
                <a:latin typeface="Arial"/>
                <a:cs typeface="Arial"/>
              </a:rPr>
              <a:t>Std</a:t>
            </a:r>
            <a:r>
              <a:rPr lang="es-AR" sz="2400" b="1" spc="-4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539</a:t>
            </a: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2954655" lvl="8">
              <a:lnSpc>
                <a:spcPts val="1900"/>
              </a:lnSpc>
              <a:spcBef>
                <a:spcPts val="5"/>
              </a:spcBef>
              <a:tabLst>
                <a:tab pos="706120" algn="l"/>
              </a:tabLst>
            </a:pPr>
            <a:r>
              <a:rPr lang="es-AR" sz="2400" b="1" spc="-5" dirty="0">
                <a:effectLst>
                  <a:outerShdw blurRad="38100" dist="38100" dir="2700000" algn="tl">
                    <a:srgbClr val="000000">
                      <a:alpha val="43137"/>
                    </a:srgbClr>
                  </a:outerShdw>
                </a:effectLst>
                <a:latin typeface="Arial"/>
                <a:cs typeface="Arial"/>
              </a:rPr>
              <a:t>Norma</a:t>
            </a:r>
            <a:r>
              <a:rPr lang="es-AR" sz="2400" b="1" spc="-5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NEMA</a:t>
            </a: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a:effectLst>
                  <a:outerShdw blurRad="38100" dist="38100" dir="2700000" algn="tl">
                    <a:srgbClr val="000000">
                      <a:alpha val="43137"/>
                    </a:srgbClr>
                  </a:outerShdw>
                </a:effectLst>
                <a:latin typeface="Arial"/>
                <a:cs typeface="Arial"/>
              </a:rPr>
              <a:t>-NEMA</a:t>
            </a:r>
            <a:r>
              <a:rPr lang="es-AR" sz="2400" b="1" spc="-9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HV1</a:t>
            </a:r>
            <a:endParaRPr lang="es-AR" sz="2400" b="1" dirty="0">
              <a:effectLst>
                <a:outerShdw blurRad="38100" dist="38100" dir="2700000" algn="tl">
                  <a:srgbClr val="000000">
                    <a:alpha val="43137"/>
                  </a:srgbClr>
                </a:outerShdw>
              </a:effectLst>
              <a:latin typeface="Arial"/>
              <a:cs typeface="Arial"/>
            </a:endParaRP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a:effectLst>
                  <a:outerShdw blurRad="38100" dist="38100" dir="2700000" algn="tl">
                    <a:srgbClr val="000000">
                      <a:alpha val="43137"/>
                    </a:srgbClr>
                  </a:outerShdw>
                </a:effectLst>
                <a:latin typeface="Arial"/>
                <a:cs typeface="Arial"/>
              </a:rPr>
              <a:t>-NEMA</a:t>
            </a:r>
            <a:r>
              <a:rPr lang="es-AR" sz="2400" b="1" spc="-9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HV2</a:t>
            </a:r>
            <a:endParaRPr lang="es-AR" sz="2400" b="1" dirty="0">
              <a:effectLst>
                <a:outerShdw blurRad="38100" dist="38100" dir="2700000" algn="tl">
                  <a:srgbClr val="000000">
                    <a:alpha val="43137"/>
                  </a:srgbClr>
                </a:outerShdw>
              </a:effectLst>
              <a:latin typeface="Arial"/>
              <a:cs typeface="Arial"/>
            </a:endParaRPr>
          </a:p>
          <a:p>
            <a:pPr lvl="6">
              <a:lnSpc>
                <a:spcPts val="1900"/>
              </a:lnSpc>
              <a:spcBef>
                <a:spcPts val="3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a:effectLst>
                  <a:outerShdw blurRad="38100" dist="38100" dir="2700000" algn="tl">
                    <a:srgbClr val="000000">
                      <a:alpha val="43137"/>
                    </a:srgbClr>
                  </a:outerShdw>
                </a:effectLst>
                <a:latin typeface="Arial"/>
                <a:cs typeface="Arial"/>
              </a:rPr>
              <a:t>-NEMA</a:t>
            </a:r>
            <a:r>
              <a:rPr lang="es-AR" sz="2400" b="1" spc="-4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107</a:t>
            </a:r>
            <a:endParaRPr lang="es-AR" sz="2400" b="1" dirty="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58</a:t>
            </a:fld>
            <a:endParaRPr lang="es-AR"/>
          </a:p>
        </p:txBody>
      </p:sp>
    </p:spTree>
    <p:extLst>
      <p:ext uri="{BB962C8B-B14F-4D97-AF65-F5344CB8AC3E}">
        <p14:creationId xmlns:p14="http://schemas.microsoft.com/office/powerpoint/2010/main" val="9933526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sz="2400" b="1" spc="-5" dirty="0">
                <a:effectLst>
                  <a:outerShdw blurRad="38100" dist="38100" dir="2700000" algn="tl">
                    <a:srgbClr val="000000">
                      <a:alpha val="43137"/>
                    </a:srgbClr>
                  </a:outerShdw>
                </a:effectLst>
                <a:latin typeface="Arial"/>
                <a:cs typeface="Arial"/>
              </a:rPr>
              <a:t>Características</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eléctricas</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generales</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aisladores</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soporte</a:t>
            </a:r>
            <a:endParaRPr lang="es-AR" sz="2400" b="1" dirty="0">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3"/>
            </a:pPr>
            <a:endParaRPr lang="es-AR" sz="2400" dirty="0">
              <a:latin typeface="Arial"/>
              <a:cs typeface="Arial"/>
            </a:endParaRPr>
          </a:p>
          <a:p>
            <a:pPr marL="1718310" lvl="4" indent="-495300" algn="just">
              <a:buFont typeface="Wingdings" panose="05000000000000000000" pitchFamily="2" charset="2"/>
              <a:buChar char="Ø"/>
              <a:tabLst>
                <a:tab pos="804545" algn="l"/>
              </a:tabLst>
            </a:pPr>
            <a:r>
              <a:rPr lang="es-AR" sz="2400" spc="-5" dirty="0">
                <a:solidFill>
                  <a:srgbClr val="00B050"/>
                </a:solidFill>
                <a:effectLst>
                  <a:outerShdw blurRad="38100" dist="38100" dir="2700000" algn="tl">
                    <a:srgbClr val="000000">
                      <a:alpha val="43137"/>
                    </a:srgbClr>
                  </a:outerShdw>
                </a:effectLst>
                <a:latin typeface="Arial"/>
                <a:cs typeface="Arial"/>
              </a:rPr>
              <a:t>Tensión</a:t>
            </a:r>
            <a:r>
              <a:rPr lang="es-AR" sz="2400" spc="-4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nominal</a:t>
            </a:r>
            <a:endParaRPr lang="es-A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5"/>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lang="es-AR" sz="2400" spc="-5" dirty="0">
                <a:solidFill>
                  <a:srgbClr val="00B050"/>
                </a:solidFill>
                <a:effectLst>
                  <a:outerShdw blurRad="38100" dist="38100" dir="2700000" algn="tl">
                    <a:srgbClr val="000000">
                      <a:alpha val="43137"/>
                    </a:srgbClr>
                  </a:outerShdw>
                </a:effectLst>
                <a:latin typeface="Arial"/>
                <a:cs typeface="Arial"/>
              </a:rPr>
              <a:t>Tensión</a:t>
            </a:r>
            <a:r>
              <a:rPr lang="es-AR" sz="2400" spc="-25"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máxima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servicio</a:t>
            </a:r>
            <a:endParaRPr lang="es-A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720215" lvl="4" indent="-497205" algn="just">
              <a:buFont typeface="Wingdings" panose="05000000000000000000" pitchFamily="2" charset="2"/>
              <a:buChar char="Ø"/>
              <a:tabLst>
                <a:tab pos="806450" algn="l"/>
              </a:tabLst>
            </a:pPr>
            <a:r>
              <a:rPr lang="es-AR" sz="2400" spc="-10" dirty="0">
                <a:solidFill>
                  <a:srgbClr val="00B050"/>
                </a:solidFill>
                <a:effectLst>
                  <a:outerShdw blurRad="38100" dist="38100" dir="2700000" algn="tl">
                    <a:srgbClr val="000000">
                      <a:alpha val="43137"/>
                    </a:srgbClr>
                  </a:outerShdw>
                </a:effectLst>
                <a:latin typeface="Arial"/>
                <a:cs typeface="Arial"/>
              </a:rPr>
              <a:t>Altura</a:t>
            </a:r>
            <a:r>
              <a:rPr lang="es-AR" sz="2400" spc="-5" dirty="0">
                <a:solidFill>
                  <a:srgbClr val="00B050"/>
                </a:solidFill>
                <a:effectLst>
                  <a:outerShdw blurRad="38100" dist="38100" dir="2700000" algn="tl">
                    <a:srgbClr val="000000">
                      <a:alpha val="43137"/>
                    </a:srgbClr>
                  </a:outerShdw>
                </a:effectLst>
                <a:latin typeface="Arial"/>
                <a:cs typeface="Arial"/>
              </a:rPr>
              <a:t> mínima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la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columna</a:t>
            </a:r>
            <a:endParaRPr lang="es-A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lang="es-AR" sz="2400" spc="-5" dirty="0">
                <a:solidFill>
                  <a:srgbClr val="00B050"/>
                </a:solidFill>
                <a:effectLst>
                  <a:outerShdw blurRad="38100" dist="38100" dir="2700000" algn="tl">
                    <a:srgbClr val="000000">
                      <a:alpha val="43137"/>
                    </a:srgbClr>
                  </a:outerShdw>
                </a:effectLst>
                <a:latin typeface="Arial"/>
                <a:cs typeface="Arial"/>
              </a:rPr>
              <a:t>Distancia de fuga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mínima</a:t>
            </a:r>
            <a:endParaRPr lang="es-A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spcBef>
                <a:spcPts val="5"/>
              </a:spcBef>
              <a:buFont typeface="Wingdings" panose="05000000000000000000" pitchFamily="2" charset="2"/>
              <a:buChar char="Ø"/>
              <a:tabLst>
                <a:tab pos="804545" algn="l"/>
              </a:tabLst>
            </a:pPr>
            <a:r>
              <a:rPr lang="es-AR" sz="2400" spc="-5" dirty="0">
                <a:solidFill>
                  <a:srgbClr val="00B050"/>
                </a:solidFill>
                <a:effectLst>
                  <a:outerShdw blurRad="38100" dist="38100" dir="2700000" algn="tl">
                    <a:srgbClr val="000000">
                      <a:alpha val="43137"/>
                    </a:srgbClr>
                  </a:outerShdw>
                </a:effectLst>
                <a:latin typeface="Arial"/>
                <a:cs typeface="Arial"/>
              </a:rPr>
              <a:t>Carga de</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rotura</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flexión</a:t>
            </a:r>
            <a:endParaRPr lang="es-A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lang="es-AR" sz="2400" spc="-5" dirty="0">
                <a:solidFill>
                  <a:srgbClr val="00B050"/>
                </a:solidFill>
                <a:effectLst>
                  <a:outerShdw blurRad="38100" dist="38100" dir="2700000" algn="tl">
                    <a:srgbClr val="000000">
                      <a:alpha val="43137"/>
                    </a:srgbClr>
                  </a:outerShdw>
                </a:effectLst>
                <a:latin typeface="Arial"/>
                <a:cs typeface="Arial"/>
              </a:rPr>
              <a:t>Carga</a:t>
            </a:r>
            <a:r>
              <a:rPr lang="es-AR" sz="240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a:t>
            </a:r>
            <a:r>
              <a:rPr lang="es-AR" sz="2400" spc="-2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rotura</a:t>
            </a:r>
            <a:r>
              <a:rPr lang="es-AR" sz="2400" spc="-25"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tracción</a:t>
            </a:r>
          </a:p>
          <a:p>
            <a:pPr marL="2171700" lvl="4"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717040" lvl="4" indent="-494030" algn="just">
              <a:spcBef>
                <a:spcPts val="5"/>
              </a:spcBef>
              <a:buFont typeface="Wingdings" panose="05000000000000000000" pitchFamily="2" charset="2"/>
              <a:buChar char="Ø"/>
              <a:tabLst>
                <a:tab pos="803275" algn="l"/>
              </a:tabLst>
            </a:pPr>
            <a:r>
              <a:rPr lang="es-AR" sz="2400" spc="-5" dirty="0">
                <a:solidFill>
                  <a:srgbClr val="00B050"/>
                </a:solidFill>
                <a:effectLst>
                  <a:outerShdw blurRad="38100" dist="38100" dir="2700000" algn="tl">
                    <a:srgbClr val="000000">
                      <a:alpha val="43137"/>
                    </a:srgbClr>
                  </a:outerShdw>
                </a:effectLst>
                <a:latin typeface="Arial"/>
                <a:cs typeface="Arial"/>
              </a:rPr>
              <a:t>Momento</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a:t>
            </a:r>
            <a:r>
              <a:rPr lang="es-AR" sz="240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ruptura</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a</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torsión</a:t>
            </a:r>
            <a:endParaRPr lang="es-A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lang="es-AR" sz="2400" spc="-5" dirty="0">
                <a:solidFill>
                  <a:srgbClr val="00B050"/>
                </a:solidFill>
                <a:effectLst>
                  <a:outerShdw blurRad="38100" dist="38100" dir="2700000" algn="tl">
                    <a:srgbClr val="000000">
                      <a:alpha val="43137"/>
                    </a:srgbClr>
                  </a:outerShdw>
                </a:effectLst>
                <a:latin typeface="Arial"/>
                <a:cs typeface="Arial"/>
              </a:rPr>
              <a:t>Tensión</a:t>
            </a:r>
            <a:r>
              <a:rPr lang="es-AR" sz="2400" spc="-1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resistencia</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10" dirty="0">
                <a:solidFill>
                  <a:srgbClr val="00B050"/>
                </a:solidFill>
                <a:effectLst>
                  <a:outerShdw blurRad="38100" dist="38100" dir="2700000" algn="tl">
                    <a:srgbClr val="000000">
                      <a:alpha val="43137"/>
                    </a:srgbClr>
                  </a:outerShdw>
                </a:effectLst>
                <a:latin typeface="Arial"/>
                <a:cs typeface="Arial"/>
              </a:rPr>
              <a:t>al</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10" dirty="0">
                <a:solidFill>
                  <a:srgbClr val="00B050"/>
                </a:solidFill>
                <a:effectLst>
                  <a:outerShdw blurRad="38100" dist="38100" dir="2700000" algn="tl">
                    <a:srgbClr val="000000">
                      <a:alpha val="43137"/>
                    </a:srgbClr>
                  </a:outerShdw>
                </a:effectLst>
                <a:latin typeface="Arial"/>
                <a:cs typeface="Arial"/>
              </a:rPr>
              <a:t>choque</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a:t>
            </a:r>
            <a:r>
              <a:rPr lang="es-AR" sz="2400" spc="10" dirty="0">
                <a:solidFill>
                  <a:srgbClr val="00B050"/>
                </a:solidFill>
                <a:effectLst>
                  <a:outerShdw blurRad="38100" dist="38100" dir="2700000" algn="tl">
                    <a:srgbClr val="000000">
                      <a:alpha val="43137"/>
                    </a:srgbClr>
                  </a:outerShdw>
                </a:effectLst>
                <a:latin typeface="Arial"/>
                <a:cs typeface="Arial"/>
              </a:rPr>
              <a:t> </a:t>
            </a:r>
            <a:r>
              <a:rPr lang="es-AR" sz="2400" spc="-10" dirty="0">
                <a:solidFill>
                  <a:srgbClr val="00B050"/>
                </a:solidFill>
                <a:effectLst>
                  <a:outerShdw blurRad="38100" dist="38100" dir="2700000" algn="tl">
                    <a:srgbClr val="000000">
                      <a:alpha val="43137"/>
                    </a:srgbClr>
                  </a:outerShdw>
                </a:effectLst>
                <a:latin typeface="Arial"/>
                <a:cs typeface="Arial"/>
              </a:rPr>
              <a:t>rayo</a:t>
            </a:r>
          </a:p>
          <a:p>
            <a:pPr marL="1718310" lvl="4" indent="-495300" algn="just">
              <a:buFont typeface="Wingdings" panose="05000000000000000000" pitchFamily="2" charset="2"/>
              <a:buChar char="Ø"/>
              <a:tabLst>
                <a:tab pos="804545" algn="l"/>
              </a:tabLst>
            </a:pPr>
            <a:endParaRPr lang="es-AR" sz="2400" spc="-10" dirty="0">
              <a:solidFill>
                <a:srgbClr val="00B050"/>
              </a:solidFill>
              <a:effectLst>
                <a:outerShdw blurRad="38100" dist="38100" dir="2700000" algn="tl">
                  <a:srgbClr val="000000">
                    <a:alpha val="43137"/>
                  </a:srgbClr>
                </a:outerShdw>
              </a:effectLst>
              <a:latin typeface="Arial"/>
              <a:cs typeface="Arial"/>
            </a:endParaRPr>
          </a:p>
          <a:p>
            <a:pPr marL="1814830" lvl="4" indent="-591820" algn="just">
              <a:buFont typeface="Wingdings" panose="05000000000000000000" pitchFamily="2" charset="2"/>
              <a:buChar char="Ø"/>
              <a:tabLst>
                <a:tab pos="900430" algn="l"/>
                <a:tab pos="901065" algn="l"/>
                <a:tab pos="1725930" algn="l"/>
                <a:tab pos="2079625" algn="l"/>
                <a:tab pos="3153410" algn="l"/>
                <a:tab pos="3446779" algn="l"/>
                <a:tab pos="4224020" algn="l"/>
                <a:tab pos="4577715" algn="l"/>
                <a:tab pos="5524500" algn="l"/>
              </a:tabLst>
            </a:pPr>
            <a:r>
              <a:rPr lang="es-AR" sz="2400" spc="-10" dirty="0">
                <a:solidFill>
                  <a:srgbClr val="00B050"/>
                </a:solidFill>
                <a:effectLst>
                  <a:outerShdw blurRad="38100" dist="38100" dir="2700000" algn="tl">
                    <a:srgbClr val="000000">
                      <a:alpha val="43137"/>
                    </a:srgbClr>
                  </a:outerShdw>
                </a:effectLst>
                <a:latin typeface="Arial"/>
                <a:cs typeface="Arial"/>
              </a:rPr>
              <a:t>T</a:t>
            </a:r>
            <a:r>
              <a:rPr lang="es-AR" sz="2400" dirty="0">
                <a:solidFill>
                  <a:srgbClr val="00B050"/>
                </a:solidFill>
                <a:effectLst>
                  <a:outerShdw blurRad="38100" dist="38100" dir="2700000" algn="tl">
                    <a:srgbClr val="000000">
                      <a:alpha val="43137"/>
                    </a:srgbClr>
                  </a:outerShdw>
                </a:effectLst>
                <a:latin typeface="Arial"/>
                <a:cs typeface="Arial"/>
              </a:rPr>
              <a:t>e</a:t>
            </a:r>
            <a:r>
              <a:rPr lang="es-AR" sz="2400" spc="-10" dirty="0">
                <a:solidFill>
                  <a:srgbClr val="00B050"/>
                </a:solidFill>
                <a:effectLst>
                  <a:outerShdw blurRad="38100" dist="38100" dir="2700000" algn="tl">
                    <a:srgbClr val="000000">
                      <a:alpha val="43137"/>
                    </a:srgbClr>
                  </a:outerShdw>
                </a:effectLst>
                <a:latin typeface="Arial"/>
                <a:cs typeface="Arial"/>
              </a:rPr>
              <a:t>n</a:t>
            </a:r>
            <a:r>
              <a:rPr lang="es-AR" sz="2400" dirty="0">
                <a:solidFill>
                  <a:srgbClr val="00B050"/>
                </a:solidFill>
                <a:effectLst>
                  <a:outerShdw blurRad="38100" dist="38100" dir="2700000" algn="tl">
                    <a:srgbClr val="000000">
                      <a:alpha val="43137"/>
                    </a:srgbClr>
                  </a:outerShdw>
                </a:effectLst>
                <a:latin typeface="Arial"/>
                <a:cs typeface="Arial"/>
              </a:rPr>
              <a:t>si</a:t>
            </a:r>
            <a:r>
              <a:rPr lang="es-AR" sz="2400" spc="-20" dirty="0">
                <a:solidFill>
                  <a:srgbClr val="00B050"/>
                </a:solidFill>
                <a:effectLst>
                  <a:outerShdw blurRad="38100" dist="38100" dir="2700000" algn="tl">
                    <a:srgbClr val="000000">
                      <a:alpha val="43137"/>
                    </a:srgbClr>
                  </a:outerShdw>
                </a:effectLst>
                <a:latin typeface="Arial"/>
                <a:cs typeface="Arial"/>
              </a:rPr>
              <a:t>ó</a:t>
            </a:r>
            <a:r>
              <a:rPr lang="es-AR" sz="2400" dirty="0">
                <a:solidFill>
                  <a:srgbClr val="00B050"/>
                </a:solidFill>
                <a:effectLst>
                  <a:outerShdw blurRad="38100" dist="38100" dir="2700000" algn="tl">
                    <a:srgbClr val="000000">
                      <a:alpha val="43137"/>
                    </a:srgbClr>
                  </a:outerShdw>
                </a:effectLst>
                <a:latin typeface="Arial"/>
                <a:cs typeface="Arial"/>
              </a:rPr>
              <a:t>n	</a:t>
            </a:r>
            <a:r>
              <a:rPr lang="es-AR" sz="2400" spc="-10" dirty="0">
                <a:solidFill>
                  <a:srgbClr val="00B050"/>
                </a:solidFill>
                <a:effectLst>
                  <a:outerShdw blurRad="38100" dist="38100" dir="2700000" algn="tl">
                    <a:srgbClr val="000000">
                      <a:alpha val="43137"/>
                    </a:srgbClr>
                  </a:outerShdw>
                </a:effectLst>
                <a:latin typeface="Arial"/>
                <a:cs typeface="Arial"/>
              </a:rPr>
              <a:t>d</a:t>
            </a:r>
            <a:r>
              <a:rPr lang="es-AR" sz="2400" dirty="0">
                <a:solidFill>
                  <a:srgbClr val="00B050"/>
                </a:solidFill>
                <a:effectLst>
                  <a:outerShdw blurRad="38100" dist="38100" dir="2700000" algn="tl">
                    <a:srgbClr val="000000">
                      <a:alpha val="43137"/>
                    </a:srgbClr>
                  </a:outerShdw>
                </a:effectLst>
                <a:latin typeface="Arial"/>
                <a:cs typeface="Arial"/>
              </a:rPr>
              <a:t>e	re</a:t>
            </a:r>
            <a:r>
              <a:rPr lang="es-AR" sz="2400" spc="-15" dirty="0">
                <a:solidFill>
                  <a:srgbClr val="00B050"/>
                </a:solidFill>
                <a:effectLst>
                  <a:outerShdw blurRad="38100" dist="38100" dir="2700000" algn="tl">
                    <a:srgbClr val="000000">
                      <a:alpha val="43137"/>
                    </a:srgbClr>
                  </a:outerShdw>
                </a:effectLst>
                <a:latin typeface="Arial"/>
                <a:cs typeface="Arial"/>
              </a:rPr>
              <a:t>s</a:t>
            </a:r>
            <a:r>
              <a:rPr lang="es-AR" sz="2400" dirty="0">
                <a:solidFill>
                  <a:srgbClr val="00B050"/>
                </a:solidFill>
                <a:effectLst>
                  <a:outerShdw blurRad="38100" dist="38100" dir="2700000" algn="tl">
                    <a:srgbClr val="000000">
                      <a:alpha val="43137"/>
                    </a:srgbClr>
                  </a:outerShdw>
                </a:effectLst>
                <a:latin typeface="Arial"/>
                <a:cs typeface="Arial"/>
              </a:rPr>
              <a:t>iste</a:t>
            </a:r>
            <a:r>
              <a:rPr lang="es-AR" sz="2400" spc="-10" dirty="0">
                <a:solidFill>
                  <a:srgbClr val="00B050"/>
                </a:solidFill>
                <a:effectLst>
                  <a:outerShdw blurRad="38100" dist="38100" dir="2700000" algn="tl">
                    <a:srgbClr val="000000">
                      <a:alpha val="43137"/>
                    </a:srgbClr>
                  </a:outerShdw>
                </a:effectLst>
                <a:latin typeface="Arial"/>
                <a:cs typeface="Arial"/>
              </a:rPr>
              <a:t>n</a:t>
            </a:r>
            <a:r>
              <a:rPr lang="es-AR" sz="2400" spc="-15" dirty="0">
                <a:solidFill>
                  <a:srgbClr val="00B050"/>
                </a:solidFill>
                <a:effectLst>
                  <a:outerShdw blurRad="38100" dist="38100" dir="2700000" algn="tl">
                    <a:srgbClr val="000000">
                      <a:alpha val="43137"/>
                    </a:srgbClr>
                  </a:outerShdw>
                </a:effectLst>
                <a:latin typeface="Arial"/>
                <a:cs typeface="Arial"/>
              </a:rPr>
              <a:t>c</a:t>
            </a:r>
            <a:r>
              <a:rPr lang="es-AR" sz="2400" dirty="0">
                <a:solidFill>
                  <a:srgbClr val="00B050"/>
                </a:solidFill>
                <a:effectLst>
                  <a:outerShdw blurRad="38100" dist="38100" dir="2700000" algn="tl">
                    <a:srgbClr val="000000">
                      <a:alpha val="43137"/>
                    </a:srgbClr>
                  </a:outerShdw>
                </a:effectLst>
                <a:latin typeface="Arial"/>
                <a:cs typeface="Arial"/>
              </a:rPr>
              <a:t>ia	al	c</a:t>
            </a:r>
            <a:r>
              <a:rPr lang="es-AR" sz="2400" spc="-10" dirty="0">
                <a:solidFill>
                  <a:srgbClr val="00B050"/>
                </a:solidFill>
                <a:effectLst>
                  <a:outerShdw blurRad="38100" dist="38100" dir="2700000" algn="tl">
                    <a:srgbClr val="000000">
                      <a:alpha val="43137"/>
                    </a:srgbClr>
                  </a:outerShdw>
                </a:effectLst>
                <a:latin typeface="Arial"/>
                <a:cs typeface="Arial"/>
              </a:rPr>
              <a:t>hoqu</a:t>
            </a:r>
            <a:r>
              <a:rPr lang="es-AR" sz="2400" dirty="0">
                <a:solidFill>
                  <a:srgbClr val="00B050"/>
                </a:solidFill>
                <a:effectLst>
                  <a:outerShdw blurRad="38100" dist="38100" dir="2700000" algn="tl">
                    <a:srgbClr val="000000">
                      <a:alpha val="43137"/>
                    </a:srgbClr>
                  </a:outerShdw>
                </a:effectLst>
                <a:latin typeface="Arial"/>
                <a:cs typeface="Arial"/>
              </a:rPr>
              <a:t>e	</a:t>
            </a:r>
            <a:r>
              <a:rPr lang="es-AR" sz="2400" spc="-10" dirty="0">
                <a:solidFill>
                  <a:srgbClr val="00B050"/>
                </a:solidFill>
                <a:effectLst>
                  <a:outerShdw blurRad="38100" dist="38100" dir="2700000" algn="tl">
                    <a:srgbClr val="000000">
                      <a:alpha val="43137"/>
                    </a:srgbClr>
                  </a:outerShdw>
                </a:effectLst>
                <a:latin typeface="Arial"/>
                <a:cs typeface="Arial"/>
              </a:rPr>
              <a:t>d</a:t>
            </a:r>
            <a:r>
              <a:rPr lang="es-AR" sz="2400" dirty="0">
                <a:solidFill>
                  <a:srgbClr val="00B050"/>
                </a:solidFill>
                <a:effectLst>
                  <a:outerShdw blurRad="38100" dist="38100" dir="2700000" algn="tl">
                    <a:srgbClr val="000000">
                      <a:alpha val="43137"/>
                    </a:srgbClr>
                  </a:outerShdw>
                </a:effectLst>
                <a:latin typeface="Arial"/>
                <a:cs typeface="Arial"/>
              </a:rPr>
              <a:t>e	ma</a:t>
            </a:r>
            <a:r>
              <a:rPr lang="es-AR" sz="2400" spc="-10" dirty="0">
                <a:solidFill>
                  <a:srgbClr val="00B050"/>
                </a:solidFill>
                <a:effectLst>
                  <a:outerShdw blurRad="38100" dist="38100" dir="2700000" algn="tl">
                    <a:srgbClr val="000000">
                      <a:alpha val="43137"/>
                    </a:srgbClr>
                  </a:outerShdw>
                </a:effectLst>
                <a:latin typeface="Arial"/>
                <a:cs typeface="Arial"/>
              </a:rPr>
              <a:t>n</a:t>
            </a:r>
            <a:r>
              <a:rPr lang="es-AR" sz="2400" dirty="0">
                <a:solidFill>
                  <a:srgbClr val="00B050"/>
                </a:solidFill>
                <a:effectLst>
                  <a:outerShdw blurRad="38100" dist="38100" dir="2700000" algn="tl">
                    <a:srgbClr val="000000">
                      <a:alpha val="43137"/>
                    </a:srgbClr>
                  </a:outerShdw>
                </a:effectLst>
                <a:latin typeface="Arial"/>
                <a:cs typeface="Arial"/>
              </a:rPr>
              <a:t>i</a:t>
            </a:r>
            <a:r>
              <a:rPr lang="es-AR" sz="2400" spc="-10" dirty="0">
                <a:solidFill>
                  <a:srgbClr val="00B050"/>
                </a:solidFill>
                <a:effectLst>
                  <a:outerShdw blurRad="38100" dist="38100" dir="2700000" algn="tl">
                    <a:srgbClr val="000000">
                      <a:alpha val="43137"/>
                    </a:srgbClr>
                  </a:outerShdw>
                </a:effectLst>
                <a:latin typeface="Arial"/>
                <a:cs typeface="Arial"/>
              </a:rPr>
              <a:t>ob</a:t>
            </a:r>
            <a:r>
              <a:rPr lang="es-AR" sz="2400" dirty="0">
                <a:solidFill>
                  <a:srgbClr val="00B050"/>
                </a:solidFill>
                <a:effectLst>
                  <a:outerShdw blurRad="38100" dist="38100" dir="2700000" algn="tl">
                    <a:srgbClr val="000000">
                      <a:alpha val="43137"/>
                    </a:srgbClr>
                  </a:outerShdw>
                </a:effectLst>
                <a:latin typeface="Arial"/>
                <a:cs typeface="Arial"/>
              </a:rPr>
              <a:t>ra	y resistencia</a:t>
            </a:r>
            <a:r>
              <a:rPr lang="es-AR" sz="2400" spc="-25"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a</a:t>
            </a:r>
            <a:r>
              <a:rPr lang="es-AR" sz="2400" spc="-2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frecuencia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industrial</a:t>
            </a:r>
            <a:endParaRPr lang="es-AR" sz="2400"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817369" lvl="4" indent="-594360" algn="just">
              <a:buFont typeface="Wingdings" panose="05000000000000000000" pitchFamily="2" charset="2"/>
              <a:buChar char="Ø"/>
              <a:tabLst>
                <a:tab pos="903605" algn="l"/>
              </a:tabLst>
            </a:pPr>
            <a:r>
              <a:rPr lang="es-AR" sz="2400" spc="-5" dirty="0">
                <a:solidFill>
                  <a:srgbClr val="00B050"/>
                </a:solidFill>
                <a:effectLst>
                  <a:outerShdw blurRad="38100" dist="38100" dir="2700000" algn="tl">
                    <a:srgbClr val="000000">
                      <a:alpha val="43137"/>
                    </a:srgbClr>
                  </a:outerShdw>
                </a:effectLst>
                <a:latin typeface="Arial"/>
                <a:cs typeface="Arial"/>
              </a:rPr>
              <a:t>Tensión</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 radio-influencia</a:t>
            </a:r>
            <a:endParaRPr lang="es-A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817369" lvl="4" indent="-594360" algn="just">
              <a:buFont typeface="Wingdings" panose="05000000000000000000" pitchFamily="2" charset="2"/>
              <a:buChar char="Ø"/>
              <a:tabLst>
                <a:tab pos="903605" algn="l"/>
              </a:tabLst>
            </a:pPr>
            <a:r>
              <a:rPr lang="es-AR" sz="2400" spc="-5" dirty="0">
                <a:solidFill>
                  <a:srgbClr val="00B050"/>
                </a:solidFill>
                <a:effectLst>
                  <a:outerShdw blurRad="38100" dist="38100" dir="2700000" algn="tl">
                    <a:srgbClr val="000000">
                      <a:alpha val="43137"/>
                    </a:srgbClr>
                  </a:outerShdw>
                </a:effectLst>
                <a:latin typeface="Arial"/>
                <a:cs typeface="Arial"/>
              </a:rPr>
              <a:t>Tensión</a:t>
            </a:r>
            <a:r>
              <a:rPr lang="es-AR" sz="2400" spc="-1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máxima 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la</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cual</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no</a:t>
            </a:r>
            <a:r>
              <a:rPr lang="es-AR" sz="2400" spc="-1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se</a:t>
            </a:r>
            <a:r>
              <a:rPr lang="es-AR" sz="2400" spc="-1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produce</a:t>
            </a:r>
            <a:r>
              <a:rPr lang="es-AR" sz="2400" dirty="0">
                <a:solidFill>
                  <a:srgbClr val="00B050"/>
                </a:solidFill>
                <a:effectLst>
                  <a:outerShdw blurRad="38100" dist="38100" dir="2700000" algn="tl">
                    <a:srgbClr val="000000">
                      <a:alpha val="43137"/>
                    </a:srgbClr>
                  </a:outerShdw>
                </a:effectLst>
                <a:latin typeface="Arial"/>
                <a:cs typeface="Arial"/>
              </a:rPr>
              <a:t> </a:t>
            </a:r>
            <a:r>
              <a:rPr lang="es-AR" sz="2400" spc="-10" dirty="0">
                <a:solidFill>
                  <a:srgbClr val="00B050"/>
                </a:solidFill>
                <a:effectLst>
                  <a:outerShdw blurRad="38100" dist="38100" dir="2700000" algn="tl">
                    <a:srgbClr val="000000">
                      <a:alpha val="43137"/>
                    </a:srgbClr>
                  </a:outerShdw>
                </a:effectLst>
                <a:latin typeface="Arial"/>
                <a:cs typeface="Arial"/>
              </a:rPr>
              <a:t>corona</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visible</a:t>
            </a:r>
            <a:endParaRPr lang="es-AR" sz="2400" dirty="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59</a:t>
            </a:fld>
            <a:endParaRPr lang="es-AR"/>
          </a:p>
        </p:txBody>
      </p:sp>
    </p:spTree>
    <p:extLst>
      <p:ext uri="{BB962C8B-B14F-4D97-AF65-F5344CB8AC3E}">
        <p14:creationId xmlns:p14="http://schemas.microsoft.com/office/powerpoint/2010/main" val="16357179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marR="5715" lvl="1">
              <a:lnSpc>
                <a:spcPts val="3800"/>
              </a:lnSpc>
              <a:tabLst>
                <a:tab pos="469265" algn="l"/>
                <a:tab pos="469900" algn="l"/>
                <a:tab pos="2030730" algn="l"/>
                <a:tab pos="3136900" algn="l"/>
                <a:tab pos="4254500" algn="l"/>
                <a:tab pos="5419725" algn="l"/>
              </a:tabLst>
            </a:pPr>
            <a:r>
              <a:rPr lang="es-AR" sz="2400" b="1" spc="-10" dirty="0">
                <a:effectLst>
                  <a:outerShdw blurRad="38100" dist="38100" dir="2700000" algn="tl">
                    <a:srgbClr val="000000">
                      <a:alpha val="43137"/>
                    </a:srgbClr>
                  </a:outerShdw>
                </a:effectLst>
                <a:latin typeface="Arial"/>
                <a:cs typeface="Arial"/>
              </a:rPr>
              <a:t>C</a:t>
            </a:r>
            <a:r>
              <a:rPr lang="es-AR" sz="2400" b="1" dirty="0">
                <a:effectLst>
                  <a:outerShdw blurRad="38100" dist="38100" dir="2700000" algn="tl">
                    <a:srgbClr val="000000">
                      <a:alpha val="43137"/>
                    </a:srgbClr>
                  </a:outerShdw>
                </a:effectLst>
                <a:latin typeface="Arial"/>
                <a:cs typeface="Arial"/>
              </a:rPr>
              <a:t>aract</a:t>
            </a:r>
            <a:r>
              <a:rPr lang="es-AR" sz="2400" b="1" spc="-15" dirty="0">
                <a:effectLst>
                  <a:outerShdw blurRad="38100" dist="38100" dir="2700000" algn="tl">
                    <a:srgbClr val="000000">
                      <a:alpha val="43137"/>
                    </a:srgbClr>
                  </a:outerShdw>
                </a:effectLst>
                <a:latin typeface="Arial"/>
                <a:cs typeface="Arial"/>
              </a:rPr>
              <a:t>e</a:t>
            </a:r>
            <a:r>
              <a:rPr lang="es-AR" sz="2400" b="1" dirty="0">
                <a:effectLst>
                  <a:outerShdw blurRad="38100" dist="38100" dir="2700000" algn="tl">
                    <a:srgbClr val="000000">
                      <a:alpha val="43137"/>
                    </a:srgbClr>
                  </a:outerShdw>
                </a:effectLst>
                <a:latin typeface="Arial"/>
                <a:cs typeface="Arial"/>
              </a:rPr>
              <a:t>rís</a:t>
            </a:r>
            <a:r>
              <a:rPr lang="es-AR" sz="2400" b="1" spc="-15" dirty="0">
                <a:effectLst>
                  <a:outerShdw blurRad="38100" dist="38100" dir="2700000" algn="tl">
                    <a:srgbClr val="000000">
                      <a:alpha val="43137"/>
                    </a:srgbClr>
                  </a:outerShdw>
                </a:effectLst>
                <a:latin typeface="Arial"/>
                <a:cs typeface="Arial"/>
              </a:rPr>
              <a:t>t</a:t>
            </a:r>
            <a:r>
              <a:rPr lang="es-AR" sz="2400" b="1" dirty="0">
                <a:effectLst>
                  <a:outerShdw blurRad="38100" dist="38100" dir="2700000" algn="tl">
                    <a:srgbClr val="000000">
                      <a:alpha val="43137"/>
                    </a:srgbClr>
                  </a:outerShdw>
                </a:effectLst>
                <a:latin typeface="Arial"/>
                <a:cs typeface="Arial"/>
              </a:rPr>
              <a:t>icas	el</a:t>
            </a:r>
            <a:r>
              <a:rPr lang="es-AR" sz="2400" b="1" spc="-15" dirty="0">
                <a:effectLst>
                  <a:outerShdw blurRad="38100" dist="38100" dir="2700000" algn="tl">
                    <a:srgbClr val="000000">
                      <a:alpha val="43137"/>
                    </a:srgbClr>
                  </a:outerShdw>
                </a:effectLst>
                <a:latin typeface="Arial"/>
                <a:cs typeface="Arial"/>
              </a:rPr>
              <a:t>é</a:t>
            </a:r>
            <a:r>
              <a:rPr lang="es-AR" sz="2400" b="1" dirty="0">
                <a:effectLst>
                  <a:outerShdw blurRad="38100" dist="38100" dir="2700000" algn="tl">
                    <a:srgbClr val="000000">
                      <a:alpha val="43137"/>
                    </a:srgbClr>
                  </a:outerShdw>
                </a:effectLst>
                <a:latin typeface="Arial"/>
                <a:cs typeface="Arial"/>
              </a:rPr>
              <a:t>ct</a:t>
            </a:r>
            <a:r>
              <a:rPr lang="es-AR" sz="2400" b="1" spc="-10" dirty="0">
                <a:effectLst>
                  <a:outerShdw blurRad="38100" dist="38100" dir="2700000" algn="tl">
                    <a:srgbClr val="000000">
                      <a:alpha val="43137"/>
                    </a:srgbClr>
                  </a:outerShdw>
                </a:effectLst>
                <a:latin typeface="Arial"/>
                <a:cs typeface="Arial"/>
              </a:rPr>
              <a:t>r</a:t>
            </a:r>
            <a:r>
              <a:rPr lang="es-AR" sz="2400" b="1" dirty="0">
                <a:effectLst>
                  <a:outerShdw blurRad="38100" dist="38100" dir="2700000" algn="tl">
                    <a:srgbClr val="000000">
                      <a:alpha val="43137"/>
                    </a:srgbClr>
                  </a:outerShdw>
                </a:effectLst>
                <a:latin typeface="Arial"/>
                <a:cs typeface="Arial"/>
              </a:rPr>
              <a:t>icas	</a:t>
            </a:r>
            <a:r>
              <a:rPr lang="es-AR" sz="2400" b="1" spc="-20" dirty="0">
                <a:effectLst>
                  <a:outerShdw blurRad="38100" dist="38100" dir="2700000" algn="tl">
                    <a:srgbClr val="000000">
                      <a:alpha val="43137"/>
                    </a:srgbClr>
                  </a:outerShdw>
                </a:effectLst>
                <a:latin typeface="Arial"/>
                <a:cs typeface="Arial"/>
              </a:rPr>
              <a:t>g</a:t>
            </a:r>
            <a:r>
              <a:rPr lang="es-AR" sz="2400" b="1" dirty="0">
                <a:effectLst>
                  <a:outerShdw blurRad="38100" dist="38100" dir="2700000" algn="tl">
                    <a:srgbClr val="000000">
                      <a:alpha val="43137"/>
                    </a:srgbClr>
                  </a:outerShdw>
                </a:effectLst>
                <a:latin typeface="Arial"/>
                <a:cs typeface="Arial"/>
              </a:rPr>
              <a:t>e</a:t>
            </a:r>
            <a:r>
              <a:rPr lang="es-AR" sz="2400" b="1" spc="-10" dirty="0">
                <a:effectLst>
                  <a:outerShdw blurRad="38100" dist="38100" dir="2700000" algn="tl">
                    <a:srgbClr val="000000">
                      <a:alpha val="43137"/>
                    </a:srgbClr>
                  </a:outerShdw>
                </a:effectLst>
                <a:latin typeface="Arial"/>
                <a:cs typeface="Arial"/>
              </a:rPr>
              <a:t>n</a:t>
            </a:r>
            <a:r>
              <a:rPr lang="es-AR" sz="2400" b="1" dirty="0">
                <a:effectLst>
                  <a:outerShdw blurRad="38100" dist="38100" dir="2700000" algn="tl">
                    <a:srgbClr val="000000">
                      <a:alpha val="43137"/>
                    </a:srgbClr>
                  </a:outerShdw>
                </a:effectLst>
                <a:latin typeface="Arial"/>
                <a:cs typeface="Arial"/>
              </a:rPr>
              <a:t>erales	</a:t>
            </a:r>
            <a:r>
              <a:rPr lang="es-AR" sz="2400" b="1" spc="-15" dirty="0">
                <a:effectLst>
                  <a:outerShdw blurRad="38100" dist="38100" dir="2700000" algn="tl">
                    <a:srgbClr val="000000">
                      <a:alpha val="43137"/>
                    </a:srgbClr>
                  </a:outerShdw>
                </a:effectLst>
                <a:latin typeface="Arial"/>
                <a:cs typeface="Arial"/>
              </a:rPr>
              <a:t>a</a:t>
            </a:r>
            <a:r>
              <a:rPr lang="es-AR" sz="2400" b="1" dirty="0">
                <a:effectLst>
                  <a:outerShdw blurRad="38100" dist="38100" dir="2700000" algn="tl">
                    <a:srgbClr val="000000">
                      <a:alpha val="43137"/>
                    </a:srgbClr>
                  </a:outerShdw>
                </a:effectLst>
                <a:latin typeface="Arial"/>
                <a:cs typeface="Arial"/>
              </a:rPr>
              <a:t>is</a:t>
            </a:r>
            <a:r>
              <a:rPr lang="es-AR" sz="2400" b="1" spc="-10" dirty="0">
                <a:effectLst>
                  <a:outerShdw blurRad="38100" dist="38100" dir="2700000" algn="tl">
                    <a:srgbClr val="000000">
                      <a:alpha val="43137"/>
                    </a:srgbClr>
                  </a:outerShdw>
                </a:effectLst>
                <a:latin typeface="Arial"/>
                <a:cs typeface="Arial"/>
              </a:rPr>
              <a:t>l</a:t>
            </a:r>
            <a:r>
              <a:rPr lang="es-AR" sz="2400" b="1" dirty="0">
                <a:effectLst>
                  <a:outerShdw blurRad="38100" dist="38100" dir="2700000" algn="tl">
                    <a:srgbClr val="000000">
                      <a:alpha val="43137"/>
                    </a:srgbClr>
                  </a:outerShdw>
                </a:effectLst>
                <a:latin typeface="Arial"/>
                <a:cs typeface="Arial"/>
              </a:rPr>
              <a:t>a</a:t>
            </a:r>
            <a:r>
              <a:rPr lang="es-AR" sz="2400" b="1" spc="-10" dirty="0">
                <a:effectLst>
                  <a:outerShdw blurRad="38100" dist="38100" dir="2700000" algn="tl">
                    <a:srgbClr val="000000">
                      <a:alpha val="43137"/>
                    </a:srgbClr>
                  </a:outerShdw>
                </a:effectLst>
                <a:latin typeface="Arial"/>
                <a:cs typeface="Arial"/>
              </a:rPr>
              <a:t>do</a:t>
            </a:r>
            <a:r>
              <a:rPr lang="es-AR" sz="2400" b="1" dirty="0">
                <a:effectLst>
                  <a:outerShdw blurRad="38100" dist="38100" dir="2700000" algn="tl">
                    <a:srgbClr val="000000">
                      <a:alpha val="43137"/>
                    </a:srgbClr>
                  </a:outerShdw>
                </a:effectLst>
                <a:latin typeface="Arial"/>
                <a:cs typeface="Arial"/>
              </a:rPr>
              <a:t>res	</a:t>
            </a:r>
            <a:r>
              <a:rPr lang="es-AR" sz="2400" b="1" spc="-20" dirty="0">
                <a:effectLst>
                  <a:outerShdw blurRad="38100" dist="38100" dir="2700000" algn="tl">
                    <a:srgbClr val="000000">
                      <a:alpha val="43137"/>
                    </a:srgbClr>
                  </a:outerShdw>
                </a:effectLst>
                <a:latin typeface="Arial"/>
                <a:cs typeface="Arial"/>
              </a:rPr>
              <a:t>d</a:t>
            </a:r>
            <a:r>
              <a:rPr lang="es-AR" sz="2400" b="1" dirty="0">
                <a:effectLst>
                  <a:outerShdw blurRad="38100" dist="38100" dir="2700000" algn="tl">
                    <a:srgbClr val="000000">
                      <a:alpha val="43137"/>
                    </a:srgbClr>
                  </a:outerShdw>
                </a:effectLst>
                <a:latin typeface="Arial"/>
                <a:cs typeface="Arial"/>
              </a:rPr>
              <a:t>e  </a:t>
            </a:r>
            <a:r>
              <a:rPr lang="es-AR" sz="2400" b="1" spc="-5" dirty="0">
                <a:effectLst>
                  <a:outerShdw blurRad="38100" dist="38100" dir="2700000" algn="tl">
                    <a:srgbClr val="000000">
                      <a:alpha val="43137"/>
                    </a:srgbClr>
                  </a:outerShdw>
                </a:effectLst>
                <a:latin typeface="Arial"/>
                <a:cs typeface="Arial"/>
              </a:rPr>
              <a:t>suspensión</a:t>
            </a:r>
            <a:endParaRPr lang="es-AR" sz="2400" b="1" dirty="0">
              <a:effectLst>
                <a:outerShdw blurRad="38100" dist="38100" dir="2700000" algn="tl">
                  <a:srgbClr val="000000">
                    <a:alpha val="43137"/>
                  </a:srgbClr>
                </a:outerShdw>
              </a:effectLst>
              <a:latin typeface="Arial"/>
              <a:cs typeface="Arial"/>
            </a:endParaRPr>
          </a:p>
          <a:p>
            <a:pPr lvl="1">
              <a:lnSpc>
                <a:spcPts val="3800"/>
              </a:lnSpc>
              <a:spcBef>
                <a:spcPts val="40"/>
              </a:spcBef>
              <a:buFont typeface="Arial"/>
              <a:buAutoNum type="arabicPeriod" startAt="3"/>
            </a:pPr>
            <a:endParaRPr lang="es-AR" sz="2400" dirty="0">
              <a:latin typeface="Arial"/>
              <a:cs typeface="Arial"/>
            </a:endParaRPr>
          </a:p>
          <a:p>
            <a:pPr marL="1212850" lvl="3" indent="-447040">
              <a:lnSpc>
                <a:spcPts val="3800"/>
              </a:lnSpc>
              <a:spcBef>
                <a:spcPts val="5"/>
              </a:spcBef>
              <a:buFont typeface="Wingdings" panose="05000000000000000000" pitchFamily="2" charset="2"/>
              <a:buChar char="ü"/>
              <a:tabLst>
                <a:tab pos="756285" algn="l"/>
              </a:tabLst>
            </a:pPr>
            <a:r>
              <a:rPr lang="es-AR" sz="2400" b="1" spc="-5" dirty="0">
                <a:solidFill>
                  <a:srgbClr val="00B050"/>
                </a:solidFill>
                <a:effectLst>
                  <a:outerShdw blurRad="38100" dist="38100" dir="2700000" algn="tl">
                    <a:srgbClr val="000000">
                      <a:alpha val="43137"/>
                    </a:srgbClr>
                  </a:outerShdw>
                </a:effectLst>
                <a:latin typeface="Arial"/>
                <a:cs typeface="Arial"/>
              </a:rPr>
              <a:t>Acoplamiento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lang="es-AR" sz="2400" b="1" spc="-5" dirty="0">
                <a:solidFill>
                  <a:srgbClr val="00B050"/>
                </a:solidFill>
                <a:effectLst>
                  <a:outerShdw blurRad="38100" dist="38100" dir="2700000" algn="tl">
                    <a:srgbClr val="000000">
                      <a:alpha val="43137"/>
                    </a:srgbClr>
                  </a:outerShdw>
                </a:effectLst>
                <a:latin typeface="Arial"/>
                <a:cs typeface="Arial"/>
              </a:rPr>
              <a:t>Diámetro</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máximo</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del</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disco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lang="es-AR" sz="2400" b="1" spc="-5" dirty="0">
                <a:solidFill>
                  <a:srgbClr val="00B050"/>
                </a:solidFill>
                <a:effectLst>
                  <a:outerShdw blurRad="38100" dist="38100" dir="2700000" algn="tl">
                    <a:srgbClr val="000000">
                      <a:alpha val="43137"/>
                    </a:srgbClr>
                  </a:outerShdw>
                </a:effectLst>
                <a:latin typeface="Arial"/>
                <a:cs typeface="Arial"/>
              </a:rPr>
              <a:t>Espacio</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entre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unidades</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61745" lvl="3" indent="-495934">
              <a:lnSpc>
                <a:spcPts val="3800"/>
              </a:lnSpc>
              <a:spcBef>
                <a:spcPts val="5"/>
              </a:spcBef>
              <a:buFont typeface="Wingdings" panose="05000000000000000000" pitchFamily="2" charset="2"/>
              <a:buChar char="ü"/>
              <a:tabLst>
                <a:tab pos="805180" algn="l"/>
              </a:tabLst>
            </a:pPr>
            <a:r>
              <a:rPr lang="es-AR" sz="2400" b="1" spc="-5" dirty="0">
                <a:solidFill>
                  <a:srgbClr val="00B050"/>
                </a:solidFill>
                <a:effectLst>
                  <a:outerShdw blurRad="38100" dist="38100" dir="2700000" algn="tl">
                    <a:srgbClr val="000000">
                      <a:alpha val="43137"/>
                    </a:srgbClr>
                  </a:outerShdw>
                </a:effectLst>
                <a:latin typeface="Arial"/>
                <a:cs typeface="Arial"/>
              </a:rPr>
              <a:t>Distancia</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mínima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fuga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lang="es-AR" sz="2400" b="1" spc="-5" dirty="0">
                <a:solidFill>
                  <a:srgbClr val="00B050"/>
                </a:solidFill>
                <a:effectLst>
                  <a:outerShdw blurRad="38100" dist="38100" dir="2700000" algn="tl">
                    <a:srgbClr val="000000">
                      <a:alpha val="43137"/>
                    </a:srgbClr>
                  </a:outerShdw>
                </a:effectLst>
                <a:latin typeface="Arial"/>
                <a:cs typeface="Arial"/>
              </a:rPr>
              <a:t>Resistencia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electromecánica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combinada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lang="es-AR" sz="2400" b="1" spc="-5" dirty="0">
                <a:solidFill>
                  <a:srgbClr val="00B050"/>
                </a:solidFill>
                <a:effectLst>
                  <a:outerShdw blurRad="38100" dist="38100" dir="2700000" algn="tl">
                    <a:srgbClr val="000000">
                      <a:alpha val="43137"/>
                    </a:srgbClr>
                  </a:outerShdw>
                </a:effectLst>
                <a:latin typeface="Arial"/>
                <a:cs typeface="Arial"/>
              </a:rPr>
              <a:t>Nivel</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básico</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impulso</a:t>
            </a:r>
            <a:r>
              <a:rPr lang="es-AR" sz="2400" b="1" spc="-10" dirty="0">
                <a:solidFill>
                  <a:srgbClr val="00B050"/>
                </a:solidFill>
                <a:effectLst>
                  <a:outerShdw blurRad="38100" dist="38100" dir="2700000" algn="tl">
                    <a:srgbClr val="000000">
                      <a:alpha val="43137"/>
                    </a:srgbClr>
                  </a:outerShdw>
                </a:effectLst>
                <a:latin typeface="Arial"/>
                <a:cs typeface="Arial"/>
              </a:rPr>
              <a:t> (BIL)</a:t>
            </a:r>
          </a:p>
          <a:p>
            <a:pPr marL="1109345" marR="368935" lvl="3" indent="-342900">
              <a:lnSpc>
                <a:spcPts val="3800"/>
              </a:lnSpc>
              <a:spcBef>
                <a:spcPts val="350"/>
              </a:spcBef>
              <a:buFont typeface="Wingdings" panose="05000000000000000000" pitchFamily="2" charset="2"/>
              <a:buChar char="ü"/>
              <a:tabLst>
                <a:tab pos="804545" algn="l"/>
              </a:tabLst>
            </a:pPr>
            <a:r>
              <a:rPr lang="es-AR" sz="2400" b="1" spc="-5" dirty="0">
                <a:solidFill>
                  <a:srgbClr val="00B050"/>
                </a:solidFill>
                <a:effectLst>
                  <a:outerShdw blurRad="38100" dist="38100" dir="2700000" algn="tl">
                    <a:srgbClr val="000000">
                      <a:alpha val="43137"/>
                    </a:srgbClr>
                  </a:outerShdw>
                </a:effectLst>
                <a:latin typeface="Arial"/>
                <a:cs typeface="Arial"/>
              </a:rPr>
              <a:t>Tensión</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resistencia</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a</a:t>
            </a:r>
            <a:r>
              <a:rPr lang="es-AR" sz="2400" b="1" spc="-5" dirty="0">
                <a:solidFill>
                  <a:srgbClr val="00B050"/>
                </a:solidFill>
                <a:effectLst>
                  <a:outerShdw blurRad="38100" dist="38100" dir="2700000" algn="tl">
                    <a:srgbClr val="000000">
                      <a:alpha val="43137"/>
                    </a:srgbClr>
                  </a:outerShdw>
                </a:effectLst>
                <a:latin typeface="Arial"/>
                <a:cs typeface="Arial"/>
              </a:rPr>
              <a:t> frecuencia industrial</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seco</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y </a:t>
            </a:r>
            <a:r>
              <a:rPr lang="es-AR" sz="2400" b="1" spc="-37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bajo</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lluvia</a:t>
            </a:r>
          </a:p>
          <a:p>
            <a:pPr marL="12065" lvl="1">
              <a:lnSpc>
                <a:spcPts val="3800"/>
              </a:lnSpc>
              <a:spcBef>
                <a:spcPts val="1180"/>
              </a:spcBef>
              <a:tabLst>
                <a:tab pos="469265" algn="l"/>
                <a:tab pos="469900" algn="l"/>
              </a:tabLst>
            </a:pPr>
            <a:r>
              <a:rPr lang="es-AR" sz="2400" b="1" spc="-5" dirty="0">
                <a:effectLst>
                  <a:outerShdw blurRad="38100" dist="38100" dir="2700000" algn="tl">
                    <a:srgbClr val="000000">
                      <a:alpha val="43137"/>
                    </a:srgbClr>
                  </a:outerShdw>
                </a:effectLst>
                <a:latin typeface="Arial"/>
                <a:cs typeface="Arial"/>
              </a:rPr>
              <a:t>Pruebas</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calificación</a:t>
            </a:r>
            <a:r>
              <a:rPr lang="es-AR" sz="2400" b="1" dirty="0">
                <a:effectLst>
                  <a:outerShdw blurRad="38100" dist="38100" dir="2700000" algn="tl">
                    <a:srgbClr val="000000">
                      <a:alpha val="43137"/>
                    </a:srgbClr>
                  </a:outerShdw>
                </a:effectLst>
                <a:latin typeface="Arial"/>
                <a:cs typeface="Arial"/>
              </a:rPr>
              <a:t> o</a:t>
            </a:r>
            <a:r>
              <a:rPr lang="es-AR" sz="2400" b="1" spc="-5" dirty="0">
                <a:effectLst>
                  <a:outerShdw blurRad="38100" dist="38100" dir="2700000" algn="tl">
                    <a:srgbClr val="000000">
                      <a:alpha val="43137"/>
                    </a:srgbClr>
                  </a:outerShdw>
                </a:effectLst>
                <a:latin typeface="Arial"/>
                <a:cs typeface="Arial"/>
              </a:rPr>
              <a:t> diseño aisladores </a:t>
            </a:r>
            <a:r>
              <a:rPr lang="es-AR" sz="2400" b="1" dirty="0">
                <a:effectLst>
                  <a:outerShdw blurRad="38100" dist="38100" dir="2700000" algn="tl">
                    <a:srgbClr val="000000">
                      <a:alpha val="43137"/>
                    </a:srgbClr>
                  </a:outerShdw>
                </a:effectLst>
                <a:latin typeface="Arial"/>
                <a:cs typeface="Arial"/>
              </a:rPr>
              <a:t>soporte</a:t>
            </a:r>
          </a:p>
          <a:p>
            <a:pPr marL="12065" lvl="1">
              <a:lnSpc>
                <a:spcPts val="3800"/>
              </a:lnSpc>
              <a:spcBef>
                <a:spcPts val="1180"/>
              </a:spcBef>
              <a:tabLst>
                <a:tab pos="469265" algn="l"/>
                <a:tab pos="469900" algn="l"/>
              </a:tabLst>
            </a:pPr>
            <a:endParaRPr lang="es-AR" sz="2400" b="1" dirty="0">
              <a:effectLst>
                <a:outerShdw blurRad="38100" dist="38100" dir="2700000" algn="tl">
                  <a:srgbClr val="000000">
                    <a:alpha val="43137"/>
                  </a:srgbClr>
                </a:outerShdw>
              </a:effectLst>
              <a:latin typeface="Arial"/>
              <a:cs typeface="Arial"/>
            </a:endParaRPr>
          </a:p>
          <a:p>
            <a:pPr marL="1155065" lvl="3" indent="-457834">
              <a:lnSpc>
                <a:spcPts val="3800"/>
              </a:lnSpc>
              <a:spcBef>
                <a:spcPts val="735"/>
              </a:spcBef>
              <a:buFont typeface="Wingdings" panose="05000000000000000000" pitchFamily="2" charset="2"/>
              <a:buChar char="ü"/>
              <a:tabLst>
                <a:tab pos="69850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corona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visual</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155065" lvl="3" indent="-457834">
              <a:lnSpc>
                <a:spcPts val="3800"/>
              </a:lnSpc>
              <a:spcBef>
                <a:spcPts val="740"/>
              </a:spcBef>
              <a:buFont typeface="Wingdings" panose="05000000000000000000" pitchFamily="2" charset="2"/>
              <a:buChar char="ü"/>
              <a:tabLst>
                <a:tab pos="69850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 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radio</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interferencia</a:t>
            </a:r>
          </a:p>
          <a:p>
            <a:pPr marL="1155065" lvl="3" indent="-457834">
              <a:lnSpc>
                <a:spcPts val="3800"/>
              </a:lnSpc>
              <a:spcBef>
                <a:spcPts val="740"/>
              </a:spcBef>
              <a:buFont typeface="Wingdings" panose="05000000000000000000" pitchFamily="2" charset="2"/>
              <a:buChar char="ü"/>
              <a:tabLst>
                <a:tab pos="69850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impulso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 </a:t>
            </a:r>
            <a:r>
              <a:rPr lang="es-AR" sz="2400" b="1" dirty="0">
                <a:solidFill>
                  <a:srgbClr val="00B050"/>
                </a:solidFill>
                <a:effectLst>
                  <a:outerShdw blurRad="38100" dist="38100" dir="2700000" algn="tl">
                    <a:srgbClr val="000000">
                      <a:alpha val="43137"/>
                    </a:srgbClr>
                  </a:outerShdw>
                </a:effectLst>
                <a:latin typeface="Arial"/>
                <a:cs typeface="Arial"/>
              </a:rPr>
              <a:t>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frecuencias</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régimen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 mecánicas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y</a:t>
            </a:r>
            <a:r>
              <a:rPr lang="es-AR" sz="2400" b="1" spc="-3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termo</a:t>
            </a:r>
            <a:r>
              <a:rPr lang="es-AR" sz="2400" b="1" spc="-5" dirty="0">
                <a:solidFill>
                  <a:srgbClr val="00B050"/>
                </a:solidFill>
                <a:effectLst>
                  <a:outerShdw blurRad="38100" dist="38100" dir="2700000" algn="tl">
                    <a:srgbClr val="000000">
                      <a:alpha val="43137"/>
                    </a:srgbClr>
                  </a:outerShdw>
                </a:effectLst>
                <a:latin typeface="Arial"/>
                <a:cs typeface="Arial"/>
              </a:rPr>
              <a:t> mecánicas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sísmicas</a:t>
            </a:r>
            <a:endParaRPr lang="es-AR" sz="2400" b="1" dirty="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60</a:t>
            </a:fld>
            <a:endParaRPr lang="es-AR"/>
          </a:p>
        </p:txBody>
      </p:sp>
    </p:spTree>
    <p:extLst>
      <p:ext uri="{BB962C8B-B14F-4D97-AF65-F5344CB8AC3E}">
        <p14:creationId xmlns:p14="http://schemas.microsoft.com/office/powerpoint/2010/main" val="33061336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spcBef>
                <a:spcPts val="830"/>
              </a:spcBef>
              <a:tabLst>
                <a:tab pos="469265" algn="l"/>
                <a:tab pos="469900" algn="l"/>
              </a:tabLst>
            </a:pPr>
            <a:r>
              <a:rPr lang="es-AR" sz="3200" b="1" u="sng" spc="-5" dirty="0">
                <a:effectLst>
                  <a:outerShdw blurRad="38100" dist="38100" dir="2700000" algn="tl">
                    <a:srgbClr val="000000">
                      <a:alpha val="43137"/>
                    </a:srgbClr>
                  </a:outerShdw>
                </a:effectLst>
                <a:latin typeface="Arial"/>
                <a:cs typeface="Arial"/>
              </a:rPr>
              <a:t>Pruebas</a:t>
            </a:r>
            <a:r>
              <a:rPr lang="es-AR" sz="3200" b="1" u="sng" dirty="0">
                <a:effectLst>
                  <a:outerShdw blurRad="38100" dist="38100" dir="2700000" algn="tl">
                    <a:srgbClr val="000000">
                      <a:alpha val="43137"/>
                    </a:srgbClr>
                  </a:outerShdw>
                </a:effectLst>
                <a:latin typeface="Arial"/>
                <a:cs typeface="Arial"/>
              </a:rPr>
              <a:t> </a:t>
            </a:r>
            <a:r>
              <a:rPr lang="es-AR" sz="3200" b="1" u="sng" spc="-5" dirty="0">
                <a:effectLst>
                  <a:outerShdw blurRad="38100" dist="38100" dir="2700000" algn="tl">
                    <a:srgbClr val="000000">
                      <a:alpha val="43137"/>
                    </a:srgbClr>
                  </a:outerShdw>
                </a:effectLst>
                <a:latin typeface="Arial"/>
                <a:cs typeface="Arial"/>
              </a:rPr>
              <a:t>de calificación</a:t>
            </a:r>
            <a:r>
              <a:rPr lang="es-AR" sz="3200" b="1" u="sng" dirty="0">
                <a:effectLst>
                  <a:outerShdw blurRad="38100" dist="38100" dir="2700000" algn="tl">
                    <a:srgbClr val="000000">
                      <a:alpha val="43137"/>
                    </a:srgbClr>
                  </a:outerShdw>
                </a:effectLst>
                <a:latin typeface="Arial"/>
                <a:cs typeface="Arial"/>
              </a:rPr>
              <a:t> o </a:t>
            </a:r>
            <a:r>
              <a:rPr lang="es-AR" sz="3200" b="1" u="sng" spc="-5" dirty="0">
                <a:effectLst>
                  <a:outerShdw blurRad="38100" dist="38100" dir="2700000" algn="tl">
                    <a:srgbClr val="000000">
                      <a:alpha val="43137"/>
                    </a:srgbClr>
                  </a:outerShdw>
                </a:effectLst>
                <a:latin typeface="Arial"/>
                <a:cs typeface="Arial"/>
              </a:rPr>
              <a:t>diseño</a:t>
            </a:r>
            <a:r>
              <a:rPr lang="es-AR" sz="3200" b="1" u="sng" dirty="0">
                <a:effectLst>
                  <a:outerShdw blurRad="38100" dist="38100" dir="2700000" algn="tl">
                    <a:srgbClr val="000000">
                      <a:alpha val="43137"/>
                    </a:srgbClr>
                  </a:outerShdw>
                </a:effectLst>
                <a:latin typeface="Arial"/>
                <a:cs typeface="Arial"/>
              </a:rPr>
              <a:t> </a:t>
            </a:r>
            <a:r>
              <a:rPr lang="es-AR" sz="3200" b="1" u="sng" spc="-5" dirty="0">
                <a:effectLst>
                  <a:outerShdw blurRad="38100" dist="38100" dir="2700000" algn="tl">
                    <a:srgbClr val="000000">
                      <a:alpha val="43137"/>
                    </a:srgbClr>
                  </a:outerShdw>
                </a:effectLst>
                <a:latin typeface="Arial"/>
                <a:cs typeface="Arial"/>
              </a:rPr>
              <a:t>aisladores suspensión</a:t>
            </a:r>
          </a:p>
          <a:p>
            <a:pPr marL="12065" lvl="1">
              <a:spcBef>
                <a:spcPts val="830"/>
              </a:spcBef>
              <a:tabLst>
                <a:tab pos="469265" algn="l"/>
                <a:tab pos="469900" algn="l"/>
              </a:tabLst>
            </a:pPr>
            <a:endParaRPr lang="es-AR" sz="3200" dirty="0">
              <a:latin typeface="Arial"/>
              <a:cs typeface="Arial"/>
            </a:endParaRPr>
          </a:p>
          <a:p>
            <a:pPr marL="2069465" lvl="5" indent="-457834">
              <a:spcBef>
                <a:spcPts val="730"/>
              </a:spcBef>
              <a:buFont typeface="Wingdings" panose="05000000000000000000" pitchFamily="2" charset="2"/>
              <a:buChar char="ü"/>
              <a:tabLst>
                <a:tab pos="698500" algn="l"/>
              </a:tabLst>
            </a:pPr>
            <a:r>
              <a:rPr lang="es-AR" sz="3200" b="1" spc="-5" dirty="0">
                <a:solidFill>
                  <a:srgbClr val="00B050"/>
                </a:solidFill>
                <a:effectLst>
                  <a:outerShdw blurRad="38100" dist="38100" dir="2700000" algn="tl">
                    <a:srgbClr val="000000">
                      <a:alpha val="43137"/>
                    </a:srgbClr>
                  </a:outerShdw>
                </a:effectLst>
                <a:latin typeface="Arial"/>
                <a:cs typeface="Arial"/>
              </a:rPr>
              <a:t>Prueba</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de</a:t>
            </a:r>
            <a:r>
              <a:rPr lang="es-AR" sz="3200" b="1" spc="-2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corona</a:t>
            </a:r>
            <a:r>
              <a:rPr lang="es-AR" sz="3200" b="1" spc="-2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visual</a:t>
            </a:r>
            <a:endParaRPr lang="es-A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lang="es-AR" sz="3200" b="1" spc="-5" dirty="0">
                <a:solidFill>
                  <a:srgbClr val="00B050"/>
                </a:solidFill>
                <a:effectLst>
                  <a:outerShdw blurRad="38100" dist="38100" dir="2700000" algn="tl">
                    <a:srgbClr val="000000">
                      <a:alpha val="43137"/>
                    </a:srgbClr>
                  </a:outerShdw>
                </a:effectLst>
                <a:latin typeface="Arial"/>
                <a:cs typeface="Arial"/>
              </a:rPr>
              <a:t>Prueba de</a:t>
            </a:r>
            <a:r>
              <a:rPr lang="es-AR" sz="3200" b="1" spc="-15" dirty="0">
                <a:solidFill>
                  <a:srgbClr val="00B050"/>
                </a:solidFill>
                <a:effectLst>
                  <a:outerShdw blurRad="38100" dist="38100" dir="2700000" algn="tl">
                    <a:srgbClr val="000000">
                      <a:alpha val="43137"/>
                    </a:srgbClr>
                  </a:outerShdw>
                </a:effectLst>
                <a:latin typeface="Arial"/>
                <a:cs typeface="Arial"/>
              </a:rPr>
              <a:t> </a:t>
            </a:r>
            <a:r>
              <a:rPr lang="es-AR" sz="3200" b="1" dirty="0">
                <a:solidFill>
                  <a:srgbClr val="00B050"/>
                </a:solidFill>
                <a:effectLst>
                  <a:outerShdw blurRad="38100" dist="38100" dir="2700000" algn="tl">
                    <a:srgbClr val="000000">
                      <a:alpha val="43137"/>
                    </a:srgbClr>
                  </a:outerShdw>
                </a:effectLst>
                <a:latin typeface="Arial"/>
                <a:cs typeface="Arial"/>
              </a:rPr>
              <a:t>radio</a:t>
            </a:r>
            <a:r>
              <a:rPr lang="es-AR" sz="3200" b="1" spc="-25"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interferencia</a:t>
            </a:r>
            <a:endParaRPr lang="es-A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45"/>
              </a:spcBef>
              <a:buFont typeface="Wingdings" panose="05000000000000000000" pitchFamily="2" charset="2"/>
              <a:buChar char="ü"/>
              <a:tabLst>
                <a:tab pos="698500" algn="l"/>
              </a:tabLst>
            </a:pPr>
            <a:r>
              <a:rPr lang="es-AR" sz="3200" b="1" spc="-5" dirty="0">
                <a:solidFill>
                  <a:srgbClr val="00B050"/>
                </a:solidFill>
                <a:effectLst>
                  <a:outerShdw blurRad="38100" dist="38100" dir="2700000" algn="tl">
                    <a:srgbClr val="000000">
                      <a:alpha val="43137"/>
                    </a:srgbClr>
                  </a:outerShdw>
                </a:effectLst>
                <a:latin typeface="Arial"/>
                <a:cs typeface="Arial"/>
              </a:rPr>
              <a:t>Prueba</a:t>
            </a:r>
            <a:r>
              <a:rPr lang="es-AR" sz="3200" b="1" spc="-15"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de</a:t>
            </a:r>
            <a:r>
              <a:rPr lang="es-AR" sz="3200" b="1" spc="-25"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impulso</a:t>
            </a:r>
            <a:endParaRPr lang="es-A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0"/>
              </a:spcBef>
              <a:buFont typeface="Wingdings" panose="05000000000000000000" pitchFamily="2" charset="2"/>
              <a:buChar char="ü"/>
              <a:tabLst>
                <a:tab pos="698500" algn="l"/>
              </a:tabLst>
            </a:pPr>
            <a:r>
              <a:rPr lang="es-AR" sz="3200" b="1" spc="-5" dirty="0">
                <a:solidFill>
                  <a:srgbClr val="00B050"/>
                </a:solidFill>
                <a:effectLst>
                  <a:outerShdw blurRad="38100" dist="38100" dir="2700000" algn="tl">
                    <a:srgbClr val="000000">
                      <a:alpha val="43137"/>
                    </a:srgbClr>
                  </a:outerShdw>
                </a:effectLst>
                <a:latin typeface="Arial"/>
                <a:cs typeface="Arial"/>
              </a:rPr>
              <a:t>Pruebas </a:t>
            </a:r>
            <a:r>
              <a:rPr lang="es-AR" sz="3200" b="1" dirty="0">
                <a:solidFill>
                  <a:srgbClr val="00B050"/>
                </a:solidFill>
                <a:effectLst>
                  <a:outerShdw blurRad="38100" dist="38100" dir="2700000" algn="tl">
                    <a:srgbClr val="000000">
                      <a:alpha val="43137"/>
                    </a:srgbClr>
                  </a:outerShdw>
                </a:effectLst>
                <a:latin typeface="Arial"/>
                <a:cs typeface="Arial"/>
              </a:rPr>
              <a:t>a</a:t>
            </a:r>
            <a:r>
              <a:rPr lang="es-AR" sz="3200" b="1" spc="-15"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frecuencias</a:t>
            </a:r>
            <a:r>
              <a:rPr lang="es-AR" sz="3200" b="1"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de</a:t>
            </a:r>
            <a:r>
              <a:rPr lang="es-AR" sz="3200" b="1" spc="-25" dirty="0">
                <a:solidFill>
                  <a:srgbClr val="00B050"/>
                </a:solidFill>
                <a:effectLst>
                  <a:outerShdw blurRad="38100" dist="38100" dir="2700000" algn="tl">
                    <a:srgbClr val="000000">
                      <a:alpha val="43137"/>
                    </a:srgbClr>
                  </a:outerShdw>
                </a:effectLst>
                <a:latin typeface="Arial"/>
                <a:cs typeface="Arial"/>
              </a:rPr>
              <a:t> </a:t>
            </a:r>
            <a:r>
              <a:rPr lang="es-AR" sz="3200" b="1" dirty="0">
                <a:solidFill>
                  <a:srgbClr val="00B050"/>
                </a:solidFill>
                <a:effectLst>
                  <a:outerShdw blurRad="38100" dist="38100" dir="2700000" algn="tl">
                    <a:srgbClr val="000000">
                      <a:alpha val="43137"/>
                    </a:srgbClr>
                  </a:outerShdw>
                </a:effectLst>
                <a:latin typeface="Arial"/>
                <a:cs typeface="Arial"/>
              </a:rPr>
              <a:t>régimen</a:t>
            </a:r>
          </a:p>
          <a:p>
            <a:pPr marL="2069465" lvl="5" indent="-457834">
              <a:spcBef>
                <a:spcPts val="730"/>
              </a:spcBef>
              <a:buFont typeface="Wingdings" panose="05000000000000000000" pitchFamily="2" charset="2"/>
              <a:buChar char="ü"/>
              <a:tabLst>
                <a:tab pos="698500" algn="l"/>
              </a:tabLst>
            </a:pPr>
            <a:r>
              <a:rPr lang="es-AR" sz="3200" b="1" spc="-5" dirty="0">
                <a:solidFill>
                  <a:srgbClr val="00B050"/>
                </a:solidFill>
                <a:effectLst>
                  <a:outerShdw blurRad="38100" dist="38100" dir="2700000" algn="tl">
                    <a:srgbClr val="000000">
                      <a:alpha val="43137"/>
                    </a:srgbClr>
                  </a:outerShdw>
                </a:effectLst>
                <a:latin typeface="Arial"/>
                <a:cs typeface="Arial"/>
              </a:rPr>
              <a:t>Pruebas de</a:t>
            </a:r>
            <a:r>
              <a:rPr lang="es-AR" sz="3200" b="1" spc="-15"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distribución</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de</a:t>
            </a:r>
            <a:r>
              <a:rPr lang="es-AR" sz="3200" b="1"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potencial</a:t>
            </a:r>
            <a:endParaRPr lang="es-A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lang="es-AR" sz="3200" b="1" spc="-5" dirty="0">
                <a:solidFill>
                  <a:srgbClr val="00B050"/>
                </a:solidFill>
                <a:effectLst>
                  <a:outerShdw blurRad="38100" dist="38100" dir="2700000" algn="tl">
                    <a:srgbClr val="000000">
                      <a:alpha val="43137"/>
                    </a:srgbClr>
                  </a:outerShdw>
                </a:effectLst>
                <a:latin typeface="Arial"/>
                <a:cs typeface="Arial"/>
              </a:rPr>
              <a:t>Pruebas de</a:t>
            </a:r>
            <a:r>
              <a:rPr lang="es-AR" sz="3200" b="1" spc="-15" dirty="0">
                <a:solidFill>
                  <a:srgbClr val="00B050"/>
                </a:solidFill>
                <a:effectLst>
                  <a:outerShdw blurRad="38100" dist="38100" dir="2700000" algn="tl">
                    <a:srgbClr val="000000">
                      <a:alpha val="43137"/>
                    </a:srgbClr>
                  </a:outerShdw>
                </a:effectLst>
                <a:latin typeface="Arial"/>
                <a:cs typeface="Arial"/>
              </a:rPr>
              <a:t> </a:t>
            </a:r>
            <a:r>
              <a:rPr lang="es-AR" sz="3200" b="1" dirty="0">
                <a:solidFill>
                  <a:srgbClr val="00B050"/>
                </a:solidFill>
                <a:effectLst>
                  <a:outerShdw blurRad="38100" dist="38100" dir="2700000" algn="tl">
                    <a:srgbClr val="000000">
                      <a:alpha val="43137"/>
                    </a:srgbClr>
                  </a:outerShdw>
                </a:effectLst>
                <a:latin typeface="Arial"/>
                <a:cs typeface="Arial"/>
              </a:rPr>
              <a:t>arco</a:t>
            </a:r>
            <a:r>
              <a:rPr lang="es-AR" sz="3200" b="1" spc="-2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de</a:t>
            </a:r>
            <a:r>
              <a:rPr lang="es-AR" sz="3200" b="1"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potencia</a:t>
            </a:r>
            <a:endParaRPr lang="es-AR" sz="3200" b="1" dirty="0">
              <a:solidFill>
                <a:srgbClr val="00B050"/>
              </a:solidFill>
              <a:effectLst>
                <a:outerShdw blurRad="38100" dist="38100" dir="2700000" algn="tl">
                  <a:srgbClr val="000000">
                    <a:alpha val="43137"/>
                  </a:srgbClr>
                </a:outerShdw>
              </a:effectLst>
              <a:latin typeface="Arial"/>
              <a:cs typeface="Arial"/>
            </a:endParaRPr>
          </a:p>
          <a:p>
            <a:pPr marL="2743200" lvl="5" indent="-457200">
              <a:buFont typeface="Wingdings" panose="05000000000000000000" pitchFamily="2" charset="2"/>
              <a:buChar char="ü"/>
            </a:pPr>
            <a:endParaRPr lang="es-AR" sz="3200" b="1" dirty="0">
              <a:solidFill>
                <a:srgbClr val="00B050"/>
              </a:solidFill>
              <a:effectLst>
                <a:outerShdw blurRad="38100" dist="38100" dir="2700000" algn="tl">
                  <a:srgbClr val="000000">
                    <a:alpha val="43137"/>
                  </a:srgbClr>
                </a:outerShdw>
              </a:effectLst>
              <a:latin typeface="Arial"/>
              <a:cs typeface="Arial"/>
            </a:endParaRPr>
          </a:p>
          <a:p>
            <a:pPr lvl="2">
              <a:spcBef>
                <a:spcPts val="50"/>
              </a:spcBef>
              <a:buFont typeface="Arial"/>
              <a:buAutoNum type="arabicPeriod"/>
            </a:pPr>
            <a:endParaRPr lang="es-AR" sz="3200" dirty="0">
              <a:latin typeface="Arial"/>
              <a:cs typeface="Arial"/>
            </a:endParaRPr>
          </a:p>
          <a:p>
            <a:pPr marL="12065" lvl="1">
              <a:tabLst>
                <a:tab pos="469265" algn="l"/>
                <a:tab pos="469900" algn="l"/>
              </a:tabLst>
            </a:pPr>
            <a:r>
              <a:rPr lang="es-AR" sz="3200" b="1" u="sng" spc="-5" dirty="0">
                <a:latin typeface="Arial"/>
                <a:cs typeface="Arial"/>
              </a:rPr>
              <a:t>Prueba</a:t>
            </a:r>
            <a:r>
              <a:rPr lang="es-AR" sz="3200" b="1" u="sng" spc="-20" dirty="0">
                <a:latin typeface="Arial"/>
                <a:cs typeface="Arial"/>
              </a:rPr>
              <a:t> </a:t>
            </a:r>
            <a:r>
              <a:rPr lang="es-AR" sz="3200" b="1" u="sng" spc="-5" dirty="0">
                <a:latin typeface="Arial"/>
                <a:cs typeface="Arial"/>
              </a:rPr>
              <a:t>de</a:t>
            </a:r>
            <a:r>
              <a:rPr lang="es-AR" sz="3200" b="1" u="sng" spc="-30" dirty="0">
                <a:latin typeface="Arial"/>
                <a:cs typeface="Arial"/>
              </a:rPr>
              <a:t> </a:t>
            </a:r>
            <a:r>
              <a:rPr lang="es-AR" sz="3200" b="1" u="sng" spc="-5" dirty="0">
                <a:latin typeface="Arial"/>
                <a:cs typeface="Arial"/>
              </a:rPr>
              <a:t>rutina</a:t>
            </a:r>
          </a:p>
          <a:p>
            <a:pPr marL="12065" lvl="1">
              <a:tabLst>
                <a:tab pos="469265" algn="l"/>
                <a:tab pos="469900" algn="l"/>
              </a:tabLst>
            </a:pPr>
            <a:endParaRPr lang="es-AR" sz="3200" dirty="0">
              <a:latin typeface="Arial"/>
              <a:cs typeface="Arial"/>
            </a:endParaRPr>
          </a:p>
          <a:p>
            <a:pPr marL="2069465" lvl="5" indent="-457834">
              <a:spcBef>
                <a:spcPts val="735"/>
              </a:spcBef>
              <a:buFont typeface="Wingdings" panose="05000000000000000000" pitchFamily="2" charset="2"/>
              <a:buChar char="ü"/>
              <a:tabLst>
                <a:tab pos="698500" algn="l"/>
              </a:tabLst>
            </a:pPr>
            <a:r>
              <a:rPr lang="es-AR" sz="3200" b="1" dirty="0">
                <a:solidFill>
                  <a:srgbClr val="00B050"/>
                </a:solidFill>
                <a:effectLst>
                  <a:outerShdw blurRad="38100" dist="38100" dir="2700000" algn="tl">
                    <a:srgbClr val="000000">
                      <a:alpha val="43137"/>
                    </a:srgbClr>
                  </a:outerShdw>
                </a:effectLst>
                <a:latin typeface="Arial"/>
                <a:cs typeface="Arial"/>
              </a:rPr>
              <a:t>Inspección</a:t>
            </a:r>
            <a:r>
              <a:rPr lang="es-AR" sz="3200" b="1" spc="-45"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visual</a:t>
            </a:r>
            <a:endParaRPr lang="es-A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0"/>
              </a:spcBef>
              <a:buFont typeface="Wingdings" panose="05000000000000000000" pitchFamily="2" charset="2"/>
              <a:buChar char="ü"/>
              <a:tabLst>
                <a:tab pos="698500" algn="l"/>
              </a:tabLst>
            </a:pPr>
            <a:r>
              <a:rPr lang="es-AR" sz="3200" b="1" spc="-5" dirty="0">
                <a:solidFill>
                  <a:srgbClr val="00B050"/>
                </a:solidFill>
                <a:effectLst>
                  <a:outerShdw blurRad="38100" dist="38100" dir="2700000" algn="tl">
                    <a:srgbClr val="000000">
                      <a:alpha val="43137"/>
                    </a:srgbClr>
                  </a:outerShdw>
                </a:effectLst>
                <a:latin typeface="Arial"/>
                <a:cs typeface="Arial"/>
              </a:rPr>
              <a:t>Prueba</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de descarga</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disruptiva</a:t>
            </a:r>
            <a:endParaRPr lang="es-A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lang="es-AR" sz="3200" b="1" spc="-5" dirty="0">
                <a:solidFill>
                  <a:srgbClr val="00B050"/>
                </a:solidFill>
                <a:effectLst>
                  <a:outerShdw blurRad="38100" dist="38100" dir="2700000" algn="tl">
                    <a:srgbClr val="000000">
                      <a:alpha val="43137"/>
                    </a:srgbClr>
                  </a:outerShdw>
                </a:effectLst>
                <a:latin typeface="Arial"/>
                <a:cs typeface="Arial"/>
              </a:rPr>
              <a:t>Prueba</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de</a:t>
            </a:r>
            <a:r>
              <a:rPr lang="es-AR" sz="3200" b="1" spc="-2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tracción</a:t>
            </a:r>
            <a:r>
              <a:rPr lang="es-AR" sz="3200" b="1" spc="-15" dirty="0">
                <a:solidFill>
                  <a:srgbClr val="00B050"/>
                </a:solidFill>
                <a:effectLst>
                  <a:outerShdw blurRad="38100" dist="38100" dir="2700000" algn="tl">
                    <a:srgbClr val="000000">
                      <a:alpha val="43137"/>
                    </a:srgbClr>
                  </a:outerShdw>
                </a:effectLst>
                <a:latin typeface="Arial"/>
                <a:cs typeface="Arial"/>
              </a:rPr>
              <a:t> </a:t>
            </a:r>
            <a:r>
              <a:rPr lang="es-AR" sz="3200" b="1" dirty="0">
                <a:solidFill>
                  <a:srgbClr val="00B050"/>
                </a:solidFill>
                <a:effectLst>
                  <a:outerShdw blurRad="38100" dist="38100" dir="2700000" algn="tl">
                    <a:srgbClr val="000000">
                      <a:alpha val="43137"/>
                    </a:srgbClr>
                  </a:outerShdw>
                </a:effectLst>
                <a:latin typeface="Arial"/>
                <a:cs typeface="Arial"/>
              </a:rPr>
              <a:t>mecánica</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61</a:t>
            </a:fld>
            <a:endParaRPr lang="es-AR"/>
          </a:p>
        </p:txBody>
      </p:sp>
    </p:spTree>
    <p:extLst>
      <p:ext uri="{BB962C8B-B14F-4D97-AF65-F5344CB8AC3E}">
        <p14:creationId xmlns:p14="http://schemas.microsoft.com/office/powerpoint/2010/main" val="15783604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sz="2200" b="1" spc="-5" dirty="0">
                <a:latin typeface="Arial"/>
                <a:cs typeface="Arial"/>
              </a:rPr>
              <a:t>Objeto</a:t>
            </a:r>
            <a:r>
              <a:rPr lang="es-AR" sz="2200" b="1" spc="5" dirty="0">
                <a:latin typeface="Arial"/>
                <a:cs typeface="Arial"/>
              </a:rPr>
              <a:t> </a:t>
            </a:r>
            <a:r>
              <a:rPr lang="es-AR" sz="2200" b="1" dirty="0">
                <a:latin typeface="Arial"/>
                <a:cs typeface="Arial"/>
              </a:rPr>
              <a:t>y</a:t>
            </a:r>
            <a:r>
              <a:rPr lang="es-AR" sz="2200" b="1" spc="-50" dirty="0">
                <a:latin typeface="Arial"/>
                <a:cs typeface="Arial"/>
              </a:rPr>
              <a:t> </a:t>
            </a:r>
            <a:r>
              <a:rPr lang="es-AR" sz="2200" b="1" dirty="0">
                <a:latin typeface="Arial"/>
                <a:cs typeface="Arial"/>
              </a:rPr>
              <a:t>campo</a:t>
            </a:r>
            <a:r>
              <a:rPr lang="es-AR" sz="2200" b="1" spc="-10" dirty="0">
                <a:latin typeface="Arial"/>
                <a:cs typeface="Arial"/>
              </a:rPr>
              <a:t> </a:t>
            </a:r>
            <a:r>
              <a:rPr lang="es-AR" sz="2200" b="1" spc="-5" dirty="0">
                <a:latin typeface="Arial"/>
                <a:cs typeface="Arial"/>
              </a:rPr>
              <a:t>de</a:t>
            </a:r>
            <a:r>
              <a:rPr lang="es-AR" sz="2200" b="1" dirty="0">
                <a:latin typeface="Arial"/>
                <a:cs typeface="Arial"/>
              </a:rPr>
              <a:t> </a:t>
            </a:r>
            <a:r>
              <a:rPr lang="es-AR" sz="2200" b="1" spc="-5" dirty="0">
                <a:latin typeface="Arial"/>
                <a:cs typeface="Arial"/>
              </a:rPr>
              <a:t>aplicaciones</a:t>
            </a:r>
            <a:endParaRPr lang="es-AR" sz="2200" b="1" dirty="0">
              <a:latin typeface="Arial"/>
              <a:cs typeface="Arial"/>
            </a:endParaRPr>
          </a:p>
          <a:p>
            <a:pPr marL="812800" marR="5715" lvl="1" indent="-342900" algn="just">
              <a:spcBef>
                <a:spcPts val="819"/>
              </a:spcBef>
              <a:buFont typeface="Wingdings" panose="05000000000000000000" pitchFamily="2" charset="2"/>
              <a:buChar char="Ø"/>
            </a:pPr>
            <a:r>
              <a:rPr lang="es-AR" sz="2200" b="1" dirty="0">
                <a:latin typeface="Arial"/>
                <a:cs typeface="Arial"/>
              </a:rPr>
              <a:t>El</a:t>
            </a:r>
            <a:r>
              <a:rPr lang="es-AR" sz="2200" b="1" spc="5" dirty="0">
                <a:latin typeface="Arial"/>
                <a:cs typeface="Arial"/>
              </a:rPr>
              <a:t> </a:t>
            </a:r>
            <a:r>
              <a:rPr lang="es-AR" sz="2200" b="1" spc="-5" dirty="0">
                <a:latin typeface="Arial"/>
                <a:cs typeface="Arial"/>
              </a:rPr>
              <a:t>propósito</a:t>
            </a:r>
            <a:r>
              <a:rPr lang="es-AR" sz="2200" b="1" dirty="0">
                <a:latin typeface="Arial"/>
                <a:cs typeface="Arial"/>
              </a:rPr>
              <a:t> de</a:t>
            </a:r>
            <a:r>
              <a:rPr lang="es-AR" sz="2200" b="1" spc="5" dirty="0">
                <a:latin typeface="Arial"/>
                <a:cs typeface="Arial"/>
              </a:rPr>
              <a:t> </a:t>
            </a:r>
            <a:r>
              <a:rPr lang="es-AR" sz="2200" b="1" spc="-5" dirty="0">
                <a:latin typeface="Arial"/>
                <a:cs typeface="Arial"/>
              </a:rPr>
              <a:t>esta</a:t>
            </a:r>
            <a:r>
              <a:rPr lang="es-AR" sz="2200" b="1" dirty="0">
                <a:latin typeface="Arial"/>
                <a:cs typeface="Arial"/>
              </a:rPr>
              <a:t> </a:t>
            </a:r>
            <a:r>
              <a:rPr lang="es-AR" sz="2200" b="1" spc="-5" dirty="0">
                <a:latin typeface="Arial"/>
                <a:cs typeface="Arial"/>
              </a:rPr>
              <a:t>especificación</a:t>
            </a:r>
            <a:r>
              <a:rPr lang="es-AR" sz="2200" b="1" dirty="0">
                <a:latin typeface="Arial"/>
                <a:cs typeface="Arial"/>
              </a:rPr>
              <a:t> es</a:t>
            </a:r>
            <a:r>
              <a:rPr lang="es-AR" sz="2200" b="1" spc="5" dirty="0">
                <a:latin typeface="Arial"/>
                <a:cs typeface="Arial"/>
              </a:rPr>
              <a:t> </a:t>
            </a:r>
            <a:r>
              <a:rPr lang="es-AR" sz="2200" b="1" spc="-5" dirty="0">
                <a:latin typeface="Arial"/>
                <a:cs typeface="Arial"/>
              </a:rPr>
              <a:t>establecer</a:t>
            </a:r>
            <a:r>
              <a:rPr lang="es-AR" sz="2200" b="1" dirty="0">
                <a:latin typeface="Arial"/>
                <a:cs typeface="Arial"/>
              </a:rPr>
              <a:t> </a:t>
            </a:r>
            <a:r>
              <a:rPr lang="es-AR" sz="2200" b="1" spc="-5" dirty="0">
                <a:latin typeface="Arial"/>
                <a:cs typeface="Arial"/>
              </a:rPr>
              <a:t>las</a:t>
            </a:r>
            <a:r>
              <a:rPr lang="es-AR" sz="2200" b="1" dirty="0">
                <a:latin typeface="Arial"/>
                <a:cs typeface="Arial"/>
              </a:rPr>
              <a:t> </a:t>
            </a:r>
            <a:r>
              <a:rPr lang="es-AR" sz="2200" b="1" spc="-5" dirty="0">
                <a:latin typeface="Arial"/>
                <a:cs typeface="Arial"/>
              </a:rPr>
              <a:t>condiciones </a:t>
            </a:r>
            <a:r>
              <a:rPr lang="es-AR" sz="2200" b="1" dirty="0">
                <a:latin typeface="Arial"/>
                <a:cs typeface="Arial"/>
              </a:rPr>
              <a:t> </a:t>
            </a:r>
            <a:r>
              <a:rPr lang="es-AR" sz="2200" b="1" spc="-5" dirty="0">
                <a:latin typeface="Arial"/>
                <a:cs typeface="Arial"/>
              </a:rPr>
              <a:t>técnicas generales </a:t>
            </a:r>
            <a:r>
              <a:rPr lang="es-AR" sz="2200" b="1" dirty="0">
                <a:latin typeface="Arial"/>
                <a:cs typeface="Arial"/>
              </a:rPr>
              <a:t>que </a:t>
            </a:r>
            <a:r>
              <a:rPr lang="es-AR" sz="2200" b="1" spc="-5" dirty="0">
                <a:latin typeface="Arial"/>
                <a:cs typeface="Arial"/>
              </a:rPr>
              <a:t>deberán cumplir </a:t>
            </a:r>
            <a:r>
              <a:rPr lang="es-AR" sz="2200" b="1" dirty="0">
                <a:latin typeface="Arial"/>
                <a:cs typeface="Arial"/>
              </a:rPr>
              <a:t>los </a:t>
            </a:r>
            <a:r>
              <a:rPr lang="es-AR" sz="2200" b="1" spc="-5" dirty="0">
                <a:latin typeface="Arial"/>
                <a:cs typeface="Arial"/>
              </a:rPr>
              <a:t>pararrayos </a:t>
            </a:r>
            <a:r>
              <a:rPr lang="es-AR" sz="2200" b="1" dirty="0">
                <a:latin typeface="Arial"/>
                <a:cs typeface="Arial"/>
              </a:rPr>
              <a:t>a </a:t>
            </a:r>
            <a:r>
              <a:rPr lang="es-AR" sz="2200" b="1" spc="-5" dirty="0">
                <a:latin typeface="Arial"/>
                <a:cs typeface="Arial"/>
              </a:rPr>
              <a:t>ser instalados </a:t>
            </a:r>
            <a:r>
              <a:rPr lang="es-AR" sz="2200" b="1" spc="-375" dirty="0">
                <a:latin typeface="Arial"/>
                <a:cs typeface="Arial"/>
              </a:rPr>
              <a:t> </a:t>
            </a:r>
            <a:r>
              <a:rPr lang="es-AR" sz="2200" b="1" dirty="0">
                <a:latin typeface="Arial"/>
                <a:cs typeface="Arial"/>
              </a:rPr>
              <a:t>en </a:t>
            </a:r>
            <a:r>
              <a:rPr lang="es-AR" sz="2200" b="1" spc="-5" dirty="0">
                <a:latin typeface="Arial"/>
                <a:cs typeface="Arial"/>
              </a:rPr>
              <a:t>las subestaciones </a:t>
            </a:r>
            <a:r>
              <a:rPr lang="es-AR" sz="2200" b="1" dirty="0">
                <a:latin typeface="Arial"/>
                <a:cs typeface="Arial"/>
              </a:rPr>
              <a:t>que </a:t>
            </a:r>
            <a:r>
              <a:rPr lang="es-AR" sz="2200" b="1" spc="-5" dirty="0">
                <a:latin typeface="Arial"/>
                <a:cs typeface="Arial"/>
              </a:rPr>
              <a:t>tengan una </a:t>
            </a:r>
            <a:r>
              <a:rPr lang="es-AR" sz="2200" b="1" dirty="0">
                <a:latin typeface="Arial"/>
                <a:cs typeface="Arial"/>
              </a:rPr>
              <a:t>tensión nominal superior a </a:t>
            </a:r>
            <a:r>
              <a:rPr lang="es-AR" sz="2200" b="1" spc="-5" dirty="0">
                <a:latin typeface="Arial"/>
                <a:cs typeface="Arial"/>
              </a:rPr>
              <a:t>13.8 </a:t>
            </a:r>
            <a:r>
              <a:rPr lang="es-AR" sz="2200" b="1" dirty="0">
                <a:latin typeface="Arial"/>
                <a:cs typeface="Arial"/>
              </a:rPr>
              <a:t> </a:t>
            </a:r>
            <a:r>
              <a:rPr lang="es-AR" sz="2200" b="1" spc="-5" dirty="0">
                <a:latin typeface="Arial"/>
                <a:cs typeface="Arial"/>
              </a:rPr>
              <a:t>Kv.</a:t>
            </a:r>
            <a:endParaRPr lang="es-AR" sz="2200" b="1" dirty="0">
              <a:latin typeface="Arial"/>
              <a:cs typeface="Arial"/>
            </a:endParaRPr>
          </a:p>
          <a:p>
            <a:pPr>
              <a:spcBef>
                <a:spcPts val="40"/>
              </a:spcBef>
            </a:pPr>
            <a:endParaRPr lang="es-AR" sz="2200" b="1" dirty="0">
              <a:latin typeface="Arial"/>
              <a:cs typeface="Arial"/>
            </a:endParaRPr>
          </a:p>
          <a:p>
            <a:pPr marL="12065" lvl="1" algn="just">
              <a:tabLst>
                <a:tab pos="360045" algn="l"/>
              </a:tabLst>
            </a:pPr>
            <a:r>
              <a:rPr lang="es-AR" sz="2200" b="1" spc="-5" dirty="0">
                <a:latin typeface="Arial"/>
                <a:cs typeface="Arial"/>
              </a:rPr>
              <a:t>Normas</a:t>
            </a:r>
            <a:r>
              <a:rPr lang="es-AR" sz="2200" b="1" spc="-30" dirty="0">
                <a:latin typeface="Arial"/>
                <a:cs typeface="Arial"/>
              </a:rPr>
              <a:t> </a:t>
            </a:r>
            <a:r>
              <a:rPr lang="es-AR" sz="2200" b="1" spc="-5" dirty="0">
                <a:latin typeface="Arial"/>
                <a:cs typeface="Arial"/>
              </a:rPr>
              <a:t>Internacionales</a:t>
            </a:r>
            <a:endParaRPr lang="es-AR" sz="2200" b="1" dirty="0">
              <a:latin typeface="Arial"/>
              <a:cs typeface="Arial"/>
            </a:endParaRPr>
          </a:p>
          <a:p>
            <a:pPr lvl="1">
              <a:spcBef>
                <a:spcPts val="40"/>
              </a:spcBef>
              <a:buFont typeface="Arial"/>
              <a:buAutoNum type="arabicPeriod" startAt="2"/>
            </a:pPr>
            <a:endParaRPr lang="es-AR" sz="2200" b="1" dirty="0">
              <a:latin typeface="Arial"/>
              <a:cs typeface="Arial"/>
            </a:endParaRPr>
          </a:p>
          <a:p>
            <a:pPr marL="260350" lvl="2">
              <a:tabLst>
                <a:tab pos="755015" algn="l"/>
              </a:tabLst>
            </a:pPr>
            <a:r>
              <a:rPr lang="es-AR" sz="2200" b="1" spc="-5" dirty="0">
                <a:latin typeface="Arial"/>
                <a:cs typeface="Arial"/>
              </a:rPr>
              <a:t>Norma</a:t>
            </a:r>
            <a:r>
              <a:rPr lang="es-AR" sz="2200" b="1" spc="-25" dirty="0">
                <a:latin typeface="Arial"/>
                <a:cs typeface="Arial"/>
              </a:rPr>
              <a:t> </a:t>
            </a:r>
            <a:r>
              <a:rPr lang="es-AR" sz="2200" b="1" spc="-10" dirty="0">
                <a:latin typeface="Arial"/>
                <a:cs typeface="Arial"/>
              </a:rPr>
              <a:t>ANSI</a:t>
            </a:r>
            <a:endParaRPr lang="es-AR" sz="2200" b="1" dirty="0">
              <a:latin typeface="Arial"/>
              <a:cs typeface="Arial"/>
            </a:endParaRPr>
          </a:p>
          <a:p>
            <a:pPr lvl="2">
              <a:spcBef>
                <a:spcPts val="30"/>
              </a:spcBef>
              <a:buFont typeface="Arial"/>
              <a:buAutoNum type="arabicPeriod"/>
            </a:pPr>
            <a:endParaRPr lang="es-AR" sz="2200" b="1" dirty="0">
              <a:latin typeface="Arial"/>
              <a:cs typeface="Arial"/>
            </a:endParaRPr>
          </a:p>
          <a:p>
            <a:pPr marL="408305">
              <a:spcBef>
                <a:spcPts val="5"/>
              </a:spcBef>
            </a:pPr>
            <a:r>
              <a:rPr lang="es-AR" sz="2200" b="1" dirty="0">
                <a:latin typeface="Arial"/>
                <a:cs typeface="Arial"/>
              </a:rPr>
              <a:t>-ANSI</a:t>
            </a:r>
            <a:r>
              <a:rPr lang="es-AR" sz="2200" b="1" spc="-45" dirty="0">
                <a:latin typeface="Arial"/>
                <a:cs typeface="Arial"/>
              </a:rPr>
              <a:t> </a:t>
            </a:r>
            <a:r>
              <a:rPr lang="es-AR" sz="2200" b="1" spc="-5" dirty="0">
                <a:latin typeface="Arial"/>
                <a:cs typeface="Arial"/>
              </a:rPr>
              <a:t>C72.11</a:t>
            </a:r>
            <a:endParaRPr lang="es-AR" sz="2200" b="1" dirty="0">
              <a:latin typeface="Arial"/>
              <a:cs typeface="Arial"/>
            </a:endParaRPr>
          </a:p>
          <a:p>
            <a:pPr>
              <a:spcBef>
                <a:spcPts val="40"/>
              </a:spcBef>
            </a:pPr>
            <a:endParaRPr lang="es-AR" sz="2200" b="1" dirty="0">
              <a:latin typeface="Arial"/>
              <a:cs typeface="Arial"/>
            </a:endParaRPr>
          </a:p>
          <a:p>
            <a:pPr marL="408305"/>
            <a:r>
              <a:rPr lang="es-AR" sz="2200" b="1" dirty="0">
                <a:latin typeface="Arial"/>
                <a:cs typeface="Arial"/>
              </a:rPr>
              <a:t>-ANSI</a:t>
            </a:r>
            <a:r>
              <a:rPr lang="es-AR" sz="2200" b="1" spc="-15" dirty="0">
                <a:latin typeface="Arial"/>
                <a:cs typeface="Arial"/>
              </a:rPr>
              <a:t> </a:t>
            </a:r>
            <a:r>
              <a:rPr lang="es-AR" sz="2200" b="1" spc="-5" dirty="0">
                <a:latin typeface="Arial"/>
                <a:cs typeface="Arial"/>
              </a:rPr>
              <a:t>C68.1,</a:t>
            </a:r>
            <a:r>
              <a:rPr lang="es-AR" sz="2200" b="1" spc="-15" dirty="0">
                <a:latin typeface="Arial"/>
                <a:cs typeface="Arial"/>
              </a:rPr>
              <a:t> </a:t>
            </a:r>
            <a:r>
              <a:rPr lang="es-AR" sz="2200" b="1" spc="-5" dirty="0">
                <a:latin typeface="Arial"/>
                <a:cs typeface="Arial"/>
              </a:rPr>
              <a:t>IEEE</a:t>
            </a:r>
            <a:r>
              <a:rPr lang="es-AR" sz="2200" b="1" spc="-10" dirty="0">
                <a:latin typeface="Arial"/>
                <a:cs typeface="Arial"/>
              </a:rPr>
              <a:t> </a:t>
            </a:r>
            <a:r>
              <a:rPr lang="es-AR" sz="2200" b="1" spc="-5" dirty="0" err="1">
                <a:latin typeface="Arial"/>
                <a:cs typeface="Arial"/>
              </a:rPr>
              <a:t>Std</a:t>
            </a:r>
            <a:r>
              <a:rPr lang="es-AR" sz="2200" b="1" spc="-15" dirty="0">
                <a:latin typeface="Arial"/>
                <a:cs typeface="Arial"/>
              </a:rPr>
              <a:t> </a:t>
            </a:r>
            <a:r>
              <a:rPr lang="es-AR" sz="2200" b="1" dirty="0">
                <a:latin typeface="Arial"/>
                <a:cs typeface="Arial"/>
              </a:rPr>
              <a:t>/</a:t>
            </a:r>
            <a:r>
              <a:rPr lang="es-AR" sz="2200" b="1" spc="-15" dirty="0">
                <a:latin typeface="Arial"/>
                <a:cs typeface="Arial"/>
              </a:rPr>
              <a:t> </a:t>
            </a:r>
            <a:r>
              <a:rPr lang="es-AR" sz="2200" b="1" dirty="0">
                <a:latin typeface="Arial"/>
                <a:cs typeface="Arial"/>
              </a:rPr>
              <a:t>4</a:t>
            </a:r>
          </a:p>
          <a:p>
            <a:pPr>
              <a:spcBef>
                <a:spcPts val="40"/>
              </a:spcBef>
            </a:pPr>
            <a:endParaRPr lang="es-AR" sz="2200" b="1" dirty="0">
              <a:latin typeface="Arial"/>
              <a:cs typeface="Arial"/>
            </a:endParaRPr>
          </a:p>
          <a:p>
            <a:pPr marL="408305"/>
            <a:r>
              <a:rPr lang="es-AR" sz="2200" b="1" dirty="0">
                <a:latin typeface="Arial"/>
                <a:cs typeface="Arial"/>
              </a:rPr>
              <a:t>-ANSI</a:t>
            </a:r>
            <a:r>
              <a:rPr lang="es-AR" sz="2200" b="1" spc="-50" dirty="0">
                <a:latin typeface="Arial"/>
                <a:cs typeface="Arial"/>
              </a:rPr>
              <a:t> </a:t>
            </a:r>
            <a:r>
              <a:rPr lang="es-AR" sz="2200" b="1" spc="-5" dirty="0">
                <a:latin typeface="Arial"/>
                <a:cs typeface="Arial"/>
              </a:rPr>
              <a:t>C68.2</a:t>
            </a:r>
            <a:endParaRPr lang="es-AR" sz="2200" b="1" dirty="0">
              <a:latin typeface="Arial"/>
              <a:cs typeface="Arial"/>
            </a:endParaRPr>
          </a:p>
          <a:p>
            <a:pPr>
              <a:spcBef>
                <a:spcPts val="40"/>
              </a:spcBef>
            </a:pPr>
            <a:endParaRPr lang="es-AR" sz="2200" b="1" dirty="0">
              <a:latin typeface="Arial"/>
              <a:cs typeface="Arial"/>
            </a:endParaRPr>
          </a:p>
          <a:p>
            <a:pPr marL="260350" lvl="2">
              <a:tabLst>
                <a:tab pos="755015" algn="l"/>
              </a:tabLst>
            </a:pPr>
            <a:r>
              <a:rPr lang="es-AR" sz="2200" b="1" spc="-5" dirty="0">
                <a:latin typeface="Arial"/>
                <a:cs typeface="Arial"/>
              </a:rPr>
              <a:t>Norma</a:t>
            </a:r>
            <a:r>
              <a:rPr lang="es-AR" sz="2200" b="1" spc="-45" dirty="0">
                <a:latin typeface="Arial"/>
                <a:cs typeface="Arial"/>
              </a:rPr>
              <a:t> </a:t>
            </a:r>
            <a:r>
              <a:rPr lang="es-AR" sz="2200" b="1" dirty="0">
                <a:latin typeface="Arial"/>
                <a:cs typeface="Arial"/>
              </a:rPr>
              <a:t>NEMA</a:t>
            </a:r>
          </a:p>
          <a:p>
            <a:pPr lvl="2">
              <a:spcBef>
                <a:spcPts val="40"/>
              </a:spcBef>
              <a:buFont typeface="Arial"/>
              <a:buAutoNum type="arabicPeriod" startAt="2"/>
            </a:pPr>
            <a:endParaRPr lang="es-AR" sz="2200" b="1" dirty="0">
              <a:latin typeface="Arial"/>
              <a:cs typeface="Arial"/>
            </a:endParaRPr>
          </a:p>
          <a:p>
            <a:pPr marL="459105"/>
            <a:r>
              <a:rPr lang="es-AR" sz="2200" b="1" spc="-5" dirty="0">
                <a:latin typeface="Arial"/>
                <a:cs typeface="Arial"/>
              </a:rPr>
              <a:t>-NEMA</a:t>
            </a:r>
            <a:r>
              <a:rPr lang="es-AR" sz="2200" b="1" spc="-90" dirty="0">
                <a:latin typeface="Arial"/>
                <a:cs typeface="Arial"/>
              </a:rPr>
              <a:t> </a:t>
            </a:r>
            <a:r>
              <a:rPr lang="es-AR" sz="2200" b="1" dirty="0">
                <a:latin typeface="Arial"/>
                <a:cs typeface="Arial"/>
              </a:rPr>
              <a:t>107</a:t>
            </a:r>
          </a:p>
          <a:p>
            <a:pPr>
              <a:spcBef>
                <a:spcPts val="45"/>
              </a:spcBef>
            </a:pPr>
            <a:endParaRPr lang="es-AR" sz="2200" b="1" dirty="0">
              <a:latin typeface="Arial"/>
              <a:cs typeface="Arial"/>
            </a:endParaRPr>
          </a:p>
          <a:p>
            <a:pPr marL="459105"/>
            <a:r>
              <a:rPr lang="es-AR" sz="2200" b="1" spc="-5" dirty="0">
                <a:latin typeface="Arial"/>
                <a:cs typeface="Arial"/>
              </a:rPr>
              <a:t>-NEMA</a:t>
            </a:r>
            <a:r>
              <a:rPr lang="es-AR" sz="2200" b="1" spc="-90" dirty="0">
                <a:latin typeface="Arial"/>
                <a:cs typeface="Arial"/>
              </a:rPr>
              <a:t> </a:t>
            </a:r>
            <a:r>
              <a:rPr lang="es-AR" sz="2200" b="1" dirty="0">
                <a:latin typeface="Arial"/>
                <a:cs typeface="Arial"/>
              </a:rPr>
              <a:t>LA1</a:t>
            </a:r>
          </a:p>
          <a:p>
            <a:pPr>
              <a:spcBef>
                <a:spcPts val="40"/>
              </a:spcBef>
            </a:pPr>
            <a:endParaRPr lang="es-AR" sz="2200" b="1" dirty="0">
              <a:latin typeface="Arial"/>
              <a:cs typeface="Arial"/>
            </a:endParaRPr>
          </a:p>
          <a:p>
            <a:pPr marL="260350" lvl="2">
              <a:tabLst>
                <a:tab pos="755015" algn="l"/>
              </a:tabLst>
            </a:pPr>
            <a:r>
              <a:rPr lang="es-AR" sz="2200" b="1" spc="-5" dirty="0">
                <a:latin typeface="Arial"/>
                <a:cs typeface="Arial"/>
              </a:rPr>
              <a:t>Norma</a:t>
            </a:r>
            <a:r>
              <a:rPr lang="es-AR" sz="2200" b="1" spc="-45" dirty="0">
                <a:latin typeface="Arial"/>
                <a:cs typeface="Arial"/>
              </a:rPr>
              <a:t> </a:t>
            </a:r>
            <a:r>
              <a:rPr lang="es-AR" sz="2200" b="1" spc="-5" dirty="0">
                <a:latin typeface="Arial"/>
                <a:cs typeface="Arial"/>
              </a:rPr>
              <a:t>CEI</a:t>
            </a:r>
            <a:endParaRPr lang="es-AR" sz="2200" b="1" dirty="0">
              <a:latin typeface="Arial"/>
              <a:cs typeface="Arial"/>
            </a:endParaRPr>
          </a:p>
          <a:p>
            <a:pPr>
              <a:spcBef>
                <a:spcPts val="45"/>
              </a:spcBef>
            </a:pPr>
            <a:endParaRPr lang="es-AR" sz="2200" b="1" dirty="0">
              <a:latin typeface="Arial"/>
              <a:cs typeface="Arial"/>
            </a:endParaRPr>
          </a:p>
          <a:p>
            <a:pPr marL="507365"/>
            <a:r>
              <a:rPr lang="es-AR" sz="2200" b="1" spc="-5" dirty="0">
                <a:latin typeface="Arial"/>
                <a:cs typeface="Arial"/>
              </a:rPr>
              <a:t>-CEI</a:t>
            </a:r>
            <a:r>
              <a:rPr lang="es-AR" sz="2200" b="1" spc="-40" dirty="0">
                <a:latin typeface="Arial"/>
                <a:cs typeface="Arial"/>
              </a:rPr>
              <a:t> </a:t>
            </a:r>
            <a:r>
              <a:rPr lang="es-AR" sz="2200" b="1" spc="-5" dirty="0">
                <a:latin typeface="Arial"/>
                <a:cs typeface="Arial"/>
              </a:rPr>
              <a:t>99-4</a:t>
            </a:r>
          </a:p>
          <a:p>
            <a:pPr marL="507365"/>
            <a:r>
              <a:rPr lang="es-AR" sz="2000" b="1" spc="-5" dirty="0">
                <a:latin typeface="Arial"/>
                <a:cs typeface="Arial"/>
              </a:rPr>
              <a:t>-CEI</a:t>
            </a:r>
            <a:r>
              <a:rPr lang="es-AR" sz="2000" b="1" spc="-40" dirty="0">
                <a:latin typeface="Arial"/>
                <a:cs typeface="Arial"/>
              </a:rPr>
              <a:t> </a:t>
            </a:r>
            <a:r>
              <a:rPr lang="es-AR" sz="2000" b="1" spc="-5" dirty="0">
                <a:latin typeface="Arial"/>
                <a:cs typeface="Arial"/>
              </a:rPr>
              <a:t>50-65</a:t>
            </a:r>
            <a:endParaRPr lang="es-AR" sz="2000" b="1"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62</a:t>
            </a:fld>
            <a:endParaRPr lang="es-AR"/>
          </a:p>
        </p:txBody>
      </p:sp>
    </p:spTree>
    <p:extLst>
      <p:ext uri="{BB962C8B-B14F-4D97-AF65-F5344CB8AC3E}">
        <p14:creationId xmlns:p14="http://schemas.microsoft.com/office/powerpoint/2010/main" val="6872800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nSpc>
                <a:spcPts val="2200"/>
              </a:lnSpc>
              <a:tabLst>
                <a:tab pos="358775" algn="l"/>
              </a:tabLst>
            </a:pPr>
            <a:r>
              <a:rPr lang="es-AR" sz="2000" b="1" u="sng" spc="-5" dirty="0">
                <a:effectLst>
                  <a:outerShdw blurRad="38100" dist="38100" dir="2700000" algn="tl">
                    <a:srgbClr val="000000">
                      <a:alpha val="43137"/>
                    </a:srgbClr>
                  </a:outerShdw>
                </a:effectLst>
                <a:latin typeface="Arial"/>
                <a:cs typeface="Arial"/>
              </a:rPr>
              <a:t>Características</a:t>
            </a:r>
            <a:r>
              <a:rPr lang="es-AR" sz="2000" b="1" u="sng"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eléctricas</a:t>
            </a:r>
            <a:r>
              <a:rPr lang="es-AR" sz="2000" b="1" u="sng" spc="-10"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generales</a:t>
            </a:r>
            <a:endParaRPr lang="es-AR" sz="2000" b="1" u="sng" dirty="0">
              <a:effectLst>
                <a:outerShdw blurRad="38100" dist="38100" dir="2700000" algn="tl">
                  <a:srgbClr val="000000">
                    <a:alpha val="43137"/>
                  </a:srgbClr>
                </a:outerShdw>
              </a:effectLst>
              <a:latin typeface="Arial"/>
              <a:cs typeface="Arial"/>
            </a:endParaRPr>
          </a:p>
          <a:p>
            <a:pPr lvl="1">
              <a:lnSpc>
                <a:spcPts val="2200"/>
              </a:lnSpc>
              <a:spcBef>
                <a:spcPts val="40"/>
              </a:spcBef>
              <a:buFont typeface="Arial"/>
              <a:buAutoNum type="arabicPeriod" startAt="3"/>
            </a:pPr>
            <a:endParaRPr lang="es-AR" sz="2000" b="1" dirty="0">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máxima</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sistema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5"/>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nominal</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10" dirty="0">
                <a:solidFill>
                  <a:srgbClr val="00B050"/>
                </a:solidFill>
                <a:effectLst>
                  <a:outerShdw blurRad="38100" dist="38100" dir="2700000" algn="tl">
                    <a:srgbClr val="000000">
                      <a:alpha val="43137"/>
                    </a:srgbClr>
                  </a:outerShdw>
                </a:effectLst>
                <a:latin typeface="Arial"/>
                <a:cs typeface="Arial"/>
              </a:rPr>
              <a:t>del</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sistema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a:solidFill>
                  <a:srgbClr val="00B050"/>
                </a:solidFill>
                <a:effectLst>
                  <a:outerShdw blurRad="38100" dist="38100" dir="2700000" algn="tl">
                    <a:srgbClr val="000000">
                      <a:alpha val="43137"/>
                    </a:srgbClr>
                  </a:outerShdw>
                </a:effectLst>
                <a:latin typeface="Arial"/>
                <a:cs typeface="Arial"/>
              </a:rPr>
              <a:t>Frecuencia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a:solidFill>
                  <a:srgbClr val="00B050"/>
                </a:solidFill>
                <a:effectLst>
                  <a:outerShdw blurRad="38100" dist="38100" dir="2700000" algn="tl">
                    <a:srgbClr val="000000">
                      <a:alpha val="43137"/>
                    </a:srgbClr>
                  </a:outerShdw>
                </a:effectLst>
                <a:latin typeface="Arial"/>
                <a:cs typeface="Arial"/>
              </a:rPr>
              <a:t>Tipo</a:t>
            </a:r>
            <a:r>
              <a:rPr lang="es-AR" sz="2000" b="1" spc="-4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3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pararrayos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3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máxima</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operación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continúa</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pararrayos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581275" lvl="6" indent="-494030">
              <a:lnSpc>
                <a:spcPts val="2200"/>
              </a:lnSpc>
              <a:buFont typeface="Wingdings" panose="05000000000000000000" pitchFamily="2" charset="2"/>
              <a:buChar char="ü"/>
              <a:tabLst>
                <a:tab pos="753110" algn="l"/>
              </a:tabLst>
            </a:pPr>
            <a:r>
              <a:rPr lang="es-AR" sz="2000" b="1" dirty="0">
                <a:solidFill>
                  <a:srgbClr val="00B050"/>
                </a:solidFill>
                <a:effectLst>
                  <a:outerShdw blurRad="38100" dist="38100" dir="2700000" algn="tl">
                    <a:srgbClr val="000000">
                      <a:alpha val="43137"/>
                    </a:srgbClr>
                  </a:outerShdw>
                </a:effectLst>
                <a:latin typeface="Arial"/>
                <a:cs typeface="Arial"/>
              </a:rPr>
              <a:t>Máximo</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nivel</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protección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al</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frente</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 </a:t>
            </a:r>
            <a:r>
              <a:rPr lang="es-AR" sz="2000" b="1" spc="-10" dirty="0">
                <a:solidFill>
                  <a:srgbClr val="00B050"/>
                </a:solidFill>
                <a:effectLst>
                  <a:outerShdw blurRad="38100" dist="38100" dir="2700000" algn="tl">
                    <a:srgbClr val="000000">
                      <a:alpha val="43137"/>
                    </a:srgbClr>
                  </a:outerShdw>
                </a:effectLst>
                <a:latin typeface="Arial"/>
                <a:cs typeface="Arial"/>
              </a:rPr>
              <a:t>onda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581275" lvl="6" indent="-494030">
              <a:lnSpc>
                <a:spcPts val="2200"/>
              </a:lnSpc>
              <a:spcBef>
                <a:spcPts val="5"/>
              </a:spcBef>
              <a:buFont typeface="Wingdings" panose="05000000000000000000" pitchFamily="2" charset="2"/>
              <a:buChar char="ü"/>
              <a:tabLst>
                <a:tab pos="753110" algn="l"/>
              </a:tabLst>
            </a:pPr>
            <a:r>
              <a:rPr lang="es-AR" sz="2000" b="1" dirty="0">
                <a:solidFill>
                  <a:srgbClr val="00B050"/>
                </a:solidFill>
                <a:effectLst>
                  <a:outerShdw blurRad="38100" dist="38100" dir="2700000" algn="tl">
                    <a:srgbClr val="000000">
                      <a:alpha val="43137"/>
                    </a:srgbClr>
                  </a:outerShdw>
                </a:effectLst>
                <a:latin typeface="Arial"/>
                <a:cs typeface="Arial"/>
              </a:rPr>
              <a:t>Máximo</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nivel</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protección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al</a:t>
            </a:r>
            <a:r>
              <a:rPr lang="es-AR" sz="2000" b="1" spc="-5" dirty="0">
                <a:solidFill>
                  <a:srgbClr val="00B050"/>
                </a:solidFill>
                <a:effectLst>
                  <a:outerShdw blurRad="38100" dist="38100" dir="2700000" algn="tl">
                    <a:srgbClr val="000000">
                      <a:alpha val="43137"/>
                    </a:srgbClr>
                  </a:outerShdw>
                </a:effectLst>
                <a:latin typeface="Arial"/>
                <a:cs typeface="Arial"/>
              </a:rPr>
              <a:t> impulso</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maniobra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581910" lvl="6" indent="-494665">
              <a:lnSpc>
                <a:spcPts val="2200"/>
              </a:lnSpc>
              <a:buFont typeface="Wingdings" panose="05000000000000000000" pitchFamily="2" charset="2"/>
              <a:buChar char="ü"/>
              <a:tabLst>
                <a:tab pos="753745" algn="l"/>
              </a:tabLst>
            </a:pPr>
            <a:r>
              <a:rPr lang="es-AR" sz="2000" b="1" dirty="0">
                <a:solidFill>
                  <a:srgbClr val="00B050"/>
                </a:solidFill>
                <a:effectLst>
                  <a:outerShdw blurRad="38100" dist="38100" dir="2700000" algn="tl">
                    <a:srgbClr val="000000">
                      <a:alpha val="43137"/>
                    </a:srgbClr>
                  </a:outerShdw>
                </a:effectLst>
                <a:latin typeface="Arial"/>
                <a:cs typeface="Arial"/>
              </a:rPr>
              <a:t>Máxima</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descarga</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para</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onda</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corriente</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584450" lvl="6" indent="-497205">
              <a:lnSpc>
                <a:spcPts val="2200"/>
              </a:lnSpc>
              <a:buFont typeface="Wingdings" panose="05000000000000000000" pitchFamily="2" charset="2"/>
              <a:buChar char="ü"/>
              <a:tabLst>
                <a:tab pos="756285" algn="l"/>
              </a:tabLst>
            </a:pPr>
            <a:r>
              <a:rPr lang="es-AR" sz="2000" b="1" spc="-10" dirty="0">
                <a:solidFill>
                  <a:srgbClr val="00B050"/>
                </a:solidFill>
                <a:effectLst>
                  <a:outerShdw blurRad="38100" dist="38100" dir="2700000" algn="tl">
                    <a:srgbClr val="000000">
                      <a:alpha val="43137"/>
                    </a:srgbClr>
                  </a:outerShdw>
                </a:effectLst>
                <a:latin typeface="Arial"/>
                <a:cs typeface="Arial"/>
              </a:rPr>
              <a:t>Alta</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corriente</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alivio 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presión</a:t>
            </a:r>
          </a:p>
          <a:p>
            <a:pPr marL="755650" lvl="2" indent="-497205">
              <a:lnSpc>
                <a:spcPts val="2200"/>
              </a:lnSpc>
              <a:buAutoNum type="arabicPeriod"/>
              <a:tabLst>
                <a:tab pos="756285" algn="l"/>
              </a:tabLst>
            </a:pPr>
            <a:endParaRPr lang="es-AR" sz="2000" b="1" spc="-5" dirty="0">
              <a:effectLst>
                <a:outerShdw blurRad="38100" dist="38100" dir="2700000" algn="tl">
                  <a:srgbClr val="000000">
                    <a:alpha val="43137"/>
                  </a:srgbClr>
                </a:outerShdw>
              </a:effectLst>
              <a:latin typeface="Arial"/>
              <a:cs typeface="Arial"/>
            </a:endParaRPr>
          </a:p>
          <a:p>
            <a:pPr marL="12065" lvl="1">
              <a:lnSpc>
                <a:spcPts val="2200"/>
              </a:lnSpc>
              <a:spcBef>
                <a:spcPts val="105"/>
              </a:spcBef>
              <a:tabLst>
                <a:tab pos="360045" algn="l"/>
              </a:tabLst>
            </a:pPr>
            <a:r>
              <a:rPr lang="es-AR" sz="2000" b="1" u="sng" spc="-5" dirty="0">
                <a:effectLst>
                  <a:outerShdw blurRad="38100" dist="38100" dir="2700000" algn="tl">
                    <a:srgbClr val="000000">
                      <a:alpha val="43137"/>
                    </a:srgbClr>
                  </a:outerShdw>
                </a:effectLst>
                <a:latin typeface="Arial"/>
                <a:cs typeface="Arial"/>
              </a:rPr>
              <a:t>Características</a:t>
            </a:r>
            <a:r>
              <a:rPr lang="es-AR" sz="2000" b="1" u="sng" spc="10"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eléctricas</a:t>
            </a:r>
            <a:r>
              <a:rPr lang="es-AR" sz="2000" b="1" u="sng"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generales</a:t>
            </a:r>
            <a:r>
              <a:rPr lang="es-AR" sz="2000" b="1" u="sng" spc="5"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de</a:t>
            </a:r>
            <a:r>
              <a:rPr lang="es-AR" sz="2000" b="1" u="sng"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aislamiento</a:t>
            </a:r>
            <a:r>
              <a:rPr lang="es-AR" sz="2000" b="1" u="sng" dirty="0">
                <a:effectLst>
                  <a:outerShdw blurRad="38100" dist="38100" dir="2700000" algn="tl">
                    <a:srgbClr val="000000">
                      <a:alpha val="43137"/>
                    </a:srgbClr>
                  </a:outerShdw>
                </a:effectLst>
                <a:latin typeface="Arial"/>
                <a:cs typeface="Arial"/>
              </a:rPr>
              <a:t> externo</a:t>
            </a:r>
          </a:p>
          <a:p>
            <a:pPr lvl="1">
              <a:lnSpc>
                <a:spcPts val="2200"/>
              </a:lnSpc>
              <a:spcBef>
                <a:spcPts val="40"/>
              </a:spcBef>
              <a:buFont typeface="Arial"/>
              <a:buAutoNum type="arabicPeriod" startAt="4"/>
            </a:pPr>
            <a:endParaRPr lang="es-AR" sz="2000" b="1" dirty="0">
              <a:effectLst>
                <a:outerShdw blurRad="38100" dist="38100" dir="2700000" algn="tl">
                  <a:srgbClr val="000000">
                    <a:alpha val="43137"/>
                  </a:srgbClr>
                </a:outerShdw>
              </a:effectLst>
              <a:latin typeface="Arial"/>
              <a:cs typeface="Arial"/>
            </a:endParaRPr>
          </a:p>
          <a:p>
            <a:pPr marL="2682240" lvl="6" indent="-494030">
              <a:lnSpc>
                <a:spcPts val="2200"/>
              </a:lnSpc>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máxima</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sistema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nominal</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sistema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 máxima de</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operación</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continúa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pararrayos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25"/>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Distancia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 fuga</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mínima </a:t>
            </a:r>
          </a:p>
          <a:p>
            <a:pPr marL="2682240" lvl="6" indent="-494030">
              <a:lnSpc>
                <a:spcPts val="2200"/>
              </a:lnSpc>
              <a:spcBef>
                <a:spcPts val="5"/>
              </a:spcBef>
              <a:buFont typeface="Wingdings" panose="05000000000000000000" pitchFamily="2" charset="2"/>
              <a:buChar char="ü"/>
              <a:tabLst>
                <a:tab pos="854075" algn="l"/>
              </a:tabLst>
            </a:pPr>
            <a:endParaRPr lang="es-AR" sz="2000" b="1" spc="-5"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resistencia</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choque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10" dirty="0">
                <a:solidFill>
                  <a:srgbClr val="00B050"/>
                </a:solidFill>
                <a:effectLst>
                  <a:outerShdw blurRad="38100" dist="38100" dir="2700000" algn="tl">
                    <a:srgbClr val="000000">
                      <a:alpha val="43137"/>
                    </a:srgbClr>
                  </a:outerShdw>
                </a:effectLst>
                <a:latin typeface="Arial"/>
                <a:cs typeface="Arial"/>
              </a:rPr>
              <a:t> rayo </a:t>
            </a:r>
          </a:p>
          <a:p>
            <a:pPr marL="2682240" lvl="6" indent="-494030">
              <a:lnSpc>
                <a:spcPts val="2200"/>
              </a:lnSpc>
              <a:spcBef>
                <a:spcPts val="5"/>
              </a:spcBef>
              <a:buFont typeface="Wingdings" panose="05000000000000000000" pitchFamily="2" charset="2"/>
              <a:buChar char="ü"/>
              <a:tabLst>
                <a:tab pos="854075" algn="l"/>
              </a:tabLst>
            </a:pPr>
            <a:endParaRPr lang="es-AR" sz="2000" b="1" spc="-10"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resistencia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la</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frecuencia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industrial</a:t>
            </a:r>
            <a:endParaRPr lang="es-AR" sz="2000" b="1" dirty="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63</a:t>
            </a:fld>
            <a:endParaRPr lang="es-AR"/>
          </a:p>
        </p:txBody>
      </p:sp>
    </p:spTree>
    <p:extLst>
      <p:ext uri="{BB962C8B-B14F-4D97-AF65-F5344CB8AC3E}">
        <p14:creationId xmlns:p14="http://schemas.microsoft.com/office/powerpoint/2010/main" val="19722602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nSpc>
                <a:spcPts val="2000"/>
              </a:lnSpc>
              <a:tabLst>
                <a:tab pos="360045" algn="l"/>
              </a:tabLst>
            </a:pPr>
            <a:r>
              <a:rPr lang="es-AR" sz="2400" b="1" spc="-5" dirty="0">
                <a:effectLst>
                  <a:outerShdw blurRad="38100" dist="38100" dir="2700000" algn="tl">
                    <a:srgbClr val="000000">
                      <a:alpha val="43137"/>
                    </a:srgbClr>
                  </a:outerShdw>
                </a:effectLst>
                <a:latin typeface="Arial"/>
                <a:cs typeface="Arial"/>
              </a:rPr>
              <a:t>Prueba</a:t>
            </a:r>
            <a:r>
              <a:rPr lang="es-AR" sz="2400" b="1" spc="-3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Tipo</a:t>
            </a:r>
          </a:p>
          <a:p>
            <a:pPr marL="12065" lvl="1">
              <a:lnSpc>
                <a:spcPts val="2000"/>
              </a:lnSpc>
              <a:tabLst>
                <a:tab pos="360045" algn="l"/>
              </a:tabLst>
            </a:pPr>
            <a:endParaRPr lang="es-AR" sz="2400" b="1" dirty="0">
              <a:effectLst>
                <a:outerShdw blurRad="38100" dist="38100" dir="2700000" algn="tl">
                  <a:srgbClr val="000000">
                    <a:alpha val="43137"/>
                  </a:srgbClr>
                </a:outerShdw>
              </a:effectLst>
              <a:latin typeface="Arial"/>
              <a:cs typeface="Arial"/>
            </a:endParaRPr>
          </a:p>
          <a:p>
            <a:pPr lvl="1">
              <a:lnSpc>
                <a:spcPts val="2000"/>
              </a:lnSpc>
              <a:spcBef>
                <a:spcPts val="45"/>
              </a:spcBef>
              <a:buFont typeface="Arial"/>
              <a:buAutoNum type="arabicPeriod" startAt="5"/>
            </a:pPr>
            <a:endParaRPr lang="es-AR" sz="2400" b="1" dirty="0">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Resistencia</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10" dirty="0">
                <a:solidFill>
                  <a:srgbClr val="00B050"/>
                </a:solidFill>
                <a:effectLst>
                  <a:outerShdw blurRad="38100" dist="38100" dir="2700000" algn="tl">
                    <a:srgbClr val="000000">
                      <a:alpha val="43137"/>
                    </a:srgbClr>
                  </a:outerShdw>
                </a:effectLst>
                <a:latin typeface="Arial"/>
                <a:cs typeface="Arial"/>
              </a:rPr>
              <a:t>del</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aislamiento </a:t>
            </a:r>
            <a:r>
              <a:rPr lang="es-AR" sz="2400" b="1" dirty="0">
                <a:solidFill>
                  <a:srgbClr val="00B050"/>
                </a:solidFill>
                <a:effectLst>
                  <a:outerShdw blurRad="38100" dist="38100" dir="2700000" algn="tl">
                    <a:srgbClr val="000000">
                      <a:alpha val="43137"/>
                    </a:srgbClr>
                  </a:outerShdw>
                </a:effectLst>
                <a:latin typeface="Arial"/>
                <a:cs typeface="Arial"/>
              </a:rPr>
              <a:t>a</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las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sobretensiones</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Tensión</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descarga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Procedimiento</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envejecimiento</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acelerado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3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Descarga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corriente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alta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energía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círculos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servicio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spcBef>
                <a:spcPts val="5"/>
              </a:spcBef>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tensión</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radio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Dispositivo</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alivio</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presión</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contaminación</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spcBef>
                <a:spcPts val="5"/>
              </a:spcBef>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4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sísmica</a:t>
            </a:r>
          </a:p>
          <a:p>
            <a:pPr marL="1767840" lvl="4" indent="-494030">
              <a:lnSpc>
                <a:spcPts val="2000"/>
              </a:lnSpc>
              <a:spcBef>
                <a:spcPts val="5"/>
              </a:spcBef>
              <a:buFont typeface="Wingdings" panose="05000000000000000000" pitchFamily="2" charset="2"/>
              <a:buChar char="ü"/>
              <a:tabLst>
                <a:tab pos="854075" algn="l"/>
              </a:tabLst>
            </a:pPr>
            <a:endParaRPr lang="es-AR" sz="2400" b="1" dirty="0">
              <a:solidFill>
                <a:srgbClr val="00B050"/>
              </a:solidFill>
              <a:effectLst>
                <a:outerShdw blurRad="38100" dist="38100" dir="2700000" algn="tl">
                  <a:srgbClr val="000000">
                    <a:alpha val="43137"/>
                  </a:srgbClr>
                </a:outerShdw>
              </a:effectLst>
              <a:latin typeface="Arial"/>
              <a:cs typeface="Arial"/>
            </a:endParaRPr>
          </a:p>
          <a:p>
            <a:pPr lvl="2">
              <a:lnSpc>
                <a:spcPts val="2000"/>
              </a:lnSpc>
              <a:spcBef>
                <a:spcPts val="40"/>
              </a:spcBef>
              <a:buFont typeface="Arial"/>
              <a:buAutoNum type="arabicPeriod"/>
            </a:pPr>
            <a:endParaRPr lang="es-AR" sz="2400" b="1" dirty="0">
              <a:effectLst>
                <a:outerShdw blurRad="38100" dist="38100" dir="2700000" algn="tl">
                  <a:srgbClr val="000000">
                    <a:alpha val="43137"/>
                  </a:srgbClr>
                </a:outerShdw>
              </a:effectLst>
              <a:latin typeface="Arial"/>
              <a:cs typeface="Arial"/>
            </a:endParaRPr>
          </a:p>
          <a:p>
            <a:pPr marL="12065" lvl="1">
              <a:lnSpc>
                <a:spcPts val="2000"/>
              </a:lnSpc>
              <a:tabLst>
                <a:tab pos="360045" algn="l"/>
              </a:tabLst>
            </a:pPr>
            <a:r>
              <a:rPr lang="es-AR" sz="2400" b="1" spc="-5" dirty="0">
                <a:effectLst>
                  <a:outerShdw blurRad="38100" dist="38100" dir="2700000" algn="tl">
                    <a:srgbClr val="000000">
                      <a:alpha val="43137"/>
                    </a:srgbClr>
                  </a:outerShdw>
                </a:effectLst>
                <a:latin typeface="Arial"/>
                <a:cs typeface="Arial"/>
              </a:rPr>
              <a:t>Pruebas</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rutinas</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especificadas</a:t>
            </a:r>
          </a:p>
          <a:p>
            <a:pPr marL="12065" lvl="1">
              <a:lnSpc>
                <a:spcPts val="2000"/>
              </a:lnSpc>
              <a:tabLst>
                <a:tab pos="360045" algn="l"/>
              </a:tabLst>
            </a:pPr>
            <a:endParaRPr lang="es-AR" sz="2400" b="1" dirty="0">
              <a:effectLst>
                <a:outerShdw blurRad="38100" dist="38100" dir="2700000" algn="tl">
                  <a:srgbClr val="000000">
                    <a:alpha val="43137"/>
                  </a:srgbClr>
                </a:outerShdw>
              </a:effectLst>
              <a:latin typeface="Arial"/>
              <a:cs typeface="Arial"/>
            </a:endParaRPr>
          </a:p>
          <a:p>
            <a:pPr lvl="1">
              <a:lnSpc>
                <a:spcPts val="2000"/>
              </a:lnSpc>
              <a:spcBef>
                <a:spcPts val="40"/>
              </a:spcBef>
              <a:buFont typeface="Arial"/>
              <a:buAutoNum type="arabicPeriod" startAt="5"/>
            </a:pPr>
            <a:endParaRPr lang="es-AR" sz="2400" b="1" dirty="0">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tensión 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radio influencia</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externa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5"/>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descargas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parciales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internas</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3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hermeticidad</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3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tensión</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descarga</a:t>
            </a:r>
          </a:p>
          <a:p>
            <a:pPr marL="1767840" lvl="4" indent="-494030">
              <a:lnSpc>
                <a:spcPts val="2000"/>
              </a:lnSpc>
              <a:buFont typeface="Wingdings" panose="05000000000000000000" pitchFamily="2" charset="2"/>
              <a:buChar char="ü"/>
              <a:tabLst>
                <a:tab pos="854075" algn="l"/>
              </a:tabLst>
            </a:pPr>
            <a:endParaRPr lang="es-AR" sz="2400" b="1" spc="-5" dirty="0">
              <a:solidFill>
                <a:srgbClr val="00B050"/>
              </a:solidFill>
              <a:effectLst>
                <a:outerShdw blurRad="38100" dist="38100" dir="2700000" algn="tl">
                  <a:srgbClr val="000000">
                    <a:alpha val="43137"/>
                  </a:srgbClr>
                </a:outerShdw>
              </a:effectLst>
              <a:latin typeface="Arial"/>
              <a:cs typeface="Arial"/>
            </a:endParaRPr>
          </a:p>
          <a:p>
            <a:pPr marL="1852930" lvl="4" indent="-579120">
              <a:lnSpc>
                <a:spcPts val="2000"/>
              </a:lnSpc>
              <a:buFont typeface="Wingdings" panose="05000000000000000000" pitchFamily="2" charset="2"/>
              <a:buChar char="ü"/>
              <a:tabLst>
                <a:tab pos="938530" algn="l"/>
                <a:tab pos="939165" algn="l"/>
                <a:tab pos="1675764" algn="l"/>
                <a:tab pos="2016760" algn="l"/>
                <a:tab pos="2299970" algn="l"/>
                <a:tab pos="3065145" algn="l"/>
                <a:tab pos="3407410" algn="l"/>
                <a:tab pos="4392930" algn="l"/>
                <a:tab pos="473392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	de	</a:t>
            </a:r>
            <a:r>
              <a:rPr lang="es-AR" sz="2400" b="1" dirty="0">
                <a:solidFill>
                  <a:srgbClr val="00B050"/>
                </a:solidFill>
                <a:effectLst>
                  <a:outerShdw blurRad="38100" dist="38100" dir="2700000" algn="tl">
                    <a:srgbClr val="000000">
                      <a:alpha val="43137"/>
                    </a:srgbClr>
                  </a:outerShdw>
                </a:effectLst>
                <a:latin typeface="Arial"/>
                <a:cs typeface="Arial"/>
              </a:rPr>
              <a:t>la	</a:t>
            </a:r>
            <a:r>
              <a:rPr lang="es-AR" sz="2400" b="1" spc="-5" dirty="0">
                <a:solidFill>
                  <a:srgbClr val="00B050"/>
                </a:solidFill>
                <a:effectLst>
                  <a:outerShdw blurRad="38100" dist="38100" dir="2700000" algn="tl">
                    <a:srgbClr val="000000">
                      <a:alpha val="43137"/>
                    </a:srgbClr>
                  </a:outerShdw>
                </a:effectLst>
                <a:latin typeface="Arial"/>
                <a:cs typeface="Arial"/>
              </a:rPr>
              <a:t>tensión	de	referencia	de	frecuencia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industrial</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57300" lvl="2"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a </a:t>
            </a:r>
            <a:r>
              <a:rPr lang="es-AR" sz="2400" b="1" spc="-5" dirty="0">
                <a:solidFill>
                  <a:srgbClr val="00B050"/>
                </a:solidFill>
                <a:effectLst>
                  <a:outerShdw blurRad="38100" dist="38100" dir="2700000" algn="tl">
                    <a:srgbClr val="000000">
                      <a:alpha val="43137"/>
                    </a:srgbClr>
                  </a:outerShdw>
                </a:effectLst>
                <a:latin typeface="Arial"/>
                <a:cs typeface="Arial"/>
              </a:rPr>
              <a:t>los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contadores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descarga</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64</a:t>
            </a:fld>
            <a:endParaRPr lang="es-AR"/>
          </a:p>
        </p:txBody>
      </p:sp>
    </p:spTree>
    <p:extLst>
      <p:ext uri="{BB962C8B-B14F-4D97-AF65-F5344CB8AC3E}">
        <p14:creationId xmlns:p14="http://schemas.microsoft.com/office/powerpoint/2010/main" val="19414087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Especificaciones y pruebas eléctricas de mantenimiento en  cables de media tensión</a:t>
            </a:r>
          </a:p>
          <a:p>
            <a:endParaRPr lang="es-AR" dirty="0"/>
          </a:p>
          <a:p>
            <a:r>
              <a:rPr lang="es-AR" dirty="0"/>
              <a:t>Objeto y campo de aplicaciones</a:t>
            </a:r>
          </a:p>
          <a:p>
            <a:r>
              <a:rPr lang="es-AR" dirty="0"/>
              <a:t>El propósito de esta especificación es establecer las condiciones  requeridas y los métodos de ensayo que deberán cumplir los cables de  media tensión a ser instalados en las subestaciones.</a:t>
            </a:r>
          </a:p>
          <a:p>
            <a:endParaRPr lang="es-AR" dirty="0"/>
          </a:p>
          <a:p>
            <a:r>
              <a:rPr lang="es-AR" dirty="0"/>
              <a:t>Normas Internacionales</a:t>
            </a:r>
          </a:p>
          <a:p>
            <a:endParaRPr lang="es-AR" dirty="0"/>
          </a:p>
          <a:p>
            <a:r>
              <a:rPr lang="es-AR" dirty="0"/>
              <a:t>Norma IEC</a:t>
            </a:r>
          </a:p>
          <a:p>
            <a:endParaRPr lang="es-AR" dirty="0"/>
          </a:p>
          <a:p>
            <a:r>
              <a:rPr lang="es-AR" dirty="0"/>
              <a:t>- IEC 60502</a:t>
            </a:r>
          </a:p>
          <a:p>
            <a:endParaRPr lang="es-AR" dirty="0"/>
          </a:p>
          <a:p>
            <a:r>
              <a:rPr lang="es-AR" dirty="0"/>
              <a:t>-IEC 60-1</a:t>
            </a:r>
          </a:p>
          <a:p>
            <a:endParaRPr lang="es-AR" dirty="0"/>
          </a:p>
          <a:p>
            <a:r>
              <a:rPr lang="es-AR" dirty="0"/>
              <a:t>-IEC 60228</a:t>
            </a:r>
          </a:p>
          <a:p>
            <a:endParaRPr lang="es-AR" dirty="0"/>
          </a:p>
          <a:p>
            <a:r>
              <a:rPr lang="es-AR" dirty="0"/>
              <a:t>-IEC 229</a:t>
            </a:r>
          </a:p>
          <a:p>
            <a:endParaRPr lang="es-AR" dirty="0"/>
          </a:p>
          <a:p>
            <a:r>
              <a:rPr lang="es-AR" dirty="0"/>
              <a:t>-IEC 332-1</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66</a:t>
            </a:fld>
            <a:endParaRPr lang="es-AR"/>
          </a:p>
        </p:txBody>
      </p:sp>
    </p:spTree>
    <p:extLst>
      <p:ext uri="{BB962C8B-B14F-4D97-AF65-F5344CB8AC3E}">
        <p14:creationId xmlns:p14="http://schemas.microsoft.com/office/powerpoint/2010/main" val="19621067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680" algn="l"/>
              </a:tabLst>
            </a:pPr>
            <a:r>
              <a:rPr lang="es-AR" sz="2400" b="1" spc="-5" dirty="0">
                <a:effectLst>
                  <a:outerShdw blurRad="38100" dist="38100" dir="2700000" algn="tl">
                    <a:srgbClr val="000000">
                      <a:alpha val="43137"/>
                    </a:srgbClr>
                  </a:outerShdw>
                </a:effectLst>
                <a:latin typeface="Arial"/>
                <a:cs typeface="Arial"/>
              </a:rPr>
              <a:t>Condiciones</a:t>
            </a:r>
            <a:r>
              <a:rPr lang="es-AR" sz="2400" b="1" spc="-3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generales</a:t>
            </a:r>
            <a:endParaRPr lang="es-AR" sz="2400" b="1" dirty="0">
              <a:effectLst>
                <a:outerShdw blurRad="38100" dist="38100" dir="2700000" algn="tl">
                  <a:srgbClr val="000000">
                    <a:alpha val="43137"/>
                  </a:srgbClr>
                </a:outerShdw>
              </a:effectLst>
              <a:latin typeface="Arial"/>
              <a:cs typeface="Arial"/>
            </a:endParaRPr>
          </a:p>
          <a:p>
            <a:pPr marL="12700" marR="8255" algn="just">
              <a:spcBef>
                <a:spcPts val="819"/>
              </a:spcBef>
            </a:pPr>
            <a:r>
              <a:rPr lang="es-AR" sz="2400" dirty="0">
                <a:latin typeface="Arial"/>
                <a:cs typeface="Arial"/>
              </a:rPr>
              <a:t>Las </a:t>
            </a:r>
            <a:r>
              <a:rPr lang="es-AR" sz="2400" spc="-5" dirty="0">
                <a:latin typeface="Arial"/>
                <a:cs typeface="Arial"/>
              </a:rPr>
              <a:t>condiciones </a:t>
            </a:r>
            <a:r>
              <a:rPr lang="es-AR" sz="2400" spc="-10" dirty="0">
                <a:latin typeface="Arial"/>
                <a:cs typeface="Arial"/>
              </a:rPr>
              <a:t>de </a:t>
            </a:r>
            <a:r>
              <a:rPr lang="es-AR" sz="2400" spc="-5" dirty="0">
                <a:latin typeface="Arial"/>
                <a:cs typeface="Arial"/>
              </a:rPr>
              <a:t>servicio </a:t>
            </a:r>
            <a:r>
              <a:rPr lang="es-AR" sz="2400" dirty="0">
                <a:latin typeface="Arial"/>
                <a:cs typeface="Arial"/>
              </a:rPr>
              <a:t>para </a:t>
            </a:r>
            <a:r>
              <a:rPr lang="es-AR" sz="2400" spc="-5" dirty="0">
                <a:latin typeface="Arial"/>
                <a:cs typeface="Arial"/>
              </a:rPr>
              <a:t>los </a:t>
            </a:r>
            <a:r>
              <a:rPr lang="es-AR" sz="2400" dirty="0">
                <a:latin typeface="Arial"/>
                <a:cs typeface="Arial"/>
              </a:rPr>
              <a:t>Cables </a:t>
            </a:r>
            <a:r>
              <a:rPr lang="es-AR" sz="2400" spc="-5" dirty="0">
                <a:latin typeface="Arial"/>
                <a:cs typeface="Arial"/>
              </a:rPr>
              <a:t>utilizados </a:t>
            </a:r>
            <a:r>
              <a:rPr lang="es-AR" sz="2400" dirty="0">
                <a:latin typeface="Arial"/>
                <a:cs typeface="Arial"/>
              </a:rPr>
              <a:t>para </a:t>
            </a:r>
            <a:r>
              <a:rPr lang="es-AR" sz="2400" spc="-5" dirty="0">
                <a:latin typeface="Arial"/>
                <a:cs typeface="Arial"/>
              </a:rPr>
              <a:t>redes </a:t>
            </a:r>
            <a:r>
              <a:rPr lang="es-AR" sz="2400" dirty="0">
                <a:latin typeface="Arial"/>
                <a:cs typeface="Arial"/>
              </a:rPr>
              <a:t>de </a:t>
            </a:r>
            <a:r>
              <a:rPr lang="es-AR" sz="2400" spc="5" dirty="0">
                <a:latin typeface="Arial"/>
                <a:cs typeface="Arial"/>
              </a:rPr>
              <a:t> </a:t>
            </a:r>
            <a:r>
              <a:rPr lang="es-AR" sz="2400" spc="-5" dirty="0">
                <a:latin typeface="Arial"/>
                <a:cs typeface="Arial"/>
              </a:rPr>
              <a:t>distribución, </a:t>
            </a:r>
            <a:r>
              <a:rPr lang="es-AR" sz="2400" dirty="0">
                <a:latin typeface="Arial"/>
                <a:cs typeface="Arial"/>
              </a:rPr>
              <a:t>a </a:t>
            </a:r>
            <a:r>
              <a:rPr lang="es-AR" sz="2400" spc="-5" dirty="0">
                <a:latin typeface="Arial"/>
                <a:cs typeface="Arial"/>
              </a:rPr>
              <a:t>los efectos </a:t>
            </a:r>
            <a:r>
              <a:rPr lang="es-AR" sz="2400" dirty="0">
                <a:latin typeface="Arial"/>
                <a:cs typeface="Arial"/>
              </a:rPr>
              <a:t>de la </a:t>
            </a:r>
            <a:r>
              <a:rPr lang="es-AR" sz="2400" spc="-5" dirty="0">
                <a:latin typeface="Arial"/>
                <a:cs typeface="Arial"/>
              </a:rPr>
              <a:t>determinación </a:t>
            </a:r>
            <a:r>
              <a:rPr lang="es-AR" sz="2400" dirty="0">
                <a:latin typeface="Arial"/>
                <a:cs typeface="Arial"/>
              </a:rPr>
              <a:t>de </a:t>
            </a:r>
            <a:r>
              <a:rPr lang="es-AR" sz="2400" spc="-5" dirty="0">
                <a:latin typeface="Arial"/>
                <a:cs typeface="Arial"/>
              </a:rPr>
              <a:t>las capacidades </a:t>
            </a:r>
            <a:r>
              <a:rPr lang="es-AR" sz="2400" spc="-10" dirty="0">
                <a:latin typeface="Arial"/>
                <a:cs typeface="Arial"/>
              </a:rPr>
              <a:t>de </a:t>
            </a:r>
            <a:r>
              <a:rPr lang="es-AR" sz="2400" spc="-5" dirty="0">
                <a:latin typeface="Arial"/>
                <a:cs typeface="Arial"/>
              </a:rPr>
              <a:t> </a:t>
            </a:r>
            <a:r>
              <a:rPr lang="es-AR" sz="2400" dirty="0">
                <a:latin typeface="Arial"/>
                <a:cs typeface="Arial"/>
              </a:rPr>
              <a:t>corriente</a:t>
            </a:r>
            <a:r>
              <a:rPr lang="es-AR" sz="2400" spc="-5" dirty="0">
                <a:latin typeface="Arial"/>
                <a:cs typeface="Arial"/>
              </a:rPr>
              <a:t> </a:t>
            </a:r>
            <a:r>
              <a:rPr lang="es-AR" sz="2400" dirty="0">
                <a:latin typeface="Arial"/>
                <a:cs typeface="Arial"/>
              </a:rPr>
              <a:t>en</a:t>
            </a:r>
            <a:r>
              <a:rPr lang="es-AR" sz="2400" spc="-10" dirty="0">
                <a:latin typeface="Arial"/>
                <a:cs typeface="Arial"/>
              </a:rPr>
              <a:t> </a:t>
            </a:r>
            <a:r>
              <a:rPr lang="es-AR" sz="2400" spc="-5" dirty="0">
                <a:latin typeface="Arial"/>
                <a:cs typeface="Arial"/>
              </a:rPr>
              <a:t>servicio</a:t>
            </a:r>
            <a:r>
              <a:rPr lang="es-AR" sz="2400" dirty="0">
                <a:latin typeface="Arial"/>
                <a:cs typeface="Arial"/>
              </a:rPr>
              <a:t> </a:t>
            </a:r>
            <a:r>
              <a:rPr lang="es-AR" sz="2400" spc="-5" dirty="0">
                <a:latin typeface="Arial"/>
                <a:cs typeface="Arial"/>
              </a:rPr>
              <a:t>continuo</a:t>
            </a:r>
            <a:r>
              <a:rPr lang="es-AR" sz="2400" spc="-10" dirty="0">
                <a:latin typeface="Arial"/>
                <a:cs typeface="Arial"/>
              </a:rPr>
              <a:t> </a:t>
            </a:r>
            <a:r>
              <a:rPr lang="es-AR" sz="2400" dirty="0">
                <a:latin typeface="Arial"/>
                <a:cs typeface="Arial"/>
              </a:rPr>
              <a:t>son</a:t>
            </a:r>
            <a:r>
              <a:rPr lang="es-AR" sz="2400" spc="-10" dirty="0">
                <a:latin typeface="Arial"/>
                <a:cs typeface="Arial"/>
              </a:rPr>
              <a:t> </a:t>
            </a:r>
            <a:r>
              <a:rPr lang="es-AR" sz="2400" dirty="0">
                <a:latin typeface="Arial"/>
                <a:cs typeface="Arial"/>
              </a:rPr>
              <a:t>las</a:t>
            </a:r>
            <a:r>
              <a:rPr lang="es-AR" sz="2400" spc="-10" dirty="0">
                <a:latin typeface="Arial"/>
                <a:cs typeface="Arial"/>
              </a:rPr>
              <a:t> </a:t>
            </a:r>
            <a:r>
              <a:rPr lang="es-AR" sz="2400" spc="-5" dirty="0">
                <a:latin typeface="Arial"/>
                <a:cs typeface="Arial"/>
              </a:rPr>
              <a:t>siguientes:</a:t>
            </a:r>
            <a:endParaRPr lang="es-AR" sz="2400" dirty="0">
              <a:latin typeface="Arial"/>
              <a:cs typeface="Arial"/>
            </a:endParaRPr>
          </a:p>
          <a:p>
            <a:pPr>
              <a:spcBef>
                <a:spcPts val="40"/>
              </a:spcBef>
            </a:pPr>
            <a:endParaRPr lang="es-AR" sz="2400" dirty="0">
              <a:latin typeface="Arial"/>
              <a:cs typeface="Arial"/>
            </a:endParaRPr>
          </a:p>
          <a:p>
            <a:pPr marL="469266" lvl="3" algn="just">
              <a:tabLst>
                <a:tab pos="461009" algn="l"/>
              </a:tabLst>
            </a:pPr>
            <a:r>
              <a:rPr lang="es-AR" sz="2400" b="1" spc="-10" dirty="0">
                <a:solidFill>
                  <a:srgbClr val="00B050"/>
                </a:solidFill>
                <a:effectLst>
                  <a:outerShdw blurRad="38100" dist="38100" dir="2700000" algn="tl">
                    <a:srgbClr val="000000">
                      <a:alpha val="43137"/>
                    </a:srgbClr>
                  </a:outerShdw>
                </a:effectLst>
                <a:latin typeface="Arial"/>
                <a:cs typeface="Arial"/>
              </a:rPr>
              <a:t>Ambiente</a:t>
            </a:r>
            <a:endParaRPr lang="es-AR" sz="2400" dirty="0">
              <a:solidFill>
                <a:srgbClr val="00B050"/>
              </a:solidFill>
              <a:effectLst>
                <a:outerShdw blurRad="38100" dist="38100" dir="2700000" algn="tl">
                  <a:srgbClr val="000000">
                    <a:alpha val="43137"/>
                  </a:srgbClr>
                </a:outerShdw>
              </a:effectLst>
              <a:latin typeface="Arial"/>
              <a:cs typeface="Arial"/>
            </a:endParaRPr>
          </a:p>
          <a:p>
            <a:pPr marL="355600" marR="5080" indent="-342900" algn="just">
              <a:spcBef>
                <a:spcPts val="819"/>
              </a:spcBef>
              <a:buFont typeface="Wingdings" panose="05000000000000000000" pitchFamily="2" charset="2"/>
              <a:buChar char="ü"/>
            </a:pPr>
            <a:r>
              <a:rPr lang="es-AR" sz="2400" b="1" dirty="0">
                <a:effectLst>
                  <a:outerShdw blurRad="38100" dist="38100" dir="2700000" algn="tl">
                    <a:srgbClr val="000000">
                      <a:alpha val="43137"/>
                    </a:srgbClr>
                  </a:outerShdw>
                </a:effectLst>
                <a:latin typeface="Arial"/>
                <a:cs typeface="Arial"/>
              </a:rPr>
              <a:t>Las</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condiciones</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ambientales</a:t>
            </a:r>
            <a:r>
              <a:rPr lang="es-AR" sz="2400" b="1" spc="-2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son</a:t>
            </a:r>
            <a:r>
              <a:rPr lang="es-AR" sz="2400" b="1" spc="-3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las</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siguientes:</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Temperatura</a:t>
            </a:r>
            <a:r>
              <a:rPr lang="es-AR" sz="2400" b="1" spc="-3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ambiente </a:t>
            </a:r>
            <a:r>
              <a:rPr lang="es-AR" sz="2400" b="1" spc="-37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máxima</a:t>
            </a:r>
            <a:r>
              <a:rPr lang="es-AR" sz="2400" b="1" spc="-2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45</a:t>
            </a:r>
            <a:r>
              <a:rPr lang="es-AR" sz="2400" b="1" spc="-2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°C,</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Temperatura</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ambiente</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mínima</a:t>
            </a:r>
            <a:r>
              <a:rPr lang="es-AR" sz="2400" b="1" spc="-2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5</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Temperatura</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anual </a:t>
            </a:r>
            <a:r>
              <a:rPr lang="es-AR" sz="2400" b="1" spc="-38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promedio 25 </a:t>
            </a:r>
            <a:r>
              <a:rPr lang="es-AR" sz="2400" b="1" spc="-5" dirty="0">
                <a:effectLst>
                  <a:outerShdw blurRad="38100" dist="38100" dir="2700000" algn="tl">
                    <a:srgbClr val="000000">
                      <a:alpha val="43137"/>
                    </a:srgbClr>
                  </a:outerShdw>
                </a:effectLst>
                <a:latin typeface="Arial"/>
                <a:cs typeface="Arial"/>
              </a:rPr>
              <a:t>°C, Temperatura diaria </a:t>
            </a:r>
            <a:r>
              <a:rPr lang="es-AR" sz="2400" b="1" dirty="0">
                <a:effectLst>
                  <a:outerShdw blurRad="38100" dist="38100" dir="2700000" algn="tl">
                    <a:srgbClr val="000000">
                      <a:alpha val="43137"/>
                    </a:srgbClr>
                  </a:outerShdw>
                </a:effectLst>
                <a:latin typeface="Arial"/>
                <a:cs typeface="Arial"/>
              </a:rPr>
              <a:t>promedio 35 </a:t>
            </a:r>
            <a:r>
              <a:rPr lang="es-AR" sz="2400" b="1" spc="-5" dirty="0">
                <a:effectLst>
                  <a:outerShdw blurRad="38100" dist="38100" dir="2700000" algn="tl">
                    <a:srgbClr val="000000">
                      <a:alpha val="43137"/>
                    </a:srgbClr>
                  </a:outerShdw>
                </a:effectLst>
                <a:latin typeface="Arial"/>
                <a:cs typeface="Arial"/>
              </a:rPr>
              <a:t>°C, Altitud </a:t>
            </a:r>
            <a:r>
              <a:rPr lang="es-AR" sz="2400" b="1" dirty="0">
                <a:effectLst>
                  <a:outerShdw blurRad="38100" dist="38100" dir="2700000" algn="tl">
                    <a:srgbClr val="000000">
                      <a:alpha val="43137"/>
                    </a:srgbClr>
                  </a:outerShdw>
                </a:effectLst>
                <a:latin typeface="Arial"/>
                <a:cs typeface="Arial"/>
              </a:rPr>
              <a:t>sobre </a:t>
            </a:r>
            <a:r>
              <a:rPr lang="es-AR" sz="2400" b="1" spc="-10" dirty="0">
                <a:effectLst>
                  <a:outerShdw blurRad="38100" dist="38100" dir="2700000" algn="tl">
                    <a:srgbClr val="000000">
                      <a:alpha val="43137"/>
                    </a:srgbClr>
                  </a:outerShdw>
                </a:effectLst>
                <a:latin typeface="Arial"/>
                <a:cs typeface="Arial"/>
              </a:rPr>
              <a:t>el </a:t>
            </a:r>
            <a:r>
              <a:rPr lang="es-AR" sz="2400" b="1" spc="-5" dirty="0">
                <a:effectLst>
                  <a:outerShdw blurRad="38100" dist="38100" dir="2700000" algn="tl">
                    <a:srgbClr val="000000">
                      <a:alpha val="43137"/>
                    </a:srgbClr>
                  </a:outerShdw>
                </a:effectLst>
                <a:latin typeface="Arial"/>
                <a:cs typeface="Arial"/>
              </a:rPr>
              <a:t> nivel </a:t>
            </a:r>
            <a:r>
              <a:rPr lang="es-AR" sz="2400" b="1" dirty="0">
                <a:effectLst>
                  <a:outerShdw blurRad="38100" dist="38100" dir="2700000" algn="tl">
                    <a:srgbClr val="000000">
                      <a:alpha val="43137"/>
                    </a:srgbClr>
                  </a:outerShdw>
                </a:effectLst>
                <a:latin typeface="Arial"/>
                <a:cs typeface="Arial"/>
              </a:rPr>
              <a:t>del </a:t>
            </a:r>
            <a:r>
              <a:rPr lang="es-AR" sz="2400" b="1" spc="-5" dirty="0">
                <a:effectLst>
                  <a:outerShdw blurRad="38100" dist="38100" dir="2700000" algn="tl">
                    <a:srgbClr val="000000">
                      <a:alpha val="43137"/>
                    </a:srgbClr>
                  </a:outerShdw>
                </a:effectLst>
                <a:latin typeface="Arial"/>
                <a:cs typeface="Arial"/>
              </a:rPr>
              <a:t>mar </a:t>
            </a:r>
            <a:r>
              <a:rPr lang="es-AR" sz="2400" b="1" dirty="0">
                <a:effectLst>
                  <a:outerShdw blurRad="38100" dist="38100" dir="2700000" algn="tl">
                    <a:srgbClr val="000000">
                      <a:alpha val="43137"/>
                    </a:srgbClr>
                  </a:outerShdw>
                </a:effectLst>
                <a:latin typeface="Arial"/>
                <a:cs typeface="Arial"/>
              </a:rPr>
              <a:t>≤1000 m </a:t>
            </a:r>
            <a:r>
              <a:rPr lang="es-AR" sz="2400" b="1" spc="-5" dirty="0">
                <a:effectLst>
                  <a:outerShdw blurRad="38100" dist="38100" dir="2700000" algn="tl">
                    <a:srgbClr val="000000">
                      <a:alpha val="43137"/>
                    </a:srgbClr>
                  </a:outerShdw>
                </a:effectLst>
                <a:latin typeface="Arial"/>
                <a:cs typeface="Arial"/>
              </a:rPr>
              <a:t>Humedad relativa máxima </a:t>
            </a:r>
            <a:r>
              <a:rPr lang="es-AR" sz="2400" b="1" dirty="0">
                <a:effectLst>
                  <a:outerShdw blurRad="38100" dist="38100" dir="2700000" algn="tl">
                    <a:srgbClr val="000000">
                      <a:alpha val="43137"/>
                    </a:srgbClr>
                  </a:outerShdw>
                </a:effectLst>
                <a:latin typeface="Arial"/>
                <a:cs typeface="Arial"/>
              </a:rPr>
              <a:t>95%, </a:t>
            </a:r>
            <a:r>
              <a:rPr lang="es-AR" sz="2400" b="1" spc="-5" dirty="0">
                <a:effectLst>
                  <a:outerShdw blurRad="38100" dist="38100" dir="2700000" algn="tl">
                    <a:srgbClr val="000000">
                      <a:alpha val="43137"/>
                    </a:srgbClr>
                  </a:outerShdw>
                </a:effectLst>
                <a:latin typeface="Arial"/>
                <a:cs typeface="Arial"/>
              </a:rPr>
              <a:t>Contaminación </a:t>
            </a:r>
            <a:r>
              <a:rPr lang="es-AR" sz="2400" b="1" dirty="0">
                <a:effectLst>
                  <a:outerShdw blurRad="38100" dist="38100" dir="2700000" algn="tl">
                    <a:srgbClr val="000000">
                      <a:alpha val="43137"/>
                    </a:srgbClr>
                  </a:outerShdw>
                </a:effectLst>
                <a:latin typeface="Arial"/>
                <a:cs typeface="Arial"/>
              </a:rPr>
              <a:t> ambiental por </a:t>
            </a:r>
            <a:r>
              <a:rPr lang="es-AR" sz="2400" b="1" spc="-5" dirty="0">
                <a:effectLst>
                  <a:outerShdw blurRad="38100" dist="38100" dir="2700000" algn="tl">
                    <a:srgbClr val="000000">
                      <a:alpha val="43137"/>
                    </a:srgbClr>
                  </a:outerShdw>
                </a:effectLst>
                <a:latin typeface="Arial"/>
                <a:cs typeface="Arial"/>
              </a:rPr>
              <a:t>depósito </a:t>
            </a:r>
            <a:r>
              <a:rPr lang="es-AR" sz="2400" b="1" dirty="0">
                <a:effectLst>
                  <a:outerShdw blurRad="38100" dist="38100" dir="2700000" algn="tl">
                    <a:srgbClr val="000000">
                      <a:alpha val="43137"/>
                    </a:srgbClr>
                  </a:outerShdw>
                </a:effectLst>
                <a:latin typeface="Arial"/>
                <a:cs typeface="Arial"/>
              </a:rPr>
              <a:t>de sal 0.05 </a:t>
            </a:r>
            <a:r>
              <a:rPr lang="es-AR" sz="2400" b="1" spc="-5" dirty="0">
                <a:effectLst>
                  <a:outerShdw blurRad="38100" dist="38100" dir="2700000" algn="tl">
                    <a:srgbClr val="000000">
                      <a:alpha val="43137"/>
                    </a:srgbClr>
                  </a:outerShdw>
                </a:effectLst>
                <a:latin typeface="Arial"/>
                <a:cs typeface="Arial"/>
              </a:rPr>
              <a:t>mg/cm², Radiación </a:t>
            </a:r>
            <a:r>
              <a:rPr lang="es-AR" sz="2400" b="1" dirty="0">
                <a:effectLst>
                  <a:outerShdw blurRad="38100" dist="38100" dir="2700000" algn="tl">
                    <a:srgbClr val="000000">
                      <a:alpha val="43137"/>
                    </a:srgbClr>
                  </a:outerShdw>
                </a:effectLst>
                <a:latin typeface="Arial"/>
                <a:cs typeface="Arial"/>
              </a:rPr>
              <a:t>solar </a:t>
            </a:r>
            <a:r>
              <a:rPr lang="es-AR" sz="2400" b="1" spc="-5" dirty="0">
                <a:effectLst>
                  <a:outerShdw blurRad="38100" dist="38100" dir="2700000" algn="tl">
                    <a:srgbClr val="000000">
                      <a:alpha val="43137"/>
                    </a:srgbClr>
                  </a:outerShdw>
                </a:effectLst>
                <a:latin typeface="Arial"/>
                <a:cs typeface="Arial"/>
              </a:rPr>
              <a:t>máxima </a:t>
            </a:r>
            <a:r>
              <a:rPr lang="es-AR" sz="2400" b="1" dirty="0">
                <a:effectLst>
                  <a:outerShdw blurRad="38100" dist="38100" dir="2700000" algn="tl">
                    <a:srgbClr val="000000">
                      <a:alpha val="43137"/>
                    </a:srgbClr>
                  </a:outerShdw>
                </a:effectLst>
                <a:latin typeface="Arial"/>
                <a:cs typeface="Arial"/>
              </a:rPr>
              <a:t> 1100</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W/m2,</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Velocidad</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máxima</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del </a:t>
            </a:r>
            <a:r>
              <a:rPr lang="es-AR" sz="2400" b="1" spc="-5" dirty="0">
                <a:effectLst>
                  <a:outerShdw blurRad="38100" dist="38100" dir="2700000" algn="tl">
                    <a:srgbClr val="000000">
                      <a:alpha val="43137"/>
                    </a:srgbClr>
                  </a:outerShdw>
                </a:effectLst>
                <a:latin typeface="Arial"/>
                <a:cs typeface="Arial"/>
              </a:rPr>
              <a:t>viento</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120</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km/h.</a:t>
            </a:r>
            <a:endParaRPr lang="es-AR" sz="2400" b="1" dirty="0">
              <a:effectLst>
                <a:outerShdw blurRad="38100" dist="38100" dir="2700000" algn="tl">
                  <a:srgbClr val="000000">
                    <a:alpha val="43137"/>
                  </a:srgbClr>
                </a:outerShdw>
              </a:effectLst>
              <a:latin typeface="Arial"/>
              <a:cs typeface="Arial"/>
            </a:endParaRPr>
          </a:p>
          <a:p>
            <a:pPr>
              <a:spcBef>
                <a:spcPts val="40"/>
              </a:spcBef>
            </a:pPr>
            <a:endParaRPr lang="es-AR" sz="2400" dirty="0">
              <a:latin typeface="Arial"/>
              <a:cs typeface="Arial"/>
            </a:endParaRPr>
          </a:p>
          <a:p>
            <a:pPr marL="469265" lvl="3" algn="just">
              <a:tabLst>
                <a:tab pos="459740" algn="l"/>
              </a:tabLst>
            </a:pPr>
            <a:r>
              <a:rPr lang="es-AR" sz="2400" b="1" spc="-5" dirty="0">
                <a:solidFill>
                  <a:srgbClr val="00B050"/>
                </a:solidFill>
                <a:effectLst>
                  <a:outerShdw blurRad="38100" dist="38100" dir="2700000" algn="tl">
                    <a:srgbClr val="000000">
                      <a:alpha val="43137"/>
                    </a:srgbClr>
                  </a:outerShdw>
                </a:effectLst>
                <a:latin typeface="Arial"/>
                <a:cs typeface="Arial"/>
              </a:rPr>
              <a:t>Servicio</a:t>
            </a:r>
            <a:endParaRPr lang="es-AR" sz="2400" dirty="0">
              <a:solidFill>
                <a:srgbClr val="00B050"/>
              </a:solidFill>
              <a:effectLst>
                <a:outerShdw blurRad="38100" dist="38100" dir="2700000" algn="tl">
                  <a:srgbClr val="000000">
                    <a:alpha val="43137"/>
                  </a:srgbClr>
                </a:outerShdw>
              </a:effectLst>
              <a:latin typeface="Arial"/>
              <a:cs typeface="Arial"/>
            </a:endParaRPr>
          </a:p>
          <a:p>
            <a:pPr marL="355600" marR="8890" indent="-342900" algn="just">
              <a:spcBef>
                <a:spcPts val="830"/>
              </a:spcBef>
              <a:buFont typeface="Wingdings" panose="05000000000000000000" pitchFamily="2" charset="2"/>
              <a:buChar char="ü"/>
            </a:pPr>
            <a:r>
              <a:rPr lang="es-AR" sz="2400" b="1" dirty="0">
                <a:effectLst>
                  <a:outerShdw blurRad="38100" dist="38100" dir="2700000" algn="tl">
                    <a:srgbClr val="000000">
                      <a:alpha val="43137"/>
                    </a:srgbClr>
                  </a:outerShdw>
                </a:effectLst>
                <a:latin typeface="Arial"/>
                <a:cs typeface="Arial"/>
              </a:rPr>
              <a:t>Los</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cables</a:t>
            </a:r>
            <a:r>
              <a:rPr lang="es-AR" sz="2400" b="1" dirty="0">
                <a:effectLst>
                  <a:outerShdw blurRad="38100" dist="38100" dir="2700000" algn="tl">
                    <a:srgbClr val="000000">
                      <a:alpha val="43137"/>
                    </a:srgbClr>
                  </a:outerShdw>
                </a:effectLst>
                <a:latin typeface="Arial"/>
                <a:cs typeface="Arial"/>
              </a:rPr>
              <a:t> deben</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ser</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diseñados</a:t>
            </a:r>
            <a:r>
              <a:rPr lang="es-AR" sz="2400" b="1" dirty="0">
                <a:effectLst>
                  <a:outerShdw blurRad="38100" dist="38100" dir="2700000" algn="tl">
                    <a:srgbClr val="000000">
                      <a:alpha val="43137"/>
                    </a:srgbClr>
                  </a:outerShdw>
                </a:effectLst>
                <a:latin typeface="Arial"/>
                <a:cs typeface="Arial"/>
              </a:rPr>
              <a:t> y</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construidos</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para</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las</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siguientes </a:t>
            </a:r>
            <a:r>
              <a:rPr lang="es-AR" sz="2400" b="1" spc="-37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condiciones</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servicio</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del</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sistema:</a:t>
            </a:r>
            <a:endParaRPr lang="es-AR" sz="2400" b="1" dirty="0">
              <a:effectLst>
                <a:outerShdw blurRad="38100" dist="38100" dir="2700000" algn="tl">
                  <a:srgbClr val="000000">
                    <a:alpha val="43137"/>
                  </a:srgbClr>
                </a:outerShdw>
              </a:effectLst>
              <a:latin typeface="Arial"/>
              <a:cs typeface="Arial"/>
            </a:endParaRPr>
          </a:p>
          <a:p>
            <a:pPr marL="342900" indent="-342900">
              <a:spcBef>
                <a:spcPts val="40"/>
              </a:spcBef>
              <a:buFont typeface="Wingdings" panose="05000000000000000000" pitchFamily="2" charset="2"/>
              <a:buChar char="ü"/>
            </a:pPr>
            <a:endParaRPr lang="es-AR" sz="2400" b="1" dirty="0">
              <a:effectLst>
                <a:outerShdw blurRad="38100" dist="38100" dir="2700000" algn="tl">
                  <a:srgbClr val="000000">
                    <a:alpha val="43137"/>
                  </a:srgbClr>
                </a:outerShdw>
              </a:effectLst>
              <a:latin typeface="Arial"/>
              <a:cs typeface="Arial"/>
            </a:endParaRPr>
          </a:p>
          <a:p>
            <a:pPr marL="355600" indent="-342900" algn="just">
              <a:buFont typeface="Wingdings" panose="05000000000000000000" pitchFamily="2" charset="2"/>
              <a:buChar char="ü"/>
            </a:pPr>
            <a:r>
              <a:rPr lang="es-AR" sz="2400" b="1" dirty="0">
                <a:effectLst>
                  <a:outerShdw blurRad="38100" dist="38100" dir="2700000" algn="tl">
                    <a:srgbClr val="000000">
                      <a:alpha val="43137"/>
                    </a:srgbClr>
                  </a:outerShdw>
                </a:effectLst>
                <a:latin typeface="Arial"/>
                <a:cs typeface="Arial"/>
              </a:rPr>
              <a:t>Redes</a:t>
            </a:r>
            <a:r>
              <a:rPr lang="es-AR" sz="2400" b="1" spc="-5" dirty="0">
                <a:effectLst>
                  <a:outerShdw blurRad="38100" dist="38100" dir="2700000" algn="tl">
                    <a:srgbClr val="000000">
                      <a:alpha val="43137"/>
                    </a:srgbClr>
                  </a:outerShdw>
                </a:effectLst>
                <a:latin typeface="Arial"/>
                <a:cs typeface="Arial"/>
              </a:rPr>
              <a:t> </a:t>
            </a:r>
            <a:r>
              <a:rPr lang="es-AR" sz="2400" b="1" spc="-10" dirty="0">
                <a:effectLst>
                  <a:outerShdw blurRad="38100" dist="38100" dir="2700000" algn="tl">
                    <a:srgbClr val="000000">
                      <a:alpha val="43137"/>
                    </a:srgbClr>
                  </a:outerShdw>
                </a:effectLst>
                <a:latin typeface="Arial"/>
                <a:cs typeface="Arial"/>
              </a:rPr>
              <a:t>de</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distribución </a:t>
            </a:r>
            <a:r>
              <a:rPr lang="es-AR" sz="2400" b="1" dirty="0">
                <a:effectLst>
                  <a:outerShdw blurRad="38100" dist="38100" dir="2700000" algn="tl">
                    <a:srgbClr val="000000">
                      <a:alpha val="43137"/>
                    </a:srgbClr>
                  </a:outerShdw>
                </a:effectLst>
                <a:latin typeface="Arial"/>
                <a:cs typeface="Arial"/>
              </a:rPr>
              <a:t>en</a:t>
            </a:r>
            <a:r>
              <a:rPr lang="es-AR" sz="2400" b="1" spc="-2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Media</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tensión: </a:t>
            </a:r>
          </a:p>
          <a:p>
            <a:pPr marL="355600" indent="-342900" algn="just">
              <a:buFont typeface="Wingdings" panose="05000000000000000000" pitchFamily="2" charset="2"/>
              <a:buChar char="ü"/>
            </a:pPr>
            <a:endParaRPr lang="es-AR" sz="2400" b="1" spc="-5" dirty="0">
              <a:effectLst>
                <a:outerShdw blurRad="38100" dist="38100" dir="2700000" algn="tl">
                  <a:srgbClr val="000000">
                    <a:alpha val="43137"/>
                  </a:srgbClr>
                </a:outerShdw>
              </a:effectLst>
              <a:latin typeface="Arial"/>
              <a:cs typeface="Arial"/>
            </a:endParaRPr>
          </a:p>
          <a:p>
            <a:pPr marL="812800" lvl="1" indent="-342900" algn="just">
              <a:buFont typeface="Wingdings" panose="05000000000000000000" pitchFamily="2" charset="2"/>
              <a:buChar char="ü"/>
            </a:pPr>
            <a:r>
              <a:rPr lang="es-AR" sz="2400" b="1" dirty="0">
                <a:solidFill>
                  <a:srgbClr val="FF0000"/>
                </a:solidFill>
                <a:effectLst>
                  <a:outerShdw blurRad="38100" dist="38100" dir="2700000" algn="tl">
                    <a:srgbClr val="000000">
                      <a:alpha val="43137"/>
                    </a:srgbClr>
                  </a:outerShdw>
                </a:effectLst>
                <a:latin typeface="Arial"/>
                <a:cs typeface="Arial"/>
              </a:rPr>
              <a:t>Tensión</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nominal</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13,8</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Kv,</a:t>
            </a:r>
            <a:r>
              <a:rPr lang="es-AR" sz="2400" b="1" spc="-3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Tensión</a:t>
            </a:r>
            <a:r>
              <a:rPr lang="es-AR" sz="2400" b="1" spc="-4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máxima</a:t>
            </a:r>
            <a:r>
              <a:rPr lang="es-AR" sz="2400" b="1" spc="-3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diseño</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15</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Kv,</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Frecuencia</a:t>
            </a:r>
            <a:r>
              <a:rPr lang="es-AR" sz="2400" b="1" dirty="0">
                <a:solidFill>
                  <a:srgbClr val="FF0000"/>
                </a:solidFill>
                <a:effectLst>
                  <a:outerShdw blurRad="38100" dist="38100" dir="2700000" algn="tl">
                    <a:srgbClr val="000000">
                      <a:alpha val="43137"/>
                    </a:srgbClr>
                  </a:outerShdw>
                </a:effectLst>
                <a:latin typeface="Arial"/>
                <a:cs typeface="Arial"/>
              </a:rPr>
              <a:t> nominal</a:t>
            </a:r>
            <a:r>
              <a:rPr lang="es-AR" sz="2400" b="1" spc="-25"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60</a:t>
            </a:r>
            <a:r>
              <a:rPr lang="es-AR" sz="2400" b="1" spc="-3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Hz.</a:t>
            </a:r>
            <a:endParaRPr lang="es-AR" sz="2400" b="1" dirty="0">
              <a:solidFill>
                <a:srgbClr val="FF0000"/>
              </a:solidFill>
              <a:effectLst>
                <a:outerShdw blurRad="38100" dist="38100" dir="2700000" algn="tl">
                  <a:srgbClr val="000000">
                    <a:alpha val="43137"/>
                  </a:srgbClr>
                </a:outerShdw>
              </a:effectLst>
              <a:latin typeface="Arial"/>
              <a:cs typeface="Arial"/>
            </a:endParaRPr>
          </a:p>
          <a:p>
            <a:pPr marL="800100" lvl="1" indent="-342900">
              <a:spcBef>
                <a:spcPts val="40"/>
              </a:spcBef>
              <a:buFont typeface="Wingdings" panose="05000000000000000000" pitchFamily="2" charset="2"/>
              <a:buChar char="ü"/>
            </a:pPr>
            <a:endParaRPr lang="es-AR" sz="2400" b="1" dirty="0">
              <a:effectLst>
                <a:outerShdw blurRad="38100" dist="38100" dir="2700000" algn="tl">
                  <a:srgbClr val="000000">
                    <a:alpha val="43137"/>
                  </a:srgbClr>
                </a:outerShdw>
              </a:effectLst>
              <a:latin typeface="Arial"/>
              <a:cs typeface="Arial"/>
            </a:endParaRPr>
          </a:p>
          <a:p>
            <a:pPr marL="12700" algn="just"/>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67</a:t>
            </a:fld>
            <a:endParaRPr lang="es-AR"/>
          </a:p>
        </p:txBody>
      </p:sp>
    </p:spTree>
    <p:extLst>
      <p:ext uri="{BB962C8B-B14F-4D97-AF65-F5344CB8AC3E}">
        <p14:creationId xmlns:p14="http://schemas.microsoft.com/office/powerpoint/2010/main" val="3350310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lnSpc>
                <a:spcPts val="2600"/>
              </a:lnSpc>
              <a:tabLst>
                <a:tab pos="360045" algn="l"/>
              </a:tabLst>
            </a:pPr>
            <a:r>
              <a:rPr lang="es-AR" sz="2400" b="1" spc="-5" dirty="0">
                <a:effectLst>
                  <a:outerShdw blurRad="38100" dist="38100" dir="2700000" algn="tl">
                    <a:srgbClr val="000000">
                      <a:alpha val="43137"/>
                    </a:srgbClr>
                  </a:outerShdw>
                </a:effectLst>
                <a:latin typeface="Arial"/>
                <a:cs typeface="Arial"/>
              </a:rPr>
              <a:t>Condiciones</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Específicas</a:t>
            </a:r>
            <a:endParaRPr lang="es-AR" sz="2400" b="1" dirty="0">
              <a:effectLst>
                <a:outerShdw blurRad="38100" dist="38100" dir="2700000" algn="tl">
                  <a:srgbClr val="000000">
                    <a:alpha val="43137"/>
                  </a:srgbClr>
                </a:outerShdw>
              </a:effectLst>
              <a:latin typeface="Arial"/>
              <a:cs typeface="Arial"/>
            </a:endParaRPr>
          </a:p>
          <a:p>
            <a:pPr lvl="1">
              <a:lnSpc>
                <a:spcPts val="2600"/>
              </a:lnSpc>
              <a:spcBef>
                <a:spcPts val="40"/>
              </a:spcBef>
              <a:buFont typeface="Arial"/>
              <a:buAutoNum type="arabicPeriod" startAt="4"/>
            </a:pPr>
            <a:endParaRPr lang="es-AR" sz="2400" dirty="0">
              <a:latin typeface="Arial"/>
              <a:cs typeface="Arial"/>
            </a:endParaRPr>
          </a:p>
          <a:p>
            <a:pPr marL="469266" lvl="3" algn="just">
              <a:lnSpc>
                <a:spcPts val="2600"/>
              </a:lnSpc>
              <a:tabLst>
                <a:tab pos="457834" algn="l"/>
              </a:tabLst>
            </a:pPr>
            <a:r>
              <a:rPr lang="es-AR" sz="2400" b="1" spc="-5" dirty="0">
                <a:solidFill>
                  <a:srgbClr val="00B050"/>
                </a:solidFill>
                <a:effectLst>
                  <a:outerShdw blurRad="38100" dist="38100" dir="2700000" algn="tl">
                    <a:srgbClr val="000000">
                      <a:alpha val="43137"/>
                    </a:srgbClr>
                  </a:outerShdw>
                </a:effectLst>
                <a:latin typeface="Arial"/>
                <a:cs typeface="Arial"/>
              </a:rPr>
              <a:t>Materiales,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diseño,</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fabricación</a:t>
            </a:r>
            <a:endParaRPr lang="es-AR" sz="2400" dirty="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2700"/>
              </a:lnSpc>
              <a:spcBef>
                <a:spcPts val="815"/>
              </a:spcBef>
              <a:buFont typeface="Wingdings" panose="05000000000000000000" pitchFamily="2" charset="2"/>
              <a:buChar char="ü"/>
            </a:pPr>
            <a:r>
              <a:rPr lang="es-AR" sz="2400" b="1" spc="-5" dirty="0">
                <a:latin typeface="Arial"/>
                <a:cs typeface="Arial"/>
              </a:rPr>
              <a:t>El material conductor debe </a:t>
            </a:r>
            <a:r>
              <a:rPr lang="es-AR" sz="2400" b="1" dirty="0">
                <a:latin typeface="Arial"/>
                <a:cs typeface="Arial"/>
              </a:rPr>
              <a:t>ser cobre </a:t>
            </a:r>
            <a:r>
              <a:rPr lang="es-AR" sz="2400" b="1" spc="-5" dirty="0">
                <a:latin typeface="Arial"/>
                <a:cs typeface="Arial"/>
              </a:rPr>
              <a:t>compactado </a:t>
            </a:r>
            <a:r>
              <a:rPr lang="es-AR" sz="2400" b="1" dirty="0">
                <a:latin typeface="Arial"/>
                <a:cs typeface="Arial"/>
              </a:rPr>
              <a:t>de </a:t>
            </a:r>
            <a:r>
              <a:rPr lang="es-AR" sz="2400" b="1" spc="-5" dirty="0">
                <a:latin typeface="Arial"/>
                <a:cs typeface="Arial"/>
              </a:rPr>
              <a:t>acuerdo </a:t>
            </a:r>
            <a:r>
              <a:rPr lang="es-AR" sz="2400" b="1" dirty="0">
                <a:latin typeface="Arial"/>
                <a:cs typeface="Arial"/>
              </a:rPr>
              <a:t>a </a:t>
            </a:r>
            <a:r>
              <a:rPr lang="es-AR" sz="2400" b="1" spc="-5" dirty="0">
                <a:latin typeface="Arial"/>
                <a:cs typeface="Arial"/>
              </a:rPr>
              <a:t>las </a:t>
            </a:r>
            <a:r>
              <a:rPr lang="es-AR" sz="2400" b="1" dirty="0">
                <a:latin typeface="Arial"/>
                <a:cs typeface="Arial"/>
              </a:rPr>
              <a:t> </a:t>
            </a:r>
            <a:r>
              <a:rPr lang="es-AR" sz="2400" b="1" spc="-5" dirty="0">
                <a:latin typeface="Arial"/>
                <a:cs typeface="Arial"/>
              </a:rPr>
              <a:t>dimensiones </a:t>
            </a:r>
            <a:r>
              <a:rPr lang="es-AR" sz="2400" b="1" dirty="0">
                <a:latin typeface="Arial"/>
                <a:cs typeface="Arial"/>
              </a:rPr>
              <a:t>y </a:t>
            </a:r>
            <a:r>
              <a:rPr lang="es-AR" sz="2400" b="1" spc="-5" dirty="0">
                <a:latin typeface="Arial"/>
                <a:cs typeface="Arial"/>
              </a:rPr>
              <a:t>características específicas. </a:t>
            </a:r>
            <a:r>
              <a:rPr lang="es-AR" sz="2400" b="1" dirty="0">
                <a:latin typeface="Arial"/>
                <a:cs typeface="Arial"/>
              </a:rPr>
              <a:t>El </a:t>
            </a:r>
            <a:r>
              <a:rPr lang="es-AR" sz="2400" b="1" spc="-5" dirty="0">
                <a:latin typeface="Arial"/>
                <a:cs typeface="Arial"/>
              </a:rPr>
              <a:t>material </a:t>
            </a:r>
            <a:r>
              <a:rPr lang="es-AR" sz="2400" b="1" dirty="0">
                <a:latin typeface="Arial"/>
                <a:cs typeface="Arial"/>
              </a:rPr>
              <a:t>será </a:t>
            </a:r>
            <a:r>
              <a:rPr lang="es-AR" sz="2400" b="1" spc="-5" dirty="0">
                <a:latin typeface="Arial"/>
                <a:cs typeface="Arial"/>
              </a:rPr>
              <a:t>cobre </a:t>
            </a:r>
            <a:r>
              <a:rPr lang="es-AR" sz="2400" b="1" dirty="0">
                <a:latin typeface="Arial"/>
                <a:cs typeface="Arial"/>
              </a:rPr>
              <a:t>de </a:t>
            </a:r>
            <a:r>
              <a:rPr lang="es-AR" sz="2400" b="1" spc="-5" dirty="0">
                <a:latin typeface="Arial"/>
                <a:cs typeface="Arial"/>
              </a:rPr>
              <a:t>tal </a:t>
            </a:r>
            <a:r>
              <a:rPr lang="es-AR" sz="2400" b="1" dirty="0">
                <a:latin typeface="Arial"/>
                <a:cs typeface="Arial"/>
              </a:rPr>
              <a:t> calidad y </a:t>
            </a:r>
            <a:r>
              <a:rPr lang="es-AR" sz="2400" b="1" spc="-5" dirty="0">
                <a:latin typeface="Arial"/>
                <a:cs typeface="Arial"/>
              </a:rPr>
              <a:t>pureza que </a:t>
            </a:r>
            <a:r>
              <a:rPr lang="es-AR" sz="2400" b="1" dirty="0">
                <a:latin typeface="Arial"/>
                <a:cs typeface="Arial"/>
              </a:rPr>
              <a:t>el </a:t>
            </a:r>
            <a:r>
              <a:rPr lang="es-AR" sz="2400" b="1" spc="-5" dirty="0">
                <a:latin typeface="Arial"/>
                <a:cs typeface="Arial"/>
              </a:rPr>
              <a:t>producto acabado </a:t>
            </a:r>
            <a:r>
              <a:rPr lang="es-AR" sz="2400" b="1" dirty="0">
                <a:latin typeface="Arial"/>
                <a:cs typeface="Arial"/>
              </a:rPr>
              <a:t>tendrá </a:t>
            </a:r>
            <a:r>
              <a:rPr lang="es-AR" sz="2400" b="1" spc="-5" dirty="0">
                <a:latin typeface="Arial"/>
                <a:cs typeface="Arial"/>
              </a:rPr>
              <a:t>las prescritas </a:t>
            </a:r>
            <a:r>
              <a:rPr lang="es-AR" sz="2400" b="1" dirty="0">
                <a:latin typeface="Arial"/>
                <a:cs typeface="Arial"/>
              </a:rPr>
              <a:t>en </a:t>
            </a:r>
            <a:r>
              <a:rPr lang="es-AR" sz="2400" b="1" spc="-10" dirty="0">
                <a:latin typeface="Arial"/>
                <a:cs typeface="Arial"/>
              </a:rPr>
              <a:t>este </a:t>
            </a:r>
            <a:r>
              <a:rPr lang="es-AR" sz="2400" b="1" spc="-5" dirty="0">
                <a:latin typeface="Arial"/>
                <a:cs typeface="Arial"/>
              </a:rPr>
              <a:t> especificación, </a:t>
            </a:r>
            <a:r>
              <a:rPr lang="es-AR" sz="2400" b="1" dirty="0">
                <a:latin typeface="Arial"/>
                <a:cs typeface="Arial"/>
              </a:rPr>
              <a:t>no debe haber ningún </a:t>
            </a:r>
            <a:r>
              <a:rPr lang="es-AR" sz="2400" b="1" spc="-5" dirty="0">
                <a:latin typeface="Arial"/>
                <a:cs typeface="Arial"/>
              </a:rPr>
              <a:t>empalme </a:t>
            </a:r>
            <a:r>
              <a:rPr lang="es-AR" sz="2400" b="1" dirty="0">
                <a:latin typeface="Arial"/>
                <a:cs typeface="Arial"/>
              </a:rPr>
              <a:t>en </a:t>
            </a:r>
            <a:r>
              <a:rPr lang="es-AR" sz="2400" b="1" spc="-5" dirty="0">
                <a:latin typeface="Arial"/>
                <a:cs typeface="Arial"/>
              </a:rPr>
              <a:t>los </a:t>
            </a:r>
            <a:r>
              <a:rPr lang="es-AR" sz="2400" b="1" dirty="0">
                <a:latin typeface="Arial"/>
                <a:cs typeface="Arial"/>
              </a:rPr>
              <a:t>alambres </a:t>
            </a:r>
            <a:r>
              <a:rPr lang="es-AR" sz="2400" b="1" spc="-10" dirty="0">
                <a:latin typeface="Arial"/>
                <a:cs typeface="Arial"/>
              </a:rPr>
              <a:t>de </a:t>
            </a:r>
            <a:r>
              <a:rPr lang="es-AR" sz="2400" b="1" spc="-5" dirty="0">
                <a:latin typeface="Arial"/>
                <a:cs typeface="Arial"/>
              </a:rPr>
              <a:t> </a:t>
            </a:r>
            <a:r>
              <a:rPr lang="es-AR" sz="2400" b="1" dirty="0">
                <a:latin typeface="Arial"/>
                <a:cs typeface="Arial"/>
              </a:rPr>
              <a:t>cobre</a:t>
            </a:r>
            <a:r>
              <a:rPr lang="es-AR" sz="2400" b="1" spc="5" dirty="0">
                <a:latin typeface="Arial"/>
                <a:cs typeface="Arial"/>
              </a:rPr>
              <a:t> </a:t>
            </a:r>
            <a:r>
              <a:rPr lang="es-AR" sz="2400" b="1" spc="-5" dirty="0">
                <a:latin typeface="Arial"/>
                <a:cs typeface="Arial"/>
              </a:rPr>
              <a:t>terminados.</a:t>
            </a:r>
            <a:r>
              <a:rPr lang="es-AR" sz="2400" b="1" dirty="0">
                <a:latin typeface="Arial"/>
                <a:cs typeface="Arial"/>
              </a:rPr>
              <a:t> Para</a:t>
            </a:r>
            <a:r>
              <a:rPr lang="es-AR" sz="2400" b="1" spc="5" dirty="0">
                <a:latin typeface="Arial"/>
                <a:cs typeface="Arial"/>
              </a:rPr>
              <a:t> </a:t>
            </a:r>
            <a:r>
              <a:rPr lang="es-AR" sz="2400" b="1" dirty="0">
                <a:latin typeface="Arial"/>
                <a:cs typeface="Arial"/>
              </a:rPr>
              <a:t>el</a:t>
            </a:r>
            <a:r>
              <a:rPr lang="es-AR" sz="2400" b="1" spc="5" dirty="0">
                <a:latin typeface="Arial"/>
                <a:cs typeface="Arial"/>
              </a:rPr>
              <a:t> </a:t>
            </a:r>
            <a:r>
              <a:rPr lang="es-AR" sz="2400" b="1" spc="-5" dirty="0">
                <a:latin typeface="Arial"/>
                <a:cs typeface="Arial"/>
              </a:rPr>
              <a:t>caso</a:t>
            </a:r>
            <a:r>
              <a:rPr lang="es-AR" sz="2400" b="1" dirty="0">
                <a:latin typeface="Arial"/>
                <a:cs typeface="Arial"/>
              </a:rPr>
              <a:t> </a:t>
            </a:r>
            <a:r>
              <a:rPr lang="es-AR" sz="2400" b="1" spc="-5" dirty="0">
                <a:latin typeface="Arial"/>
                <a:cs typeface="Arial"/>
              </a:rPr>
              <a:t>conductores</a:t>
            </a:r>
            <a:r>
              <a:rPr lang="es-AR" sz="2400" b="1" dirty="0">
                <a:latin typeface="Arial"/>
                <a:cs typeface="Arial"/>
              </a:rPr>
              <a:t> </a:t>
            </a:r>
            <a:r>
              <a:rPr lang="es-AR" sz="2400" b="1" spc="-5" dirty="0">
                <a:latin typeface="Arial"/>
                <a:cs typeface="Arial"/>
              </a:rPr>
              <a:t>trenzados</a:t>
            </a:r>
            <a:r>
              <a:rPr lang="es-AR" sz="2400" b="1" dirty="0">
                <a:latin typeface="Arial"/>
                <a:cs typeface="Arial"/>
              </a:rPr>
              <a:t> </a:t>
            </a:r>
            <a:r>
              <a:rPr lang="es-AR" sz="2400" b="1" spc="-5" dirty="0">
                <a:latin typeface="Arial"/>
                <a:cs typeface="Arial"/>
              </a:rPr>
              <a:t>estarán </a:t>
            </a:r>
            <a:r>
              <a:rPr lang="es-AR" sz="2400" b="1" dirty="0">
                <a:latin typeface="Arial"/>
                <a:cs typeface="Arial"/>
              </a:rPr>
              <a:t> </a:t>
            </a:r>
            <a:r>
              <a:rPr lang="es-AR" sz="2400" b="1" spc="-5" dirty="0">
                <a:latin typeface="Arial"/>
                <a:cs typeface="Arial"/>
              </a:rPr>
              <a:t>formados</a:t>
            </a:r>
            <a:r>
              <a:rPr lang="es-AR" sz="2400" b="1" dirty="0">
                <a:latin typeface="Arial"/>
                <a:cs typeface="Arial"/>
              </a:rPr>
              <a:t> </a:t>
            </a:r>
            <a:r>
              <a:rPr lang="es-AR" sz="2400" b="1" spc="-5" dirty="0">
                <a:latin typeface="Arial"/>
                <a:cs typeface="Arial"/>
              </a:rPr>
              <a:t>por hilos</a:t>
            </a:r>
            <a:r>
              <a:rPr lang="es-AR" sz="2400" b="1" dirty="0">
                <a:latin typeface="Arial"/>
                <a:cs typeface="Arial"/>
              </a:rPr>
              <a:t> de</a:t>
            </a:r>
            <a:r>
              <a:rPr lang="es-AR" sz="2400" b="1" spc="5" dirty="0">
                <a:latin typeface="Arial"/>
                <a:cs typeface="Arial"/>
              </a:rPr>
              <a:t> </a:t>
            </a:r>
            <a:r>
              <a:rPr lang="es-AR" sz="2400" b="1" spc="-5" dirty="0">
                <a:latin typeface="Arial"/>
                <a:cs typeface="Arial"/>
              </a:rPr>
              <a:t>alambres</a:t>
            </a:r>
            <a:r>
              <a:rPr lang="es-AR" sz="2400" b="1" dirty="0">
                <a:latin typeface="Arial"/>
                <a:cs typeface="Arial"/>
              </a:rPr>
              <a:t> agrupados</a:t>
            </a:r>
            <a:r>
              <a:rPr lang="es-AR" sz="2400" b="1" spc="5" dirty="0">
                <a:latin typeface="Arial"/>
                <a:cs typeface="Arial"/>
              </a:rPr>
              <a:t> </a:t>
            </a:r>
            <a:r>
              <a:rPr lang="es-AR" sz="2400" b="1" spc="-5" dirty="0">
                <a:latin typeface="Arial"/>
                <a:cs typeface="Arial"/>
              </a:rPr>
              <a:t>concéntricamente.</a:t>
            </a:r>
            <a:r>
              <a:rPr lang="es-AR" sz="2400" b="1" dirty="0">
                <a:latin typeface="Arial"/>
                <a:cs typeface="Arial"/>
              </a:rPr>
              <a:t> </a:t>
            </a:r>
          </a:p>
          <a:p>
            <a:pPr marL="355600" marR="5080" indent="-342900" algn="just">
              <a:lnSpc>
                <a:spcPts val="2700"/>
              </a:lnSpc>
              <a:spcBef>
                <a:spcPts val="815"/>
              </a:spcBef>
              <a:buFont typeface="Wingdings" panose="05000000000000000000" pitchFamily="2" charset="2"/>
              <a:buChar char="ü"/>
            </a:pPr>
            <a:r>
              <a:rPr lang="es-AR" sz="2400" b="1" spc="-10" dirty="0">
                <a:latin typeface="Arial"/>
                <a:cs typeface="Arial"/>
              </a:rPr>
              <a:t>Las </a:t>
            </a:r>
            <a:r>
              <a:rPr lang="es-AR" sz="2400" b="1" spc="-5" dirty="0">
                <a:latin typeface="Arial"/>
                <a:cs typeface="Arial"/>
              </a:rPr>
              <a:t> dimensiones, los tamaños permitidos </a:t>
            </a:r>
            <a:r>
              <a:rPr lang="es-AR" sz="2400" b="1" dirty="0">
                <a:latin typeface="Arial"/>
                <a:cs typeface="Arial"/>
              </a:rPr>
              <a:t>del alambre y las </a:t>
            </a:r>
            <a:r>
              <a:rPr lang="es-AR" sz="2400" b="1" spc="-5" dirty="0">
                <a:latin typeface="Arial"/>
                <a:cs typeface="Arial"/>
              </a:rPr>
              <a:t>Variaciones </a:t>
            </a:r>
            <a:r>
              <a:rPr lang="es-AR" sz="2400" b="1" dirty="0">
                <a:latin typeface="Arial"/>
                <a:cs typeface="Arial"/>
              </a:rPr>
              <a:t> serán</a:t>
            </a:r>
            <a:r>
              <a:rPr lang="es-AR" sz="2400" b="1" spc="5" dirty="0">
                <a:latin typeface="Arial"/>
                <a:cs typeface="Arial"/>
              </a:rPr>
              <a:t> </a:t>
            </a:r>
            <a:r>
              <a:rPr lang="es-AR" sz="2400" b="1" spc="-5" dirty="0">
                <a:latin typeface="Arial"/>
                <a:cs typeface="Arial"/>
              </a:rPr>
              <a:t>expresados</a:t>
            </a:r>
            <a:r>
              <a:rPr lang="es-AR" sz="2400" b="1" dirty="0">
                <a:latin typeface="Arial"/>
                <a:cs typeface="Arial"/>
              </a:rPr>
              <a:t> </a:t>
            </a:r>
            <a:r>
              <a:rPr lang="es-AR" sz="2400" b="1" spc="-5" dirty="0">
                <a:latin typeface="Arial"/>
                <a:cs typeface="Arial"/>
              </a:rPr>
              <a:t>como</a:t>
            </a:r>
            <a:r>
              <a:rPr lang="es-AR" sz="2400" b="1" dirty="0">
                <a:latin typeface="Arial"/>
                <a:cs typeface="Arial"/>
              </a:rPr>
              <a:t> el</a:t>
            </a:r>
            <a:r>
              <a:rPr lang="es-AR" sz="2400" b="1" spc="5" dirty="0">
                <a:latin typeface="Arial"/>
                <a:cs typeface="Arial"/>
              </a:rPr>
              <a:t> </a:t>
            </a:r>
            <a:r>
              <a:rPr lang="es-AR" sz="2400" b="1" spc="-5" dirty="0">
                <a:latin typeface="Arial"/>
                <a:cs typeface="Arial"/>
              </a:rPr>
              <a:t>diámetro</a:t>
            </a:r>
            <a:r>
              <a:rPr lang="es-AR" sz="2400" b="1" dirty="0">
                <a:latin typeface="Arial"/>
                <a:cs typeface="Arial"/>
              </a:rPr>
              <a:t> del</a:t>
            </a:r>
            <a:r>
              <a:rPr lang="es-AR" sz="2400" b="1" spc="5" dirty="0">
                <a:latin typeface="Arial"/>
                <a:cs typeface="Arial"/>
              </a:rPr>
              <a:t> </a:t>
            </a:r>
            <a:r>
              <a:rPr lang="es-AR" sz="2400" b="1" dirty="0">
                <a:latin typeface="Arial"/>
                <a:cs typeface="Arial"/>
              </a:rPr>
              <a:t>alambre</a:t>
            </a:r>
            <a:r>
              <a:rPr lang="es-AR" sz="2400" b="1" spc="5" dirty="0">
                <a:latin typeface="Arial"/>
                <a:cs typeface="Arial"/>
              </a:rPr>
              <a:t> </a:t>
            </a:r>
            <a:r>
              <a:rPr lang="es-AR" sz="2400" b="1" spc="-10" dirty="0">
                <a:latin typeface="Arial"/>
                <a:cs typeface="Arial"/>
              </a:rPr>
              <a:t>en</a:t>
            </a:r>
            <a:r>
              <a:rPr lang="es-AR" sz="2400" b="1" spc="-5" dirty="0">
                <a:latin typeface="Arial"/>
                <a:cs typeface="Arial"/>
              </a:rPr>
              <a:t> fracciones </a:t>
            </a:r>
            <a:r>
              <a:rPr lang="es-AR" sz="2400" b="1" dirty="0">
                <a:latin typeface="Arial"/>
                <a:cs typeface="Arial"/>
              </a:rPr>
              <a:t> </a:t>
            </a:r>
            <a:r>
              <a:rPr lang="es-AR" sz="2400" b="1" spc="-5" dirty="0">
                <a:latin typeface="Arial"/>
                <a:cs typeface="Arial"/>
              </a:rPr>
              <a:t>decimales </a:t>
            </a:r>
            <a:r>
              <a:rPr lang="es-AR" sz="2400" b="1" dirty="0">
                <a:latin typeface="Arial"/>
                <a:cs typeface="Arial"/>
              </a:rPr>
              <a:t>de una pulgada </a:t>
            </a:r>
            <a:r>
              <a:rPr lang="es-AR" sz="2400" b="1" spc="-5" dirty="0">
                <a:latin typeface="Arial"/>
                <a:cs typeface="Arial"/>
              </a:rPr>
              <a:t>al 0.0001 </a:t>
            </a:r>
            <a:r>
              <a:rPr lang="es-AR" sz="2400" b="1" dirty="0">
                <a:latin typeface="Arial"/>
                <a:cs typeface="Arial"/>
              </a:rPr>
              <a:t>pulgada </a:t>
            </a:r>
            <a:r>
              <a:rPr lang="es-AR" sz="2400" b="1" spc="-10" dirty="0">
                <a:latin typeface="Arial"/>
                <a:cs typeface="Arial"/>
              </a:rPr>
              <a:t>más </a:t>
            </a:r>
            <a:r>
              <a:rPr lang="es-AR" sz="2400" b="1" spc="-5" dirty="0">
                <a:latin typeface="Arial"/>
                <a:cs typeface="Arial"/>
              </a:rPr>
              <a:t>cercano </a:t>
            </a:r>
            <a:r>
              <a:rPr lang="es-AR" sz="2400" b="1" dirty="0">
                <a:latin typeface="Arial"/>
                <a:cs typeface="Arial"/>
              </a:rPr>
              <a:t>(o a </a:t>
            </a:r>
            <a:r>
              <a:rPr lang="es-AR" sz="2400" b="1" spc="-5" dirty="0">
                <a:latin typeface="Arial"/>
                <a:cs typeface="Arial"/>
              </a:rPr>
              <a:t>0.001 </a:t>
            </a:r>
            <a:r>
              <a:rPr lang="es-AR" sz="2400" b="1" dirty="0">
                <a:latin typeface="Arial"/>
                <a:cs typeface="Arial"/>
              </a:rPr>
              <a:t> </a:t>
            </a:r>
            <a:r>
              <a:rPr lang="es-AR" sz="2400" b="1" spc="-5" dirty="0">
                <a:latin typeface="Arial"/>
                <a:cs typeface="Arial"/>
              </a:rPr>
              <a:t>milímetro).</a:t>
            </a:r>
            <a:r>
              <a:rPr lang="es-AR" sz="2400" b="1" dirty="0">
                <a:latin typeface="Arial"/>
                <a:cs typeface="Arial"/>
              </a:rPr>
              <a:t> El </a:t>
            </a:r>
            <a:r>
              <a:rPr lang="es-AR" sz="2400" b="1" spc="-5" dirty="0">
                <a:latin typeface="Arial"/>
                <a:cs typeface="Arial"/>
              </a:rPr>
              <a:t>alambre</a:t>
            </a:r>
            <a:r>
              <a:rPr lang="es-AR" sz="2400" b="1" dirty="0">
                <a:latin typeface="Arial"/>
                <a:cs typeface="Arial"/>
              </a:rPr>
              <a:t> no </a:t>
            </a:r>
            <a:r>
              <a:rPr lang="es-AR" sz="2400" b="1" spc="-5" dirty="0">
                <a:latin typeface="Arial"/>
                <a:cs typeface="Arial"/>
              </a:rPr>
              <a:t>variará</a:t>
            </a:r>
            <a:r>
              <a:rPr lang="es-AR" sz="2400" b="1" dirty="0">
                <a:latin typeface="Arial"/>
                <a:cs typeface="Arial"/>
              </a:rPr>
              <a:t> </a:t>
            </a:r>
            <a:r>
              <a:rPr lang="es-AR" sz="2400" b="1" spc="-5" dirty="0">
                <a:latin typeface="Arial"/>
                <a:cs typeface="Arial"/>
              </a:rPr>
              <a:t>del</a:t>
            </a:r>
            <a:r>
              <a:rPr lang="es-AR" sz="2400" b="1" dirty="0">
                <a:latin typeface="Arial"/>
                <a:cs typeface="Arial"/>
              </a:rPr>
              <a:t> </a:t>
            </a:r>
            <a:r>
              <a:rPr lang="es-AR" sz="2400" b="1" spc="-5" dirty="0">
                <a:latin typeface="Arial"/>
                <a:cs typeface="Arial"/>
              </a:rPr>
              <a:t>diámetro</a:t>
            </a:r>
            <a:r>
              <a:rPr lang="es-AR" sz="2400" b="1" dirty="0">
                <a:latin typeface="Arial"/>
                <a:cs typeface="Arial"/>
              </a:rPr>
              <a:t> por </a:t>
            </a:r>
            <a:r>
              <a:rPr lang="es-AR" sz="2400" b="1" spc="-5" dirty="0">
                <a:latin typeface="Arial"/>
                <a:cs typeface="Arial"/>
              </a:rPr>
              <a:t>más</a:t>
            </a:r>
            <a:r>
              <a:rPr lang="es-AR" sz="2400" b="1" dirty="0">
                <a:latin typeface="Arial"/>
                <a:cs typeface="Arial"/>
              </a:rPr>
              <a:t> </a:t>
            </a:r>
            <a:r>
              <a:rPr lang="es-AR" sz="2400" b="1" spc="-5" dirty="0">
                <a:latin typeface="Arial"/>
                <a:cs typeface="Arial"/>
              </a:rPr>
              <a:t>que</a:t>
            </a:r>
            <a:r>
              <a:rPr lang="es-AR" sz="2400" b="1" dirty="0">
                <a:latin typeface="Arial"/>
                <a:cs typeface="Arial"/>
              </a:rPr>
              <a:t> </a:t>
            </a:r>
            <a:r>
              <a:rPr lang="es-AR" sz="2400" b="1" spc="-10" dirty="0">
                <a:latin typeface="Arial"/>
                <a:cs typeface="Arial"/>
              </a:rPr>
              <a:t>más</a:t>
            </a:r>
            <a:r>
              <a:rPr lang="es-AR" sz="2400" b="1" spc="-5" dirty="0">
                <a:latin typeface="Arial"/>
                <a:cs typeface="Arial"/>
              </a:rPr>
              <a:t> </a:t>
            </a:r>
            <a:r>
              <a:rPr lang="es-AR" sz="2400" b="1" dirty="0">
                <a:latin typeface="Arial"/>
                <a:cs typeface="Arial"/>
              </a:rPr>
              <a:t>y </a:t>
            </a:r>
            <a:r>
              <a:rPr lang="es-AR" sz="2400" b="1" spc="5" dirty="0">
                <a:latin typeface="Arial"/>
                <a:cs typeface="Arial"/>
              </a:rPr>
              <a:t> </a:t>
            </a:r>
            <a:r>
              <a:rPr lang="es-AR" sz="2400" b="1" spc="-5" dirty="0">
                <a:latin typeface="Arial"/>
                <a:cs typeface="Arial"/>
              </a:rPr>
              <a:t>menos</a:t>
            </a:r>
            <a:r>
              <a:rPr lang="es-AR" sz="2400" b="1" dirty="0">
                <a:latin typeface="Arial"/>
                <a:cs typeface="Arial"/>
              </a:rPr>
              <a:t> 1</a:t>
            </a:r>
            <a:r>
              <a:rPr lang="es-AR" sz="2400" b="1" spc="5" dirty="0">
                <a:latin typeface="Arial"/>
                <a:cs typeface="Arial"/>
              </a:rPr>
              <a:t> </a:t>
            </a:r>
            <a:r>
              <a:rPr lang="es-AR" sz="2400" b="1" spc="-10" dirty="0">
                <a:latin typeface="Arial"/>
                <a:cs typeface="Arial"/>
              </a:rPr>
              <a:t>%,</a:t>
            </a:r>
            <a:r>
              <a:rPr lang="es-AR" sz="2400" b="1" spc="-5" dirty="0">
                <a:latin typeface="Arial"/>
                <a:cs typeface="Arial"/>
              </a:rPr>
              <a:t> expresado</a:t>
            </a:r>
            <a:r>
              <a:rPr lang="es-AR" sz="2400" b="1" dirty="0">
                <a:latin typeface="Arial"/>
                <a:cs typeface="Arial"/>
              </a:rPr>
              <a:t> al</a:t>
            </a:r>
            <a:r>
              <a:rPr lang="es-AR" sz="2400" b="1" spc="5" dirty="0">
                <a:latin typeface="Arial"/>
                <a:cs typeface="Arial"/>
              </a:rPr>
              <a:t> </a:t>
            </a:r>
            <a:r>
              <a:rPr lang="es-AR" sz="2400" b="1" spc="-5" dirty="0">
                <a:latin typeface="Arial"/>
                <a:cs typeface="Arial"/>
              </a:rPr>
              <a:t>0.0001</a:t>
            </a:r>
            <a:r>
              <a:rPr lang="es-AR" sz="2400" b="1" dirty="0">
                <a:latin typeface="Arial"/>
                <a:cs typeface="Arial"/>
              </a:rPr>
              <a:t> </a:t>
            </a:r>
            <a:r>
              <a:rPr lang="es-AR" sz="2400" b="1" spc="-5" dirty="0">
                <a:latin typeface="Arial"/>
                <a:cs typeface="Arial"/>
              </a:rPr>
              <a:t>pulgada</a:t>
            </a:r>
            <a:r>
              <a:rPr lang="es-AR" sz="2400" b="1" dirty="0">
                <a:latin typeface="Arial"/>
                <a:cs typeface="Arial"/>
              </a:rPr>
              <a:t> </a:t>
            </a:r>
            <a:r>
              <a:rPr lang="es-AR" sz="2400" b="1" spc="-5" dirty="0">
                <a:latin typeface="Arial"/>
                <a:cs typeface="Arial"/>
              </a:rPr>
              <a:t>más</a:t>
            </a:r>
            <a:r>
              <a:rPr lang="es-AR" sz="2400" b="1" dirty="0">
                <a:latin typeface="Arial"/>
                <a:cs typeface="Arial"/>
              </a:rPr>
              <a:t> cercano</a:t>
            </a:r>
            <a:r>
              <a:rPr lang="es-AR" sz="2400" b="1" spc="5" dirty="0">
                <a:latin typeface="Arial"/>
                <a:cs typeface="Arial"/>
              </a:rPr>
              <a:t> </a:t>
            </a:r>
            <a:r>
              <a:rPr lang="es-AR" sz="2400" b="1" spc="-10" dirty="0">
                <a:latin typeface="Arial"/>
                <a:cs typeface="Arial"/>
              </a:rPr>
              <a:t>(o</a:t>
            </a:r>
            <a:r>
              <a:rPr lang="es-AR" sz="2400" b="1" spc="-5" dirty="0">
                <a:latin typeface="Arial"/>
                <a:cs typeface="Arial"/>
              </a:rPr>
              <a:t> </a:t>
            </a:r>
            <a:r>
              <a:rPr lang="es-AR" sz="2400" b="1" dirty="0">
                <a:latin typeface="Arial"/>
                <a:cs typeface="Arial"/>
              </a:rPr>
              <a:t>a </a:t>
            </a:r>
            <a:r>
              <a:rPr lang="es-AR" sz="2400" b="1" spc="5" dirty="0">
                <a:latin typeface="Arial"/>
                <a:cs typeface="Arial"/>
              </a:rPr>
              <a:t> </a:t>
            </a:r>
            <a:r>
              <a:rPr lang="es-AR" sz="2400" b="1" spc="-5" dirty="0">
                <a:latin typeface="Arial"/>
                <a:cs typeface="Arial"/>
              </a:rPr>
              <a:t>0.001milímetro). </a:t>
            </a:r>
            <a:r>
              <a:rPr lang="es-AR" sz="2400" b="1" dirty="0">
                <a:latin typeface="Arial"/>
                <a:cs typeface="Arial"/>
              </a:rPr>
              <a:t>El </a:t>
            </a:r>
            <a:r>
              <a:rPr lang="es-AR" sz="2400" b="1" spc="-5" dirty="0">
                <a:latin typeface="Arial"/>
                <a:cs typeface="Arial"/>
              </a:rPr>
              <a:t>material conductor </a:t>
            </a:r>
            <a:r>
              <a:rPr lang="es-AR" sz="2400" b="1" dirty="0">
                <a:latin typeface="Arial"/>
                <a:cs typeface="Arial"/>
              </a:rPr>
              <a:t>debe ser </a:t>
            </a:r>
            <a:r>
              <a:rPr lang="es-AR" sz="2400" b="1" spc="-5" dirty="0">
                <a:latin typeface="Arial"/>
                <a:cs typeface="Arial"/>
              </a:rPr>
              <a:t>cobre compactado </a:t>
            </a:r>
            <a:r>
              <a:rPr lang="es-AR" sz="2400" b="1" spc="-10" dirty="0">
                <a:latin typeface="Arial"/>
                <a:cs typeface="Arial"/>
              </a:rPr>
              <a:t>de </a:t>
            </a:r>
            <a:r>
              <a:rPr lang="es-AR" sz="2400" b="1" spc="-5" dirty="0">
                <a:latin typeface="Arial"/>
                <a:cs typeface="Arial"/>
              </a:rPr>
              <a:t> </a:t>
            </a:r>
            <a:r>
              <a:rPr lang="es-AR" sz="2400" b="1" dirty="0">
                <a:latin typeface="Arial"/>
                <a:cs typeface="Arial"/>
              </a:rPr>
              <a:t>acuerdo</a:t>
            </a:r>
            <a:r>
              <a:rPr lang="es-AR" sz="2400" b="1" spc="-15" dirty="0">
                <a:latin typeface="Arial"/>
                <a:cs typeface="Arial"/>
              </a:rPr>
              <a:t> </a:t>
            </a:r>
            <a:r>
              <a:rPr lang="es-AR" sz="2400" b="1" dirty="0">
                <a:latin typeface="Arial"/>
                <a:cs typeface="Arial"/>
              </a:rPr>
              <a:t>a</a:t>
            </a:r>
            <a:r>
              <a:rPr lang="es-AR" sz="2400" b="1" spc="-10" dirty="0">
                <a:latin typeface="Arial"/>
                <a:cs typeface="Arial"/>
              </a:rPr>
              <a:t> </a:t>
            </a:r>
            <a:r>
              <a:rPr lang="es-AR" sz="2400" b="1" dirty="0">
                <a:latin typeface="Arial"/>
                <a:cs typeface="Arial"/>
              </a:rPr>
              <a:t>las </a:t>
            </a:r>
            <a:r>
              <a:rPr lang="es-AR" sz="2400" b="1" spc="-5" dirty="0">
                <a:latin typeface="Arial"/>
                <a:cs typeface="Arial"/>
              </a:rPr>
              <a:t>dimensiones</a:t>
            </a:r>
            <a:r>
              <a:rPr lang="es-AR" sz="2400" spc="-5" dirty="0">
                <a:latin typeface="Arial"/>
                <a:cs typeface="Arial"/>
              </a:rPr>
              <a:t>.</a:t>
            </a:r>
            <a:endParaRPr lang="es-AR" sz="2400" dirty="0">
              <a:latin typeface="Arial"/>
              <a:cs typeface="Arial"/>
            </a:endParaRPr>
          </a:p>
          <a:p>
            <a:pPr>
              <a:lnSpc>
                <a:spcPts val="2700"/>
              </a:lnSpc>
              <a:spcBef>
                <a:spcPts val="45"/>
              </a:spcBef>
            </a:pPr>
            <a:endParaRPr lang="es-AR" sz="2400" dirty="0">
              <a:latin typeface="Arial"/>
              <a:cs typeface="Arial"/>
            </a:endParaRPr>
          </a:p>
          <a:p>
            <a:pPr marL="469900" lvl="1" algn="just">
              <a:lnSpc>
                <a:spcPts val="2700"/>
              </a:lnSpc>
            </a:pPr>
            <a:r>
              <a:rPr lang="es-AR" sz="2400" b="1" spc="-5" dirty="0">
                <a:solidFill>
                  <a:srgbClr val="00B050"/>
                </a:solidFill>
                <a:effectLst>
                  <a:outerShdw blurRad="38100" dist="38100" dir="2700000" algn="tl">
                    <a:srgbClr val="000000">
                      <a:alpha val="43137"/>
                    </a:srgbClr>
                  </a:outerShdw>
                </a:effectLst>
                <a:latin typeface="Arial"/>
                <a:cs typeface="Arial"/>
              </a:rPr>
              <a:t>Aislamiento</a:t>
            </a:r>
          </a:p>
          <a:p>
            <a:pPr marL="469900" lvl="1" algn="just">
              <a:lnSpc>
                <a:spcPts val="2700"/>
              </a:lnSpc>
            </a:pPr>
            <a:endParaRPr lang="es-AR" sz="2400" dirty="0">
              <a:solidFill>
                <a:srgbClr val="00B050"/>
              </a:solidFill>
              <a:effectLst>
                <a:outerShdw blurRad="38100" dist="38100" dir="2700000" algn="tl">
                  <a:srgbClr val="000000">
                    <a:alpha val="43137"/>
                  </a:srgbClr>
                </a:outerShdw>
              </a:effectLst>
              <a:latin typeface="Arial"/>
              <a:cs typeface="Arial"/>
            </a:endParaRPr>
          </a:p>
          <a:p>
            <a:pPr marL="355600" indent="-342900" algn="just">
              <a:lnSpc>
                <a:spcPts val="2700"/>
              </a:lnSpc>
              <a:buFont typeface="Wingdings" panose="05000000000000000000" pitchFamily="2" charset="2"/>
              <a:buChar char="ü"/>
            </a:pPr>
            <a:r>
              <a:rPr lang="es-AR" sz="2400" b="1" dirty="0">
                <a:latin typeface="Arial"/>
                <a:cs typeface="Arial"/>
              </a:rPr>
              <a:t>El</a:t>
            </a:r>
            <a:r>
              <a:rPr lang="es-AR" sz="2400" b="1" spc="-50" dirty="0">
                <a:latin typeface="Arial"/>
                <a:cs typeface="Arial"/>
              </a:rPr>
              <a:t> </a:t>
            </a:r>
            <a:r>
              <a:rPr lang="es-AR" sz="2400" b="1" spc="-5" dirty="0">
                <a:latin typeface="Arial"/>
                <a:cs typeface="Arial"/>
              </a:rPr>
              <a:t>aislamiento</a:t>
            </a:r>
            <a:r>
              <a:rPr lang="es-AR" sz="2400" b="1" spc="-45" dirty="0">
                <a:latin typeface="Arial"/>
                <a:cs typeface="Arial"/>
              </a:rPr>
              <a:t> </a:t>
            </a:r>
            <a:r>
              <a:rPr lang="es-AR" sz="2400" b="1" dirty="0">
                <a:latin typeface="Arial"/>
                <a:cs typeface="Arial"/>
              </a:rPr>
              <a:t>debe</a:t>
            </a:r>
            <a:r>
              <a:rPr lang="es-AR" sz="2400" b="1" spc="-65" dirty="0">
                <a:latin typeface="Arial"/>
                <a:cs typeface="Arial"/>
              </a:rPr>
              <a:t> </a:t>
            </a:r>
            <a:r>
              <a:rPr lang="es-AR" sz="2400" b="1" dirty="0">
                <a:latin typeface="Arial"/>
                <a:cs typeface="Arial"/>
              </a:rPr>
              <a:t>ser</a:t>
            </a:r>
            <a:r>
              <a:rPr lang="es-AR" sz="2400" b="1" spc="-60" dirty="0">
                <a:latin typeface="Arial"/>
                <a:cs typeface="Arial"/>
              </a:rPr>
              <a:t> </a:t>
            </a:r>
            <a:r>
              <a:rPr lang="es-AR" sz="2400" b="1" dirty="0">
                <a:latin typeface="Arial"/>
                <a:cs typeface="Arial"/>
              </a:rPr>
              <a:t>100</a:t>
            </a:r>
            <a:r>
              <a:rPr lang="es-AR" sz="2400" b="1" spc="-65" dirty="0">
                <a:latin typeface="Arial"/>
                <a:cs typeface="Arial"/>
              </a:rPr>
              <a:t> </a:t>
            </a:r>
            <a:r>
              <a:rPr lang="es-AR" sz="2400" b="1" dirty="0">
                <a:latin typeface="Arial"/>
                <a:cs typeface="Arial"/>
              </a:rPr>
              <a:t>%</a:t>
            </a:r>
            <a:r>
              <a:rPr lang="es-AR" sz="2400" b="1" spc="-45" dirty="0">
                <a:latin typeface="Arial"/>
                <a:cs typeface="Arial"/>
              </a:rPr>
              <a:t> </a:t>
            </a:r>
            <a:r>
              <a:rPr lang="es-AR" sz="2400" b="1" dirty="0">
                <a:latin typeface="Arial"/>
                <a:cs typeface="Arial"/>
              </a:rPr>
              <a:t>de</a:t>
            </a:r>
            <a:r>
              <a:rPr lang="es-AR" sz="2400" b="1" spc="-65" dirty="0">
                <a:latin typeface="Arial"/>
                <a:cs typeface="Arial"/>
              </a:rPr>
              <a:t> </a:t>
            </a:r>
            <a:r>
              <a:rPr lang="es-AR" sz="2400" b="1" spc="-5" dirty="0">
                <a:latin typeface="Arial"/>
                <a:cs typeface="Arial"/>
              </a:rPr>
              <a:t>polietileno</a:t>
            </a:r>
            <a:r>
              <a:rPr lang="es-AR" sz="2400" b="1" spc="-45" dirty="0">
                <a:latin typeface="Arial"/>
                <a:cs typeface="Arial"/>
              </a:rPr>
              <a:t> </a:t>
            </a:r>
            <a:r>
              <a:rPr lang="es-AR" sz="2400" b="1" spc="-5" dirty="0">
                <a:latin typeface="Arial"/>
                <a:cs typeface="Arial"/>
              </a:rPr>
              <a:t>reticulado</a:t>
            </a:r>
            <a:r>
              <a:rPr lang="es-AR" sz="2400" b="1" spc="-65" dirty="0">
                <a:latin typeface="Arial"/>
                <a:cs typeface="Arial"/>
              </a:rPr>
              <a:t> </a:t>
            </a:r>
            <a:r>
              <a:rPr lang="es-AR" sz="2400" b="1" spc="-5" dirty="0">
                <a:latin typeface="Arial"/>
                <a:cs typeface="Arial"/>
              </a:rPr>
              <a:t>(XLPE)</a:t>
            </a:r>
            <a:r>
              <a:rPr lang="es-AR" sz="2400" b="1" spc="-45" dirty="0">
                <a:latin typeface="Arial"/>
                <a:cs typeface="Arial"/>
              </a:rPr>
              <a:t> </a:t>
            </a:r>
            <a:r>
              <a:rPr lang="es-AR" sz="2400" b="1" dirty="0">
                <a:latin typeface="Arial"/>
                <a:cs typeface="Arial"/>
              </a:rPr>
              <a:t>para</a:t>
            </a:r>
            <a:r>
              <a:rPr lang="es-AR" sz="2400" b="1" spc="-60" dirty="0">
                <a:latin typeface="Arial"/>
                <a:cs typeface="Arial"/>
              </a:rPr>
              <a:t> </a:t>
            </a:r>
            <a:r>
              <a:rPr lang="es-AR" sz="2400" b="1" spc="-5" dirty="0">
                <a:latin typeface="Arial"/>
                <a:cs typeface="Arial"/>
              </a:rPr>
              <a:t>una </a:t>
            </a:r>
            <a:r>
              <a:rPr lang="es-AR" sz="2400" b="1" spc="-380" dirty="0">
                <a:latin typeface="Arial"/>
                <a:cs typeface="Arial"/>
              </a:rPr>
              <a:t> </a:t>
            </a:r>
            <a:r>
              <a:rPr lang="es-AR" sz="2400" b="1" spc="-5" dirty="0">
                <a:latin typeface="Arial"/>
                <a:cs typeface="Arial"/>
              </a:rPr>
              <a:t>temperatura máxima </a:t>
            </a:r>
            <a:r>
              <a:rPr lang="es-AR" sz="2400" b="1" dirty="0">
                <a:latin typeface="Arial"/>
                <a:cs typeface="Arial"/>
              </a:rPr>
              <a:t>de operación en </a:t>
            </a:r>
            <a:r>
              <a:rPr lang="es-AR" sz="2400" b="1" spc="-5" dirty="0">
                <a:latin typeface="Arial"/>
                <a:cs typeface="Arial"/>
              </a:rPr>
              <a:t>condiciones normales </a:t>
            </a:r>
            <a:r>
              <a:rPr lang="es-AR" sz="2400" b="1" dirty="0">
                <a:latin typeface="Arial"/>
                <a:cs typeface="Arial"/>
              </a:rPr>
              <a:t>de 90 </a:t>
            </a:r>
            <a:r>
              <a:rPr lang="es-AR" sz="2400" b="1" spc="-5" dirty="0">
                <a:latin typeface="Arial"/>
                <a:cs typeface="Arial"/>
              </a:rPr>
              <a:t>°C. </a:t>
            </a:r>
            <a:r>
              <a:rPr lang="es-AR" sz="2400" b="1" dirty="0">
                <a:latin typeface="Arial"/>
                <a:cs typeface="Arial"/>
              </a:rPr>
              <a:t> La</a:t>
            </a:r>
            <a:r>
              <a:rPr lang="es-AR" sz="2400" b="1" spc="45" dirty="0">
                <a:latin typeface="Arial"/>
                <a:cs typeface="Arial"/>
              </a:rPr>
              <a:t> </a:t>
            </a:r>
            <a:r>
              <a:rPr lang="es-AR" sz="2400" b="1" spc="-5" dirty="0">
                <a:latin typeface="Arial"/>
                <a:cs typeface="Arial"/>
              </a:rPr>
              <a:t>aplicación</a:t>
            </a:r>
            <a:r>
              <a:rPr lang="es-AR" sz="2400" b="1" spc="25" dirty="0">
                <a:latin typeface="Arial"/>
                <a:cs typeface="Arial"/>
              </a:rPr>
              <a:t> </a:t>
            </a:r>
            <a:r>
              <a:rPr lang="es-AR" sz="2400" b="1" dirty="0">
                <a:latin typeface="Arial"/>
                <a:cs typeface="Arial"/>
              </a:rPr>
              <a:t>del</a:t>
            </a:r>
            <a:r>
              <a:rPr lang="es-AR" sz="2400" b="1" spc="20" dirty="0">
                <a:latin typeface="Arial"/>
                <a:cs typeface="Arial"/>
              </a:rPr>
              <a:t> </a:t>
            </a:r>
            <a:r>
              <a:rPr lang="es-AR" sz="2400" b="1" spc="-5" dirty="0">
                <a:latin typeface="Arial"/>
                <a:cs typeface="Arial"/>
              </a:rPr>
              <a:t>compuesto</a:t>
            </a:r>
            <a:r>
              <a:rPr lang="es-AR" sz="2400" b="1" spc="40" dirty="0">
                <a:latin typeface="Arial"/>
                <a:cs typeface="Arial"/>
              </a:rPr>
              <a:t> </a:t>
            </a:r>
            <a:r>
              <a:rPr lang="es-AR" sz="2400" b="1" spc="-5" dirty="0">
                <a:latin typeface="Arial"/>
                <a:cs typeface="Arial"/>
              </a:rPr>
              <a:t>aislante</a:t>
            </a:r>
            <a:r>
              <a:rPr lang="es-AR" sz="2400" b="1" spc="20" dirty="0">
                <a:latin typeface="Arial"/>
                <a:cs typeface="Arial"/>
              </a:rPr>
              <a:t> </a:t>
            </a:r>
            <a:r>
              <a:rPr lang="es-AR" sz="2400" b="1" dirty="0">
                <a:latin typeface="Arial"/>
                <a:cs typeface="Arial"/>
              </a:rPr>
              <a:t>será</a:t>
            </a:r>
            <a:r>
              <a:rPr lang="es-AR" sz="2400" b="1" spc="30" dirty="0">
                <a:latin typeface="Arial"/>
                <a:cs typeface="Arial"/>
              </a:rPr>
              <a:t> </a:t>
            </a:r>
            <a:r>
              <a:rPr lang="es-AR" sz="2400" b="1" dirty="0">
                <a:latin typeface="Arial"/>
                <a:cs typeface="Arial"/>
              </a:rPr>
              <a:t>por</a:t>
            </a:r>
            <a:r>
              <a:rPr lang="es-AR" sz="2400" b="1" spc="30" dirty="0">
                <a:latin typeface="Arial"/>
                <a:cs typeface="Arial"/>
              </a:rPr>
              <a:t> </a:t>
            </a:r>
            <a:r>
              <a:rPr lang="es-AR" sz="2400" b="1" dirty="0">
                <a:latin typeface="Arial"/>
                <a:cs typeface="Arial"/>
              </a:rPr>
              <a:t>medio</a:t>
            </a:r>
            <a:r>
              <a:rPr lang="es-AR" sz="2400" b="1" spc="30" dirty="0">
                <a:latin typeface="Arial"/>
                <a:cs typeface="Arial"/>
              </a:rPr>
              <a:t> </a:t>
            </a:r>
            <a:r>
              <a:rPr lang="es-AR" sz="2400" b="1" dirty="0">
                <a:latin typeface="Arial"/>
                <a:cs typeface="Arial"/>
              </a:rPr>
              <a:t>de</a:t>
            </a:r>
            <a:r>
              <a:rPr lang="es-AR" sz="2400" b="1" spc="20" dirty="0">
                <a:latin typeface="Arial"/>
                <a:cs typeface="Arial"/>
              </a:rPr>
              <a:t> </a:t>
            </a:r>
            <a:r>
              <a:rPr lang="es-AR" sz="2400" b="1" dirty="0">
                <a:latin typeface="Arial"/>
                <a:cs typeface="Arial"/>
              </a:rPr>
              <a:t>un</a:t>
            </a:r>
            <a:r>
              <a:rPr lang="es-AR" sz="2400" b="1" spc="45" dirty="0">
                <a:latin typeface="Arial"/>
                <a:cs typeface="Arial"/>
              </a:rPr>
              <a:t> </a:t>
            </a:r>
            <a:r>
              <a:rPr lang="es-AR" sz="2400" b="1" spc="-5" dirty="0">
                <a:latin typeface="Arial"/>
                <a:cs typeface="Arial"/>
              </a:rPr>
              <a:t>proceso</a:t>
            </a:r>
            <a:r>
              <a:rPr lang="es-AR" sz="2400" b="1" spc="30" dirty="0">
                <a:latin typeface="Arial"/>
                <a:cs typeface="Arial"/>
              </a:rPr>
              <a:t> </a:t>
            </a:r>
            <a:r>
              <a:rPr lang="es-AR" sz="2400" b="1" dirty="0">
                <a:latin typeface="Arial"/>
                <a:cs typeface="Arial"/>
              </a:rPr>
              <a:t>de triple</a:t>
            </a:r>
            <a:r>
              <a:rPr lang="es-AR" sz="2400" b="1" spc="-25" dirty="0">
                <a:latin typeface="Arial"/>
                <a:cs typeface="Arial"/>
              </a:rPr>
              <a:t> </a:t>
            </a:r>
            <a:r>
              <a:rPr lang="es-AR" sz="2400" b="1" spc="-5" dirty="0">
                <a:latin typeface="Arial"/>
                <a:cs typeface="Arial"/>
              </a:rPr>
              <a:t>extrusión</a:t>
            </a:r>
            <a:r>
              <a:rPr lang="es-AR" sz="2400" b="1" spc="-25" dirty="0">
                <a:latin typeface="Arial"/>
                <a:cs typeface="Arial"/>
              </a:rPr>
              <a:t> </a:t>
            </a:r>
            <a:r>
              <a:rPr lang="es-AR" sz="2400" b="1" dirty="0">
                <a:latin typeface="Arial"/>
                <a:cs typeface="Arial"/>
              </a:rPr>
              <a:t>en</a:t>
            </a:r>
            <a:r>
              <a:rPr lang="es-AR" sz="2400" b="1" spc="-25" dirty="0">
                <a:latin typeface="Arial"/>
                <a:cs typeface="Arial"/>
              </a:rPr>
              <a:t> </a:t>
            </a:r>
            <a:r>
              <a:rPr lang="es-AR" sz="2400" b="1" dirty="0">
                <a:latin typeface="Arial"/>
                <a:cs typeface="Arial"/>
              </a:rPr>
              <a:t>conjunto</a:t>
            </a:r>
            <a:r>
              <a:rPr lang="es-AR" sz="2400" b="1" spc="-35" dirty="0">
                <a:latin typeface="Arial"/>
                <a:cs typeface="Arial"/>
              </a:rPr>
              <a:t> </a:t>
            </a:r>
            <a:r>
              <a:rPr lang="es-AR" sz="2400" b="1" dirty="0">
                <a:latin typeface="Arial"/>
                <a:cs typeface="Arial"/>
              </a:rPr>
              <a:t>con</a:t>
            </a:r>
            <a:r>
              <a:rPr lang="es-AR" sz="2400" b="1" spc="-15" dirty="0">
                <a:latin typeface="Arial"/>
                <a:cs typeface="Arial"/>
              </a:rPr>
              <a:t> </a:t>
            </a:r>
            <a:r>
              <a:rPr lang="es-AR" sz="2400" b="1" spc="-5" dirty="0">
                <a:latin typeface="Arial"/>
                <a:cs typeface="Arial"/>
              </a:rPr>
              <a:t>las</a:t>
            </a:r>
            <a:r>
              <a:rPr lang="es-AR" sz="2400" b="1" spc="-35" dirty="0">
                <a:latin typeface="Arial"/>
                <a:cs typeface="Arial"/>
              </a:rPr>
              <a:t> </a:t>
            </a:r>
            <a:r>
              <a:rPr lang="es-AR" sz="2400" b="1" spc="-5" dirty="0">
                <a:latin typeface="Arial"/>
                <a:cs typeface="Arial"/>
              </a:rPr>
              <a:t>capas</a:t>
            </a:r>
            <a:r>
              <a:rPr lang="es-AR" sz="2400" b="1" spc="-25" dirty="0">
                <a:latin typeface="Arial"/>
                <a:cs typeface="Arial"/>
              </a:rPr>
              <a:t> </a:t>
            </a:r>
            <a:r>
              <a:rPr lang="es-AR" sz="2400" b="1" spc="-5" dirty="0">
                <a:latin typeface="Arial"/>
                <a:cs typeface="Arial"/>
              </a:rPr>
              <a:t>semiconductoras</a:t>
            </a:r>
            <a:r>
              <a:rPr lang="es-AR" sz="2400" b="1" spc="-10" dirty="0">
                <a:latin typeface="Arial"/>
                <a:cs typeface="Arial"/>
              </a:rPr>
              <a:t> </a:t>
            </a:r>
            <a:r>
              <a:rPr lang="es-AR" sz="2400" b="1" spc="-5" dirty="0">
                <a:latin typeface="Arial"/>
                <a:cs typeface="Arial"/>
              </a:rPr>
              <a:t>por</a:t>
            </a:r>
            <a:r>
              <a:rPr lang="es-AR" sz="2400" b="1" spc="-25" dirty="0">
                <a:latin typeface="Arial"/>
                <a:cs typeface="Arial"/>
              </a:rPr>
              <a:t> </a:t>
            </a:r>
            <a:r>
              <a:rPr lang="es-AR" sz="2400" b="1" dirty="0">
                <a:latin typeface="Arial"/>
                <a:cs typeface="Arial"/>
              </a:rPr>
              <a:t>sobre</a:t>
            </a:r>
            <a:r>
              <a:rPr lang="es-AR" sz="2400" b="1" spc="-30" dirty="0">
                <a:latin typeface="Arial"/>
                <a:cs typeface="Arial"/>
              </a:rPr>
              <a:t> </a:t>
            </a:r>
            <a:r>
              <a:rPr lang="es-AR" sz="2400" b="1" spc="-10" dirty="0">
                <a:latin typeface="Arial"/>
                <a:cs typeface="Arial"/>
              </a:rPr>
              <a:t>el </a:t>
            </a:r>
            <a:r>
              <a:rPr lang="es-AR" sz="2400" b="1" spc="-5" dirty="0">
                <a:latin typeface="Arial"/>
                <a:cs typeface="Arial"/>
              </a:rPr>
              <a:t>conductor</a:t>
            </a:r>
            <a:r>
              <a:rPr lang="es-AR" sz="2400" b="1" dirty="0">
                <a:latin typeface="Arial"/>
                <a:cs typeface="Arial"/>
              </a:rPr>
              <a:t> y</a:t>
            </a:r>
            <a:r>
              <a:rPr lang="es-AR" sz="2400" b="1" spc="5" dirty="0">
                <a:latin typeface="Arial"/>
                <a:cs typeface="Arial"/>
              </a:rPr>
              <a:t> </a:t>
            </a:r>
            <a:r>
              <a:rPr lang="es-AR" sz="2400" b="1" spc="-5" dirty="0">
                <a:latin typeface="Arial"/>
                <a:cs typeface="Arial"/>
              </a:rPr>
              <a:t>aislación.</a:t>
            </a:r>
            <a:r>
              <a:rPr lang="es-AR" sz="2400" b="1" dirty="0">
                <a:latin typeface="Arial"/>
                <a:cs typeface="Arial"/>
              </a:rPr>
              <a:t> </a:t>
            </a:r>
          </a:p>
          <a:p>
            <a:pPr marL="355600" indent="-342900" algn="just">
              <a:lnSpc>
                <a:spcPts val="2700"/>
              </a:lnSpc>
              <a:buFont typeface="Wingdings" panose="05000000000000000000" pitchFamily="2" charset="2"/>
              <a:buChar char="ü"/>
            </a:pPr>
            <a:endParaRPr lang="es-AR" sz="2400" b="1" dirty="0">
              <a:latin typeface="Arial"/>
              <a:cs typeface="Arial"/>
            </a:endParaRPr>
          </a:p>
          <a:p>
            <a:pPr marL="355600" indent="-342900" algn="just">
              <a:lnSpc>
                <a:spcPts val="2700"/>
              </a:lnSpc>
              <a:buFont typeface="Wingdings" panose="05000000000000000000" pitchFamily="2" charset="2"/>
              <a:buChar char="ü"/>
            </a:pPr>
            <a:r>
              <a:rPr lang="es-AR" sz="2400" b="1" dirty="0">
                <a:latin typeface="Arial"/>
                <a:cs typeface="Arial"/>
              </a:rPr>
              <a:t>El</a:t>
            </a:r>
            <a:r>
              <a:rPr lang="es-AR" sz="2400" b="1" spc="5" dirty="0">
                <a:latin typeface="Arial"/>
                <a:cs typeface="Arial"/>
              </a:rPr>
              <a:t> </a:t>
            </a:r>
            <a:r>
              <a:rPr lang="es-AR" sz="2400" b="1" spc="-5" dirty="0">
                <a:latin typeface="Arial"/>
                <a:cs typeface="Arial"/>
              </a:rPr>
              <a:t>aislamiento</a:t>
            </a:r>
            <a:r>
              <a:rPr lang="es-AR" sz="2400" b="1" dirty="0">
                <a:latin typeface="Arial"/>
                <a:cs typeface="Arial"/>
              </a:rPr>
              <a:t> </a:t>
            </a:r>
            <a:r>
              <a:rPr lang="es-AR" sz="2400" b="1" spc="-5" dirty="0">
                <a:latin typeface="Arial"/>
                <a:cs typeface="Arial"/>
              </a:rPr>
              <a:t>deberá</a:t>
            </a:r>
            <a:r>
              <a:rPr lang="es-AR" sz="2400" b="1" dirty="0">
                <a:latin typeface="Arial"/>
                <a:cs typeface="Arial"/>
              </a:rPr>
              <a:t> </a:t>
            </a:r>
            <a:r>
              <a:rPr lang="es-AR" sz="2400" b="1" spc="-5" dirty="0">
                <a:latin typeface="Arial"/>
                <a:cs typeface="Arial"/>
              </a:rPr>
              <a:t>admitir</a:t>
            </a:r>
            <a:r>
              <a:rPr lang="es-AR" sz="2400" b="1" dirty="0">
                <a:latin typeface="Arial"/>
                <a:cs typeface="Arial"/>
              </a:rPr>
              <a:t> </a:t>
            </a:r>
            <a:r>
              <a:rPr lang="es-AR" sz="2400" b="1" spc="-5" dirty="0">
                <a:latin typeface="Arial"/>
                <a:cs typeface="Arial"/>
              </a:rPr>
              <a:t>las</a:t>
            </a:r>
            <a:r>
              <a:rPr lang="es-AR" sz="2400" b="1" dirty="0">
                <a:latin typeface="Arial"/>
                <a:cs typeface="Arial"/>
              </a:rPr>
              <a:t> </a:t>
            </a:r>
            <a:r>
              <a:rPr lang="es-AR" sz="2400" b="1" spc="-5" dirty="0">
                <a:latin typeface="Arial"/>
                <a:cs typeface="Arial"/>
              </a:rPr>
              <a:t>siguientes </a:t>
            </a:r>
            <a:r>
              <a:rPr lang="es-AR" sz="2400" b="1" dirty="0">
                <a:latin typeface="Arial"/>
                <a:cs typeface="Arial"/>
              </a:rPr>
              <a:t> </a:t>
            </a:r>
            <a:r>
              <a:rPr lang="es-AR" sz="2400" b="1" spc="-5" dirty="0">
                <a:latin typeface="Arial"/>
                <a:cs typeface="Arial"/>
              </a:rPr>
              <a:t>temperaturas</a:t>
            </a:r>
            <a:r>
              <a:rPr lang="es-AR" sz="2400" b="1" spc="5" dirty="0">
                <a:latin typeface="Arial"/>
                <a:cs typeface="Arial"/>
              </a:rPr>
              <a:t> </a:t>
            </a:r>
            <a:r>
              <a:rPr lang="es-AR" sz="2400" b="1" spc="-5" dirty="0">
                <a:latin typeface="Arial"/>
                <a:cs typeface="Arial"/>
              </a:rPr>
              <a:t>máximas</a:t>
            </a:r>
            <a:r>
              <a:rPr lang="es-AR" sz="2400" b="1" spc="5" dirty="0">
                <a:latin typeface="Arial"/>
                <a:cs typeface="Arial"/>
              </a:rPr>
              <a:t> </a:t>
            </a:r>
            <a:r>
              <a:rPr lang="es-AR" sz="2400" b="1" dirty="0">
                <a:latin typeface="Arial"/>
                <a:cs typeface="Arial"/>
              </a:rPr>
              <a:t>del</a:t>
            </a:r>
            <a:r>
              <a:rPr lang="es-AR" sz="2400" b="1" spc="-20" dirty="0">
                <a:latin typeface="Arial"/>
                <a:cs typeface="Arial"/>
              </a:rPr>
              <a:t> </a:t>
            </a:r>
            <a:r>
              <a:rPr lang="es-AR" sz="2400" b="1" spc="-5" dirty="0">
                <a:latin typeface="Arial"/>
                <a:cs typeface="Arial"/>
              </a:rPr>
              <a:t>conductor:</a:t>
            </a:r>
            <a:endParaRPr lang="es-AR" sz="2400" b="1" dirty="0">
              <a:latin typeface="Arial"/>
              <a:cs typeface="Arial"/>
            </a:endParaRPr>
          </a:p>
          <a:p>
            <a:pPr marL="342900" indent="-342900">
              <a:lnSpc>
                <a:spcPts val="2700"/>
              </a:lnSpc>
              <a:spcBef>
                <a:spcPts val="25"/>
              </a:spcBef>
              <a:buFont typeface="Wingdings" panose="05000000000000000000" pitchFamily="2" charset="2"/>
              <a:buChar char="ü"/>
            </a:pPr>
            <a:endParaRPr lang="es-AR" sz="2400" b="1" dirty="0">
              <a:latin typeface="Arial"/>
              <a:cs typeface="Arial"/>
            </a:endParaRPr>
          </a:p>
          <a:p>
            <a:pPr marL="355600" indent="-342900" algn="just">
              <a:lnSpc>
                <a:spcPts val="2700"/>
              </a:lnSpc>
              <a:buFont typeface="Wingdings" panose="05000000000000000000" pitchFamily="2" charset="2"/>
              <a:buChar char="ü"/>
            </a:pPr>
            <a:r>
              <a:rPr lang="es-AR" sz="2400" b="1" dirty="0">
                <a:latin typeface="Arial"/>
                <a:cs typeface="Arial"/>
              </a:rPr>
              <a:t>Operación</a:t>
            </a:r>
            <a:r>
              <a:rPr lang="es-AR" sz="2400" b="1" spc="-5" dirty="0">
                <a:latin typeface="Arial"/>
                <a:cs typeface="Arial"/>
              </a:rPr>
              <a:t> normal </a:t>
            </a:r>
            <a:r>
              <a:rPr lang="es-AR" sz="2400" b="1" dirty="0">
                <a:latin typeface="Arial"/>
                <a:cs typeface="Arial"/>
              </a:rPr>
              <a:t>90 °C,</a:t>
            </a:r>
            <a:r>
              <a:rPr lang="es-AR" sz="2400" b="1" spc="-15" dirty="0">
                <a:latin typeface="Arial"/>
                <a:cs typeface="Arial"/>
              </a:rPr>
              <a:t> </a:t>
            </a:r>
            <a:r>
              <a:rPr lang="es-AR" sz="2400" b="1" spc="-5" dirty="0">
                <a:latin typeface="Arial"/>
                <a:cs typeface="Arial"/>
              </a:rPr>
              <a:t>cortocircuito</a:t>
            </a:r>
            <a:r>
              <a:rPr lang="es-AR" sz="2400" b="1" spc="-10" dirty="0">
                <a:latin typeface="Arial"/>
                <a:cs typeface="Arial"/>
              </a:rPr>
              <a:t> </a:t>
            </a:r>
            <a:r>
              <a:rPr lang="es-AR" sz="2400" b="1" dirty="0">
                <a:latin typeface="Arial"/>
                <a:cs typeface="Arial"/>
              </a:rPr>
              <a:t>250</a:t>
            </a:r>
            <a:r>
              <a:rPr lang="es-AR" sz="2400" b="1" spc="-5" dirty="0">
                <a:latin typeface="Arial"/>
                <a:cs typeface="Arial"/>
              </a:rPr>
              <a:t> °C, </a:t>
            </a:r>
            <a:r>
              <a:rPr lang="es-AR" sz="2400" b="1" dirty="0">
                <a:latin typeface="Arial"/>
                <a:cs typeface="Arial"/>
              </a:rPr>
              <a:t>sobrecarga</a:t>
            </a:r>
            <a:r>
              <a:rPr lang="es-AR" sz="2400" b="1" spc="-5" dirty="0">
                <a:latin typeface="Arial"/>
                <a:cs typeface="Arial"/>
              </a:rPr>
              <a:t> </a:t>
            </a:r>
            <a:r>
              <a:rPr lang="es-AR" sz="2400" b="1" dirty="0">
                <a:latin typeface="Arial"/>
                <a:cs typeface="Arial"/>
              </a:rPr>
              <a:t>130</a:t>
            </a:r>
            <a:r>
              <a:rPr lang="es-AR" sz="2400" b="1" spc="-10" dirty="0">
                <a:latin typeface="Arial"/>
                <a:cs typeface="Arial"/>
              </a:rPr>
              <a:t> </a:t>
            </a:r>
            <a:r>
              <a:rPr lang="es-AR" sz="2400" b="1" spc="-5" dirty="0">
                <a:latin typeface="Arial"/>
                <a:cs typeface="Arial"/>
              </a:rPr>
              <a:t>°C.</a:t>
            </a:r>
            <a:endParaRPr lang="es-AR" sz="2400" b="1"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68</a:t>
            </a:fld>
            <a:endParaRPr lang="es-AR"/>
          </a:p>
        </p:txBody>
      </p:sp>
    </p:spTree>
    <p:extLst>
      <p:ext uri="{BB962C8B-B14F-4D97-AF65-F5344CB8AC3E}">
        <p14:creationId xmlns:p14="http://schemas.microsoft.com/office/powerpoint/2010/main" val="38256464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r>
              <a:rPr lang="es-AR" sz="2400" b="1" u="sng" spc="-5" dirty="0">
                <a:effectLst>
                  <a:outerShdw blurRad="38100" dist="38100" dir="2700000" algn="tl">
                    <a:srgbClr val="000000">
                      <a:alpha val="43137"/>
                    </a:srgbClr>
                  </a:outerShdw>
                </a:effectLst>
                <a:latin typeface="Arial"/>
                <a:cs typeface="Arial"/>
              </a:rPr>
              <a:t>Cubierta</a:t>
            </a:r>
            <a:r>
              <a:rPr lang="es-AR" sz="2400" b="1" u="sng" spc="-2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Externa</a:t>
            </a:r>
          </a:p>
          <a:p>
            <a:pPr marL="12700" algn="just"/>
            <a:endParaRPr lang="es-AR" sz="2400" dirty="0">
              <a:latin typeface="Arial"/>
              <a:cs typeface="Arial"/>
            </a:endParaRPr>
          </a:p>
          <a:p>
            <a:pPr marL="812800" marR="6350" lvl="1" indent="-342900" algn="just">
              <a:spcBef>
                <a:spcPts val="815"/>
              </a:spcBef>
              <a:buFont typeface="Wingdings" panose="05000000000000000000" pitchFamily="2" charset="2"/>
              <a:buChar char="ü"/>
            </a:pPr>
            <a:r>
              <a:rPr lang="es-AR" sz="2400" b="1" dirty="0">
                <a:latin typeface="Arial"/>
                <a:cs typeface="Arial"/>
              </a:rPr>
              <a:t>La </a:t>
            </a:r>
            <a:r>
              <a:rPr lang="es-AR" sz="2400" b="1" spc="-5" dirty="0">
                <a:latin typeface="Arial"/>
                <a:cs typeface="Arial"/>
              </a:rPr>
              <a:t>cubierta exterior </a:t>
            </a:r>
            <a:r>
              <a:rPr lang="es-AR" sz="2400" b="1" dirty="0">
                <a:latin typeface="Arial"/>
                <a:cs typeface="Arial"/>
              </a:rPr>
              <a:t>será de </a:t>
            </a:r>
            <a:r>
              <a:rPr lang="es-AR" sz="2400" b="1" spc="-5" dirty="0">
                <a:latin typeface="Arial"/>
                <a:cs typeface="Arial"/>
              </a:rPr>
              <a:t>PVC, </a:t>
            </a:r>
            <a:r>
              <a:rPr lang="es-AR" sz="2400" b="1" dirty="0">
                <a:latin typeface="Arial"/>
                <a:cs typeface="Arial"/>
              </a:rPr>
              <a:t>según la </a:t>
            </a:r>
            <a:r>
              <a:rPr lang="es-AR" sz="2400" b="1" spc="-5" dirty="0">
                <a:latin typeface="Arial"/>
                <a:cs typeface="Arial"/>
              </a:rPr>
              <a:t>Norma 541:2002 </a:t>
            </a:r>
            <a:r>
              <a:rPr lang="es-AR" sz="2400" b="1" dirty="0">
                <a:latin typeface="Arial"/>
                <a:cs typeface="Arial"/>
              </a:rPr>
              <a:t>de </a:t>
            </a:r>
            <a:r>
              <a:rPr lang="es-AR" sz="2400" b="1" spc="-5" dirty="0">
                <a:latin typeface="Arial"/>
                <a:cs typeface="Arial"/>
              </a:rPr>
              <a:t>color </a:t>
            </a:r>
            <a:r>
              <a:rPr lang="es-AR" sz="2400" b="1" dirty="0">
                <a:latin typeface="Arial"/>
                <a:cs typeface="Arial"/>
              </a:rPr>
              <a:t> negro. El </a:t>
            </a:r>
            <a:r>
              <a:rPr lang="es-AR" sz="2400" b="1" spc="-5" dirty="0">
                <a:latin typeface="Arial"/>
                <a:cs typeface="Arial"/>
              </a:rPr>
              <a:t>compuesto </a:t>
            </a:r>
            <a:r>
              <a:rPr lang="es-AR" sz="2400" b="1" dirty="0">
                <a:latin typeface="Arial"/>
                <a:cs typeface="Arial"/>
              </a:rPr>
              <a:t>deberá tener </a:t>
            </a:r>
            <a:r>
              <a:rPr lang="es-AR" sz="2400" b="1" spc="-5" dirty="0">
                <a:latin typeface="Arial"/>
                <a:cs typeface="Arial"/>
              </a:rPr>
              <a:t>aditivos </a:t>
            </a:r>
            <a:r>
              <a:rPr lang="es-AR" sz="2400" b="1" dirty="0">
                <a:latin typeface="Arial"/>
                <a:cs typeface="Arial"/>
              </a:rPr>
              <a:t>para cumplir </a:t>
            </a:r>
            <a:r>
              <a:rPr lang="es-AR" sz="2400" b="1" spc="-5" dirty="0">
                <a:latin typeface="Arial"/>
                <a:cs typeface="Arial"/>
              </a:rPr>
              <a:t>con </a:t>
            </a:r>
            <a:r>
              <a:rPr lang="es-AR" sz="2400" b="1" dirty="0">
                <a:latin typeface="Arial"/>
                <a:cs typeface="Arial"/>
              </a:rPr>
              <a:t>el </a:t>
            </a:r>
            <a:r>
              <a:rPr lang="es-AR" sz="2400" b="1" spc="-5" dirty="0">
                <a:latin typeface="Arial"/>
                <a:cs typeface="Arial"/>
              </a:rPr>
              <a:t>ensayo </a:t>
            </a:r>
            <a:r>
              <a:rPr lang="es-AR" sz="2400" b="1" dirty="0">
                <a:latin typeface="Arial"/>
                <a:cs typeface="Arial"/>
              </a:rPr>
              <a:t> de </a:t>
            </a:r>
            <a:r>
              <a:rPr lang="es-AR" sz="2400" b="1" spc="-5" dirty="0">
                <a:latin typeface="Arial"/>
                <a:cs typeface="Arial"/>
              </a:rPr>
              <a:t>propagación</a:t>
            </a:r>
            <a:r>
              <a:rPr lang="es-AR" sz="2400" b="1" spc="5" dirty="0">
                <a:latin typeface="Arial"/>
                <a:cs typeface="Arial"/>
              </a:rPr>
              <a:t> </a:t>
            </a:r>
            <a:r>
              <a:rPr lang="es-AR" sz="2400" b="1" dirty="0">
                <a:latin typeface="Arial"/>
                <a:cs typeface="Arial"/>
              </a:rPr>
              <a:t>a</a:t>
            </a:r>
            <a:r>
              <a:rPr lang="es-AR" sz="2400" b="1" spc="-10" dirty="0">
                <a:latin typeface="Arial"/>
                <a:cs typeface="Arial"/>
              </a:rPr>
              <a:t> la</a:t>
            </a:r>
            <a:r>
              <a:rPr lang="es-AR" sz="2400" b="1" spc="10" dirty="0">
                <a:latin typeface="Arial"/>
                <a:cs typeface="Arial"/>
              </a:rPr>
              <a:t> </a:t>
            </a:r>
            <a:r>
              <a:rPr lang="es-AR" sz="2400" b="1" spc="-5" dirty="0">
                <a:latin typeface="Arial"/>
                <a:cs typeface="Arial"/>
              </a:rPr>
              <a:t>llama</a:t>
            </a:r>
            <a:r>
              <a:rPr lang="es-AR" sz="2400" b="1" spc="-10" dirty="0">
                <a:latin typeface="Arial"/>
                <a:cs typeface="Arial"/>
              </a:rPr>
              <a:t> </a:t>
            </a:r>
            <a:r>
              <a:rPr lang="es-AR" sz="2400" b="1" dirty="0">
                <a:latin typeface="Arial"/>
                <a:cs typeface="Arial"/>
              </a:rPr>
              <a:t>de</a:t>
            </a:r>
            <a:r>
              <a:rPr lang="es-AR" sz="2400" b="1" spc="5" dirty="0">
                <a:latin typeface="Arial"/>
                <a:cs typeface="Arial"/>
              </a:rPr>
              <a:t> </a:t>
            </a:r>
            <a:r>
              <a:rPr lang="es-AR" sz="2400" b="1" dirty="0">
                <a:latin typeface="Arial"/>
                <a:cs typeface="Arial"/>
              </a:rPr>
              <a:t>la</a:t>
            </a:r>
            <a:r>
              <a:rPr lang="es-AR" sz="2400" b="1" spc="-20" dirty="0">
                <a:latin typeface="Arial"/>
                <a:cs typeface="Arial"/>
              </a:rPr>
              <a:t> </a:t>
            </a:r>
            <a:r>
              <a:rPr lang="es-AR" sz="2400" b="1" spc="-5" dirty="0">
                <a:latin typeface="Arial"/>
                <a:cs typeface="Arial"/>
              </a:rPr>
              <a:t>citada</a:t>
            </a:r>
            <a:r>
              <a:rPr lang="es-AR" sz="2400" b="1" spc="-10" dirty="0">
                <a:latin typeface="Arial"/>
                <a:cs typeface="Arial"/>
              </a:rPr>
              <a:t> </a:t>
            </a:r>
            <a:r>
              <a:rPr lang="es-AR" sz="2400" b="1" dirty="0">
                <a:latin typeface="Arial"/>
                <a:cs typeface="Arial"/>
              </a:rPr>
              <a:t>norma.</a:t>
            </a:r>
          </a:p>
          <a:p>
            <a:pPr marL="812800" marR="6350" lvl="1" indent="-342900" algn="just">
              <a:spcBef>
                <a:spcPts val="815"/>
              </a:spcBef>
              <a:buFont typeface="Wingdings" panose="05000000000000000000" pitchFamily="2" charset="2"/>
              <a:buChar char="ü"/>
            </a:pPr>
            <a:endParaRPr lang="es-AR" sz="2400" b="1" dirty="0">
              <a:latin typeface="Arial"/>
              <a:cs typeface="Arial"/>
            </a:endParaRPr>
          </a:p>
          <a:p>
            <a:pPr marL="812800" marR="5715" lvl="1" indent="-342900" algn="just">
              <a:spcBef>
                <a:spcPts val="815"/>
              </a:spcBef>
              <a:buFont typeface="Wingdings" panose="05000000000000000000" pitchFamily="2" charset="2"/>
              <a:buChar char="ü"/>
            </a:pPr>
            <a:r>
              <a:rPr lang="es-AR" sz="2400" b="1" dirty="0">
                <a:latin typeface="Arial"/>
                <a:cs typeface="Arial"/>
              </a:rPr>
              <a:t>El</a:t>
            </a:r>
            <a:r>
              <a:rPr lang="es-AR" sz="2400" b="1" spc="-45" dirty="0">
                <a:latin typeface="Arial"/>
                <a:cs typeface="Arial"/>
              </a:rPr>
              <a:t> </a:t>
            </a:r>
            <a:r>
              <a:rPr lang="es-AR" sz="2400" b="1" spc="-5" dirty="0">
                <a:latin typeface="Arial"/>
                <a:cs typeface="Arial"/>
              </a:rPr>
              <a:t>espesor</a:t>
            </a:r>
            <a:r>
              <a:rPr lang="es-AR" sz="2400" b="1" spc="-50" dirty="0">
                <a:latin typeface="Arial"/>
                <a:cs typeface="Arial"/>
              </a:rPr>
              <a:t> </a:t>
            </a:r>
            <a:r>
              <a:rPr lang="es-AR" sz="2400" b="1" spc="-5" dirty="0">
                <a:latin typeface="Arial"/>
                <a:cs typeface="Arial"/>
              </a:rPr>
              <a:t>mínimo</a:t>
            </a:r>
            <a:r>
              <a:rPr lang="es-AR" sz="2400" b="1" spc="-65" dirty="0">
                <a:latin typeface="Arial"/>
                <a:cs typeface="Arial"/>
              </a:rPr>
              <a:t> </a:t>
            </a:r>
            <a:r>
              <a:rPr lang="es-AR" sz="2400" b="1" dirty="0">
                <a:latin typeface="Arial"/>
                <a:cs typeface="Arial"/>
              </a:rPr>
              <a:t>de</a:t>
            </a:r>
            <a:r>
              <a:rPr lang="es-AR" sz="2400" b="1" spc="-40" dirty="0">
                <a:latin typeface="Arial"/>
                <a:cs typeface="Arial"/>
              </a:rPr>
              <a:t> </a:t>
            </a:r>
            <a:r>
              <a:rPr lang="es-AR" sz="2400" b="1" dirty="0">
                <a:latin typeface="Arial"/>
                <a:cs typeface="Arial"/>
              </a:rPr>
              <a:t>la</a:t>
            </a:r>
            <a:r>
              <a:rPr lang="es-AR" sz="2400" b="1" spc="-65" dirty="0">
                <a:latin typeface="Arial"/>
                <a:cs typeface="Arial"/>
              </a:rPr>
              <a:t> </a:t>
            </a:r>
            <a:r>
              <a:rPr lang="es-AR" sz="2400" b="1" spc="-5" dirty="0">
                <a:latin typeface="Arial"/>
                <a:cs typeface="Arial"/>
              </a:rPr>
              <a:t>cubierta</a:t>
            </a:r>
            <a:r>
              <a:rPr lang="es-AR" sz="2400" b="1" spc="-55" dirty="0">
                <a:latin typeface="Arial"/>
                <a:cs typeface="Arial"/>
              </a:rPr>
              <a:t> </a:t>
            </a:r>
            <a:r>
              <a:rPr lang="es-AR" sz="2400" b="1" spc="-10" dirty="0">
                <a:latin typeface="Arial"/>
                <a:cs typeface="Arial"/>
              </a:rPr>
              <a:t>en</a:t>
            </a:r>
            <a:r>
              <a:rPr lang="es-AR" sz="2400" b="1" spc="-50" dirty="0">
                <a:latin typeface="Arial"/>
                <a:cs typeface="Arial"/>
              </a:rPr>
              <a:t> </a:t>
            </a:r>
            <a:r>
              <a:rPr lang="es-AR" sz="2400" b="1" dirty="0">
                <a:latin typeface="Arial"/>
                <a:cs typeface="Arial"/>
              </a:rPr>
              <a:t>un</a:t>
            </a:r>
            <a:r>
              <a:rPr lang="es-AR" sz="2400" b="1" spc="-50" dirty="0">
                <a:latin typeface="Arial"/>
                <a:cs typeface="Arial"/>
              </a:rPr>
              <a:t> </a:t>
            </a:r>
            <a:r>
              <a:rPr lang="es-AR" sz="2400" b="1" spc="-5" dirty="0">
                <a:latin typeface="Arial"/>
                <a:cs typeface="Arial"/>
              </a:rPr>
              <a:t>punto</a:t>
            </a:r>
            <a:r>
              <a:rPr lang="es-AR" sz="2400" b="1" spc="-65" dirty="0">
                <a:latin typeface="Arial"/>
                <a:cs typeface="Arial"/>
              </a:rPr>
              <a:t> </a:t>
            </a:r>
            <a:r>
              <a:rPr lang="es-AR" sz="2400" b="1" dirty="0">
                <a:latin typeface="Arial"/>
                <a:cs typeface="Arial"/>
              </a:rPr>
              <a:t>cualquiera</a:t>
            </a:r>
            <a:r>
              <a:rPr lang="es-AR" sz="2400" b="1" spc="-50" dirty="0">
                <a:latin typeface="Arial"/>
                <a:cs typeface="Arial"/>
              </a:rPr>
              <a:t> </a:t>
            </a:r>
            <a:r>
              <a:rPr lang="es-AR" sz="2400" b="1" spc="-10" dirty="0">
                <a:latin typeface="Arial"/>
                <a:cs typeface="Arial"/>
              </a:rPr>
              <a:t>de</a:t>
            </a:r>
            <a:r>
              <a:rPr lang="es-AR" sz="2400" b="1" spc="-40" dirty="0">
                <a:latin typeface="Arial"/>
                <a:cs typeface="Arial"/>
              </a:rPr>
              <a:t> </a:t>
            </a:r>
            <a:r>
              <a:rPr lang="es-AR" sz="2400" b="1" dirty="0">
                <a:latin typeface="Arial"/>
                <a:cs typeface="Arial"/>
              </a:rPr>
              <a:t>una</a:t>
            </a:r>
            <a:r>
              <a:rPr lang="es-AR" sz="2400" b="1" spc="-70" dirty="0">
                <a:latin typeface="Arial"/>
                <a:cs typeface="Arial"/>
              </a:rPr>
              <a:t> </a:t>
            </a:r>
            <a:r>
              <a:rPr lang="es-AR" sz="2400" b="1" spc="-5" dirty="0">
                <a:latin typeface="Arial"/>
                <a:cs typeface="Arial"/>
              </a:rPr>
              <a:t>sección </a:t>
            </a:r>
            <a:r>
              <a:rPr lang="es-AR" sz="2400" b="1" spc="-375" dirty="0">
                <a:latin typeface="Arial"/>
                <a:cs typeface="Arial"/>
              </a:rPr>
              <a:t> </a:t>
            </a:r>
            <a:r>
              <a:rPr lang="es-AR" sz="2400" b="1" spc="-5" dirty="0">
                <a:latin typeface="Arial"/>
                <a:cs typeface="Arial"/>
              </a:rPr>
              <a:t>transversal</a:t>
            </a:r>
            <a:r>
              <a:rPr lang="es-AR" sz="2400" b="1" spc="-45" dirty="0">
                <a:latin typeface="Arial"/>
                <a:cs typeface="Arial"/>
              </a:rPr>
              <a:t> </a:t>
            </a:r>
            <a:r>
              <a:rPr lang="es-AR" sz="2400" b="1" dirty="0">
                <a:latin typeface="Arial"/>
                <a:cs typeface="Arial"/>
              </a:rPr>
              <a:t>puede</a:t>
            </a:r>
            <a:r>
              <a:rPr lang="es-AR" sz="2400" b="1" spc="-55" dirty="0">
                <a:latin typeface="Arial"/>
                <a:cs typeface="Arial"/>
              </a:rPr>
              <a:t> </a:t>
            </a:r>
            <a:r>
              <a:rPr lang="es-AR" sz="2400" b="1" spc="-5" dirty="0">
                <a:latin typeface="Arial"/>
                <a:cs typeface="Arial"/>
              </a:rPr>
              <a:t>ser</a:t>
            </a:r>
            <a:r>
              <a:rPr lang="es-AR" sz="2400" b="1" spc="-45" dirty="0">
                <a:latin typeface="Arial"/>
                <a:cs typeface="Arial"/>
              </a:rPr>
              <a:t> </a:t>
            </a:r>
            <a:r>
              <a:rPr lang="es-AR" sz="2400" b="1" dirty="0">
                <a:latin typeface="Arial"/>
                <a:cs typeface="Arial"/>
              </a:rPr>
              <a:t>inferior</a:t>
            </a:r>
            <a:r>
              <a:rPr lang="es-AR" sz="2400" b="1" spc="-40" dirty="0">
                <a:latin typeface="Arial"/>
                <a:cs typeface="Arial"/>
              </a:rPr>
              <a:t> </a:t>
            </a:r>
            <a:r>
              <a:rPr lang="es-AR" sz="2400" b="1" dirty="0">
                <a:latin typeface="Arial"/>
                <a:cs typeface="Arial"/>
              </a:rPr>
              <a:t>al</a:t>
            </a:r>
            <a:r>
              <a:rPr lang="es-AR" sz="2400" b="1" spc="-55" dirty="0">
                <a:latin typeface="Arial"/>
                <a:cs typeface="Arial"/>
              </a:rPr>
              <a:t> </a:t>
            </a:r>
            <a:r>
              <a:rPr lang="es-AR" sz="2400" b="1" spc="-5" dirty="0">
                <a:latin typeface="Arial"/>
                <a:cs typeface="Arial"/>
              </a:rPr>
              <a:t>valor</a:t>
            </a:r>
            <a:r>
              <a:rPr lang="es-AR" sz="2400" b="1" spc="-40" dirty="0">
                <a:latin typeface="Arial"/>
                <a:cs typeface="Arial"/>
              </a:rPr>
              <a:t> </a:t>
            </a:r>
            <a:r>
              <a:rPr lang="es-AR" sz="2400" b="1" dirty="0">
                <a:latin typeface="Arial"/>
                <a:cs typeface="Arial"/>
              </a:rPr>
              <a:t>nominal</a:t>
            </a:r>
            <a:r>
              <a:rPr lang="es-AR" sz="2400" b="1" spc="-45" dirty="0">
                <a:latin typeface="Arial"/>
                <a:cs typeface="Arial"/>
              </a:rPr>
              <a:t> </a:t>
            </a:r>
            <a:r>
              <a:rPr lang="es-AR" sz="2400" b="1" spc="-5" dirty="0">
                <a:latin typeface="Arial"/>
                <a:cs typeface="Arial"/>
              </a:rPr>
              <a:t>especificado</a:t>
            </a:r>
            <a:r>
              <a:rPr lang="es-AR" sz="2400" b="1" spc="-50" dirty="0">
                <a:latin typeface="Arial"/>
                <a:cs typeface="Arial"/>
              </a:rPr>
              <a:t> </a:t>
            </a:r>
            <a:r>
              <a:rPr lang="es-AR" sz="2400" b="1" dirty="0">
                <a:latin typeface="Arial"/>
                <a:cs typeface="Arial"/>
              </a:rPr>
              <a:t>siempre</a:t>
            </a:r>
            <a:r>
              <a:rPr lang="es-AR" sz="2400" b="1" spc="-55" dirty="0">
                <a:latin typeface="Arial"/>
                <a:cs typeface="Arial"/>
              </a:rPr>
              <a:t> </a:t>
            </a:r>
            <a:r>
              <a:rPr lang="es-AR" sz="2400" b="1" spc="-5" dirty="0">
                <a:latin typeface="Arial"/>
                <a:cs typeface="Arial"/>
              </a:rPr>
              <a:t>que </a:t>
            </a:r>
            <a:r>
              <a:rPr lang="es-AR" sz="2400" b="1" spc="-375" dirty="0">
                <a:latin typeface="Arial"/>
                <a:cs typeface="Arial"/>
              </a:rPr>
              <a:t> </a:t>
            </a:r>
            <a:r>
              <a:rPr lang="es-AR" sz="2400" b="1" dirty="0">
                <a:latin typeface="Arial"/>
                <a:cs typeface="Arial"/>
              </a:rPr>
              <a:t>la </a:t>
            </a:r>
            <a:r>
              <a:rPr lang="es-AR" sz="2400" b="1" spc="-5" dirty="0">
                <a:latin typeface="Arial"/>
                <a:cs typeface="Arial"/>
              </a:rPr>
              <a:t>diferencia </a:t>
            </a:r>
            <a:r>
              <a:rPr lang="es-AR" sz="2400" b="1" dirty="0">
                <a:latin typeface="Arial"/>
                <a:cs typeface="Arial"/>
              </a:rPr>
              <a:t>no </a:t>
            </a:r>
            <a:r>
              <a:rPr lang="es-AR" sz="2400" b="1" spc="-10" dirty="0">
                <a:latin typeface="Arial"/>
                <a:cs typeface="Arial"/>
              </a:rPr>
              <a:t>sea </a:t>
            </a:r>
            <a:r>
              <a:rPr lang="es-AR" sz="2400" b="1" spc="-5" dirty="0">
                <a:latin typeface="Arial"/>
                <a:cs typeface="Arial"/>
              </a:rPr>
              <a:t>mayor </a:t>
            </a:r>
            <a:r>
              <a:rPr lang="es-AR" sz="2400" b="1" dirty="0">
                <a:latin typeface="Arial"/>
                <a:cs typeface="Arial"/>
              </a:rPr>
              <a:t>que 0,1 </a:t>
            </a:r>
            <a:r>
              <a:rPr lang="es-AR" sz="2400" b="1" spc="-10" dirty="0">
                <a:latin typeface="Arial"/>
                <a:cs typeface="Arial"/>
              </a:rPr>
              <a:t>mm </a:t>
            </a:r>
            <a:r>
              <a:rPr lang="es-AR" sz="2400" b="1" dirty="0">
                <a:latin typeface="Arial"/>
                <a:cs typeface="Arial"/>
              </a:rPr>
              <a:t>+ 10% de </a:t>
            </a:r>
            <a:r>
              <a:rPr lang="es-AR" sz="2400" b="1" spc="-5" dirty="0">
                <a:latin typeface="Arial"/>
                <a:cs typeface="Arial"/>
              </a:rPr>
              <a:t>dicho valor </a:t>
            </a:r>
            <a:r>
              <a:rPr lang="es-AR" sz="2400" b="1" dirty="0">
                <a:latin typeface="Arial"/>
                <a:cs typeface="Arial"/>
              </a:rPr>
              <a:t>nominal. </a:t>
            </a:r>
            <a:r>
              <a:rPr lang="es-AR" sz="2400" b="1" spc="5" dirty="0">
                <a:latin typeface="Arial"/>
                <a:cs typeface="Arial"/>
              </a:rPr>
              <a:t> </a:t>
            </a:r>
            <a:r>
              <a:rPr lang="es-AR" sz="2400" b="1" dirty="0">
                <a:latin typeface="Arial"/>
                <a:cs typeface="Arial"/>
              </a:rPr>
              <a:t>El </a:t>
            </a:r>
            <a:r>
              <a:rPr lang="es-AR" sz="2400" b="1" spc="-5" dirty="0">
                <a:latin typeface="Arial"/>
                <a:cs typeface="Arial"/>
              </a:rPr>
              <a:t>espesor </a:t>
            </a:r>
            <a:r>
              <a:rPr lang="es-AR" sz="2400" b="1" dirty="0">
                <a:latin typeface="Arial"/>
                <a:cs typeface="Arial"/>
              </a:rPr>
              <a:t>de la </a:t>
            </a:r>
            <a:r>
              <a:rPr lang="es-AR" sz="2400" b="1" spc="-5" dirty="0">
                <a:latin typeface="Arial"/>
                <a:cs typeface="Arial"/>
              </a:rPr>
              <a:t>cubierta </a:t>
            </a:r>
            <a:r>
              <a:rPr lang="es-AR" sz="2400" b="1" dirty="0">
                <a:latin typeface="Arial"/>
                <a:cs typeface="Arial"/>
              </a:rPr>
              <a:t>debe ser de PVC de </a:t>
            </a:r>
            <a:r>
              <a:rPr lang="es-AR" sz="2400" b="1" spc="-5" dirty="0">
                <a:latin typeface="Arial"/>
                <a:cs typeface="Arial"/>
              </a:rPr>
              <a:t>color negro resistente </a:t>
            </a:r>
            <a:r>
              <a:rPr lang="es-AR" sz="2400" b="1" dirty="0">
                <a:latin typeface="Arial"/>
                <a:cs typeface="Arial"/>
              </a:rPr>
              <a:t>a </a:t>
            </a:r>
            <a:r>
              <a:rPr lang="es-AR" sz="2400" b="1" spc="5" dirty="0">
                <a:latin typeface="Arial"/>
                <a:cs typeface="Arial"/>
              </a:rPr>
              <a:t> </a:t>
            </a:r>
            <a:r>
              <a:rPr lang="es-AR" sz="2400" b="1" dirty="0">
                <a:latin typeface="Arial"/>
                <a:cs typeface="Arial"/>
              </a:rPr>
              <a:t>la luz </a:t>
            </a:r>
            <a:r>
              <a:rPr lang="es-AR" sz="2400" b="1" spc="-5" dirty="0">
                <a:latin typeface="Arial"/>
                <a:cs typeface="Arial"/>
              </a:rPr>
              <a:t>solar</a:t>
            </a:r>
            <a:r>
              <a:rPr lang="es-AR" sz="2400" b="1" dirty="0">
                <a:latin typeface="Arial"/>
                <a:cs typeface="Arial"/>
              </a:rPr>
              <a:t> y </a:t>
            </a:r>
            <a:r>
              <a:rPr lang="es-AR" sz="2400" b="1" spc="-5" dirty="0">
                <a:latin typeface="Arial"/>
                <a:cs typeface="Arial"/>
              </a:rPr>
              <a:t>resistente</a:t>
            </a:r>
            <a:r>
              <a:rPr lang="es-AR" sz="2400" b="1" dirty="0">
                <a:latin typeface="Arial"/>
                <a:cs typeface="Arial"/>
              </a:rPr>
              <a:t> a la </a:t>
            </a:r>
            <a:r>
              <a:rPr lang="es-AR" sz="2400" b="1" spc="-5" dirty="0">
                <a:latin typeface="Arial"/>
                <a:cs typeface="Arial"/>
              </a:rPr>
              <a:t>llama </a:t>
            </a:r>
            <a:r>
              <a:rPr lang="es-AR" sz="2400" b="1" dirty="0">
                <a:latin typeface="Arial"/>
                <a:cs typeface="Arial"/>
              </a:rPr>
              <a:t>y a los</a:t>
            </a:r>
            <a:r>
              <a:rPr lang="es-AR" sz="2400" b="1" spc="5" dirty="0">
                <a:latin typeface="Arial"/>
                <a:cs typeface="Arial"/>
              </a:rPr>
              <a:t> </a:t>
            </a:r>
            <a:r>
              <a:rPr lang="es-AR" sz="2400" b="1" spc="-5" dirty="0">
                <a:latin typeface="Arial"/>
                <a:cs typeface="Arial"/>
              </a:rPr>
              <a:t>aceites</a:t>
            </a:r>
            <a:r>
              <a:rPr lang="es-AR" sz="2400" b="1" dirty="0">
                <a:latin typeface="Arial"/>
                <a:cs typeface="Arial"/>
              </a:rPr>
              <a:t> </a:t>
            </a:r>
            <a:r>
              <a:rPr lang="es-AR" sz="2400" b="1" spc="-10" dirty="0">
                <a:latin typeface="Arial"/>
                <a:cs typeface="Arial"/>
              </a:rPr>
              <a:t>con</a:t>
            </a:r>
            <a:r>
              <a:rPr lang="es-AR" sz="2400" b="1" spc="-5" dirty="0">
                <a:latin typeface="Arial"/>
                <a:cs typeface="Arial"/>
              </a:rPr>
              <a:t> excelentes </a:t>
            </a:r>
            <a:r>
              <a:rPr lang="es-AR" sz="2400" b="1" dirty="0">
                <a:latin typeface="Arial"/>
                <a:cs typeface="Arial"/>
              </a:rPr>
              <a:t> </a:t>
            </a:r>
            <a:r>
              <a:rPr lang="es-AR" sz="2400" b="1" spc="-5" dirty="0">
                <a:latin typeface="Arial"/>
                <a:cs typeface="Arial"/>
              </a:rPr>
              <a:t>propiedades</a:t>
            </a:r>
            <a:r>
              <a:rPr lang="es-AR" sz="2400" b="1" dirty="0">
                <a:latin typeface="Arial"/>
                <a:cs typeface="Arial"/>
              </a:rPr>
              <a:t> </a:t>
            </a:r>
            <a:r>
              <a:rPr lang="es-AR" sz="2400" b="1" spc="-5" dirty="0">
                <a:latin typeface="Arial"/>
                <a:cs typeface="Arial"/>
              </a:rPr>
              <a:t>mecánicas.</a:t>
            </a:r>
          </a:p>
          <a:p>
            <a:pPr marL="812800" marR="5715" lvl="1" indent="-342900" algn="just">
              <a:spcBef>
                <a:spcPts val="815"/>
              </a:spcBef>
              <a:buFont typeface="Wingdings" panose="05000000000000000000" pitchFamily="2" charset="2"/>
              <a:buChar char="ü"/>
            </a:pPr>
            <a:endParaRPr lang="es-AR" sz="2400" b="1" spc="-5" dirty="0">
              <a:latin typeface="Arial"/>
              <a:cs typeface="Arial"/>
            </a:endParaRPr>
          </a:p>
          <a:p>
            <a:pPr marL="12700" algn="just">
              <a:spcBef>
                <a:spcPts val="100"/>
              </a:spcBef>
            </a:pPr>
            <a:r>
              <a:rPr lang="es-AR" sz="2400" b="1" u="sng" spc="-5" dirty="0">
                <a:effectLst>
                  <a:outerShdw blurRad="38100" dist="38100" dir="2700000" algn="tl">
                    <a:srgbClr val="000000">
                      <a:alpha val="43137"/>
                    </a:srgbClr>
                  </a:outerShdw>
                </a:effectLst>
                <a:latin typeface="Arial"/>
                <a:cs typeface="Arial"/>
              </a:rPr>
              <a:t>Pantalla</a:t>
            </a:r>
            <a:r>
              <a:rPr lang="es-AR" sz="2400" b="1" u="sng" spc="-30" dirty="0">
                <a:effectLst>
                  <a:outerShdw blurRad="38100" dist="38100" dir="2700000" algn="tl">
                    <a:srgbClr val="000000">
                      <a:alpha val="43137"/>
                    </a:srgbClr>
                  </a:outerShdw>
                </a:effectLst>
                <a:latin typeface="Arial"/>
                <a:cs typeface="Arial"/>
              </a:rPr>
              <a:t> </a:t>
            </a:r>
            <a:r>
              <a:rPr lang="es-AR" sz="2400" b="1" u="sng" dirty="0">
                <a:effectLst>
                  <a:outerShdw blurRad="38100" dist="38100" dir="2700000" algn="tl">
                    <a:srgbClr val="000000">
                      <a:alpha val="43137"/>
                    </a:srgbClr>
                  </a:outerShdw>
                </a:effectLst>
                <a:latin typeface="Arial"/>
                <a:cs typeface="Arial"/>
              </a:rPr>
              <a:t>Metálica</a:t>
            </a:r>
          </a:p>
          <a:p>
            <a:pPr marL="12700" algn="just">
              <a:spcBef>
                <a:spcPts val="100"/>
              </a:spcBef>
            </a:pPr>
            <a:endParaRPr lang="es-AR" sz="2400" dirty="0">
              <a:latin typeface="Arial"/>
              <a:cs typeface="Arial"/>
            </a:endParaRPr>
          </a:p>
          <a:p>
            <a:pPr marL="812800" lvl="1" indent="-342900" algn="just">
              <a:buFont typeface="Wingdings" panose="05000000000000000000" pitchFamily="2" charset="2"/>
              <a:buChar char="ü"/>
            </a:pPr>
            <a:r>
              <a:rPr lang="es-AR" sz="2400" b="1" dirty="0">
                <a:latin typeface="Arial"/>
                <a:cs typeface="Arial"/>
              </a:rPr>
              <a:t>La</a:t>
            </a:r>
            <a:r>
              <a:rPr lang="es-AR" sz="2400" b="1" spc="-20" dirty="0">
                <a:latin typeface="Arial"/>
                <a:cs typeface="Arial"/>
              </a:rPr>
              <a:t> </a:t>
            </a:r>
            <a:r>
              <a:rPr lang="es-AR" sz="2400" b="1" spc="-5" dirty="0">
                <a:latin typeface="Arial"/>
                <a:cs typeface="Arial"/>
              </a:rPr>
              <a:t>pantalla</a:t>
            </a:r>
            <a:r>
              <a:rPr lang="es-AR" sz="2400" b="1" spc="-25" dirty="0">
                <a:latin typeface="Arial"/>
                <a:cs typeface="Arial"/>
              </a:rPr>
              <a:t> </a:t>
            </a:r>
            <a:r>
              <a:rPr lang="es-AR" sz="2400" b="1" spc="-5" dirty="0">
                <a:latin typeface="Arial"/>
                <a:cs typeface="Arial"/>
              </a:rPr>
              <a:t>metálica</a:t>
            </a:r>
            <a:r>
              <a:rPr lang="es-AR" sz="2400" b="1" spc="-20" dirty="0">
                <a:latin typeface="Arial"/>
                <a:cs typeface="Arial"/>
              </a:rPr>
              <a:t> </a:t>
            </a:r>
            <a:r>
              <a:rPr lang="es-AR" sz="2400" b="1" spc="-5" dirty="0">
                <a:latin typeface="Arial"/>
                <a:cs typeface="Arial"/>
              </a:rPr>
              <a:t>estará</a:t>
            </a:r>
            <a:r>
              <a:rPr lang="es-AR" sz="2400" b="1" spc="-40" dirty="0">
                <a:latin typeface="Arial"/>
                <a:cs typeface="Arial"/>
              </a:rPr>
              <a:t> </a:t>
            </a:r>
            <a:r>
              <a:rPr lang="es-AR" sz="2400" b="1" dirty="0">
                <a:latin typeface="Arial"/>
                <a:cs typeface="Arial"/>
              </a:rPr>
              <a:t>formada</a:t>
            </a:r>
            <a:r>
              <a:rPr lang="es-AR" sz="2400" b="1" spc="-35" dirty="0">
                <a:latin typeface="Arial"/>
                <a:cs typeface="Arial"/>
              </a:rPr>
              <a:t> </a:t>
            </a:r>
            <a:r>
              <a:rPr lang="es-AR" sz="2400" b="1" spc="-5" dirty="0">
                <a:latin typeface="Arial"/>
                <a:cs typeface="Arial"/>
              </a:rPr>
              <a:t>por</a:t>
            </a:r>
            <a:r>
              <a:rPr lang="es-AR" sz="2400" b="1" spc="-15" dirty="0">
                <a:latin typeface="Arial"/>
                <a:cs typeface="Arial"/>
              </a:rPr>
              <a:t> </a:t>
            </a:r>
            <a:r>
              <a:rPr lang="es-AR" sz="2400" b="1" spc="-5" dirty="0">
                <a:latin typeface="Arial"/>
                <a:cs typeface="Arial"/>
              </a:rPr>
              <a:t>una</a:t>
            </a:r>
            <a:r>
              <a:rPr lang="es-AR" sz="2400" b="1" spc="-30" dirty="0">
                <a:latin typeface="Arial"/>
                <a:cs typeface="Arial"/>
              </a:rPr>
              <a:t> </a:t>
            </a:r>
            <a:r>
              <a:rPr lang="es-AR" sz="2400" b="1" spc="-5" dirty="0">
                <a:latin typeface="Arial"/>
                <a:cs typeface="Arial"/>
              </a:rPr>
              <a:t>cinta</a:t>
            </a:r>
            <a:r>
              <a:rPr lang="es-AR" sz="2400" b="1" spc="-25" dirty="0">
                <a:latin typeface="Arial"/>
                <a:cs typeface="Arial"/>
              </a:rPr>
              <a:t> </a:t>
            </a:r>
            <a:r>
              <a:rPr lang="es-AR" sz="2400" b="1" spc="-5" dirty="0">
                <a:latin typeface="Arial"/>
                <a:cs typeface="Arial"/>
              </a:rPr>
              <a:t>plana</a:t>
            </a:r>
            <a:r>
              <a:rPr lang="es-AR" sz="2400" b="1" spc="-40" dirty="0">
                <a:latin typeface="Arial"/>
                <a:cs typeface="Arial"/>
              </a:rPr>
              <a:t> </a:t>
            </a:r>
            <a:r>
              <a:rPr lang="es-AR" sz="2400" b="1" dirty="0">
                <a:latin typeface="Arial"/>
                <a:cs typeface="Arial"/>
              </a:rPr>
              <a:t>continua</a:t>
            </a:r>
            <a:r>
              <a:rPr lang="es-AR" sz="2400" b="1" spc="-35" dirty="0">
                <a:latin typeface="Arial"/>
                <a:cs typeface="Arial"/>
              </a:rPr>
              <a:t> </a:t>
            </a:r>
            <a:r>
              <a:rPr lang="es-AR" sz="2400" b="1" dirty="0">
                <a:latin typeface="Arial"/>
                <a:cs typeface="Arial"/>
              </a:rPr>
              <a:t>a</a:t>
            </a:r>
            <a:r>
              <a:rPr lang="es-AR" sz="2400" b="1" spc="-40" dirty="0">
                <a:latin typeface="Arial"/>
                <a:cs typeface="Arial"/>
              </a:rPr>
              <a:t> </a:t>
            </a:r>
            <a:r>
              <a:rPr lang="es-AR" sz="2400" b="1" spc="-5" dirty="0">
                <a:latin typeface="Arial"/>
                <a:cs typeface="Arial"/>
              </a:rPr>
              <a:t>todo </a:t>
            </a:r>
            <a:r>
              <a:rPr lang="es-AR" sz="2400" b="1" spc="-380" dirty="0">
                <a:latin typeface="Arial"/>
                <a:cs typeface="Arial"/>
              </a:rPr>
              <a:t> </a:t>
            </a:r>
            <a:r>
              <a:rPr lang="es-AR" sz="2400" b="1" dirty="0">
                <a:latin typeface="Arial"/>
                <a:cs typeface="Arial"/>
              </a:rPr>
              <a:t>lo</a:t>
            </a:r>
            <a:r>
              <a:rPr lang="es-AR" sz="2400" b="1" spc="-10" dirty="0">
                <a:latin typeface="Arial"/>
                <a:cs typeface="Arial"/>
              </a:rPr>
              <a:t> </a:t>
            </a:r>
            <a:r>
              <a:rPr lang="es-AR" sz="2400" b="1" dirty="0">
                <a:latin typeface="Arial"/>
                <a:cs typeface="Arial"/>
              </a:rPr>
              <a:t>largo</a:t>
            </a:r>
            <a:r>
              <a:rPr lang="es-AR" sz="2400" b="1" spc="-20" dirty="0">
                <a:latin typeface="Arial"/>
                <a:cs typeface="Arial"/>
              </a:rPr>
              <a:t> </a:t>
            </a:r>
            <a:r>
              <a:rPr lang="es-AR" sz="2400" b="1" dirty="0">
                <a:latin typeface="Arial"/>
                <a:cs typeface="Arial"/>
              </a:rPr>
              <a:t>del</a:t>
            </a:r>
            <a:r>
              <a:rPr lang="es-AR" sz="2400" b="1" spc="-15" dirty="0">
                <a:latin typeface="Arial"/>
                <a:cs typeface="Arial"/>
              </a:rPr>
              <a:t> </a:t>
            </a:r>
            <a:r>
              <a:rPr lang="es-AR" sz="2400" b="1" dirty="0">
                <a:latin typeface="Arial"/>
                <a:cs typeface="Arial"/>
              </a:rPr>
              <a:t>cable,</a:t>
            </a:r>
            <a:r>
              <a:rPr lang="es-AR" sz="2400" b="1" spc="-30" dirty="0">
                <a:latin typeface="Arial"/>
                <a:cs typeface="Arial"/>
              </a:rPr>
              <a:t> </a:t>
            </a:r>
            <a:r>
              <a:rPr lang="es-AR" sz="2400" b="1" spc="-5" dirty="0">
                <a:latin typeface="Arial"/>
                <a:cs typeface="Arial"/>
              </a:rPr>
              <a:t>con </a:t>
            </a:r>
            <a:r>
              <a:rPr lang="es-AR" sz="2400" b="1" dirty="0">
                <a:latin typeface="Arial"/>
                <a:cs typeface="Arial"/>
              </a:rPr>
              <a:t>un</a:t>
            </a:r>
            <a:r>
              <a:rPr lang="es-AR" sz="2400" b="1" spc="-20" dirty="0">
                <a:latin typeface="Arial"/>
                <a:cs typeface="Arial"/>
              </a:rPr>
              <a:t> </a:t>
            </a:r>
            <a:r>
              <a:rPr lang="es-AR" sz="2400" b="1" spc="-5" dirty="0">
                <a:latin typeface="Arial"/>
                <a:cs typeface="Arial"/>
              </a:rPr>
              <a:t>espesor </a:t>
            </a:r>
            <a:r>
              <a:rPr lang="es-AR" sz="2400" b="1" spc="-10" dirty="0">
                <a:latin typeface="Arial"/>
                <a:cs typeface="Arial"/>
              </a:rPr>
              <a:t>mínimo</a:t>
            </a:r>
            <a:r>
              <a:rPr lang="es-AR" sz="2400" b="1" spc="-5" dirty="0">
                <a:latin typeface="Arial"/>
                <a:cs typeface="Arial"/>
              </a:rPr>
              <a:t> </a:t>
            </a:r>
            <a:r>
              <a:rPr lang="es-AR" sz="2400" b="1" dirty="0">
                <a:latin typeface="Arial"/>
                <a:cs typeface="Arial"/>
              </a:rPr>
              <a:t>de</a:t>
            </a:r>
            <a:r>
              <a:rPr lang="es-AR" sz="2400" b="1" spc="-10" dirty="0">
                <a:latin typeface="Arial"/>
                <a:cs typeface="Arial"/>
              </a:rPr>
              <a:t> </a:t>
            </a:r>
            <a:r>
              <a:rPr lang="es-AR" sz="2400" b="1" spc="-5" dirty="0">
                <a:latin typeface="Arial"/>
                <a:cs typeface="Arial"/>
              </a:rPr>
              <a:t>0,127</a:t>
            </a:r>
            <a:r>
              <a:rPr lang="es-AR" sz="2400" b="1" spc="-15" dirty="0">
                <a:latin typeface="Arial"/>
                <a:cs typeface="Arial"/>
              </a:rPr>
              <a:t> </a:t>
            </a:r>
            <a:r>
              <a:rPr lang="es-AR" sz="2400" b="1" spc="-5" dirty="0">
                <a:latin typeface="Arial"/>
                <a:cs typeface="Arial"/>
              </a:rPr>
              <a:t>mm</a:t>
            </a:r>
            <a:r>
              <a:rPr lang="es-AR" sz="2400" b="1" spc="-10" dirty="0">
                <a:latin typeface="Arial"/>
                <a:cs typeface="Arial"/>
              </a:rPr>
              <a:t> </a:t>
            </a:r>
            <a:r>
              <a:rPr lang="es-AR" sz="2400" b="1" dirty="0">
                <a:latin typeface="Arial"/>
                <a:cs typeface="Arial"/>
              </a:rPr>
              <a:t>y</a:t>
            </a:r>
            <a:r>
              <a:rPr lang="es-AR" sz="2400" b="1" spc="-25" dirty="0">
                <a:latin typeface="Arial"/>
                <a:cs typeface="Arial"/>
              </a:rPr>
              <a:t> </a:t>
            </a:r>
            <a:r>
              <a:rPr lang="es-AR" sz="2400" b="1" dirty="0">
                <a:latin typeface="Arial"/>
                <a:cs typeface="Arial"/>
              </a:rPr>
              <a:t>con</a:t>
            </a:r>
            <a:r>
              <a:rPr lang="es-AR" sz="2400" b="1" spc="-15" dirty="0">
                <a:latin typeface="Arial"/>
                <a:cs typeface="Arial"/>
              </a:rPr>
              <a:t> </a:t>
            </a:r>
            <a:r>
              <a:rPr lang="es-AR" sz="2400" b="1" dirty="0">
                <a:latin typeface="Arial"/>
                <a:cs typeface="Arial"/>
              </a:rPr>
              <a:t>un</a:t>
            </a:r>
            <a:r>
              <a:rPr lang="es-AR" sz="2400" b="1" spc="-10" dirty="0">
                <a:latin typeface="Arial"/>
                <a:cs typeface="Arial"/>
              </a:rPr>
              <a:t> </a:t>
            </a:r>
            <a:r>
              <a:rPr lang="es-AR" sz="2400" b="1" spc="-5" dirty="0">
                <a:latin typeface="Arial"/>
                <a:cs typeface="Arial"/>
              </a:rPr>
              <a:t>ancho </a:t>
            </a:r>
            <a:r>
              <a:rPr lang="es-AR" sz="2400" b="1" spc="-375" dirty="0">
                <a:latin typeface="Arial"/>
                <a:cs typeface="Arial"/>
              </a:rPr>
              <a:t> </a:t>
            </a:r>
            <a:r>
              <a:rPr lang="es-AR" sz="2400" b="1" spc="-5" dirty="0">
                <a:latin typeface="Arial"/>
                <a:cs typeface="Arial"/>
              </a:rPr>
              <a:t>mínimo </a:t>
            </a:r>
            <a:r>
              <a:rPr lang="es-AR" sz="2400" b="1" dirty="0">
                <a:latin typeface="Arial"/>
                <a:cs typeface="Arial"/>
              </a:rPr>
              <a:t>de25 </a:t>
            </a:r>
            <a:r>
              <a:rPr lang="es-AR" sz="2400" b="1" spc="-5" dirty="0" err="1">
                <a:latin typeface="Arial"/>
                <a:cs typeface="Arial"/>
              </a:rPr>
              <a:t>mm.</a:t>
            </a:r>
            <a:r>
              <a:rPr lang="es-AR" sz="2400" b="1" spc="-5" dirty="0">
                <a:latin typeface="Arial"/>
                <a:cs typeface="Arial"/>
              </a:rPr>
              <a:t> </a:t>
            </a:r>
            <a:r>
              <a:rPr lang="es-AR" sz="2400" b="1" dirty="0">
                <a:latin typeface="Arial"/>
                <a:cs typeface="Arial"/>
              </a:rPr>
              <a:t>La </a:t>
            </a:r>
            <a:r>
              <a:rPr lang="es-AR" sz="2400" b="1" spc="-5" dirty="0">
                <a:latin typeface="Arial"/>
                <a:cs typeface="Arial"/>
              </a:rPr>
              <a:t>cinta </a:t>
            </a:r>
            <a:r>
              <a:rPr lang="es-AR" sz="2400" b="1" dirty="0">
                <a:latin typeface="Arial"/>
                <a:cs typeface="Arial"/>
              </a:rPr>
              <a:t>debe </a:t>
            </a:r>
            <a:r>
              <a:rPr lang="es-AR" sz="2400" b="1" spc="-5" dirty="0">
                <a:latin typeface="Arial"/>
                <a:cs typeface="Arial"/>
              </a:rPr>
              <a:t>estar </a:t>
            </a:r>
            <a:r>
              <a:rPr lang="es-AR" sz="2400" b="1" dirty="0">
                <a:latin typeface="Arial"/>
                <a:cs typeface="Arial"/>
              </a:rPr>
              <a:t>aplicada </a:t>
            </a:r>
            <a:r>
              <a:rPr lang="es-AR" sz="2400" b="1" spc="-5" dirty="0">
                <a:latin typeface="Arial"/>
                <a:cs typeface="Arial"/>
              </a:rPr>
              <a:t>helicoidalmente </a:t>
            </a:r>
            <a:r>
              <a:rPr lang="es-AR" sz="2400" b="1" dirty="0">
                <a:latin typeface="Arial"/>
                <a:cs typeface="Arial"/>
              </a:rPr>
              <a:t>con </a:t>
            </a:r>
            <a:r>
              <a:rPr lang="es-AR" sz="2400" b="1" spc="-10" dirty="0">
                <a:latin typeface="Arial"/>
                <a:cs typeface="Arial"/>
              </a:rPr>
              <a:t>un </a:t>
            </a:r>
            <a:r>
              <a:rPr lang="es-AR" sz="2400" b="1" spc="-5" dirty="0">
                <a:latin typeface="Arial"/>
                <a:cs typeface="Arial"/>
              </a:rPr>
              <a:t> </a:t>
            </a:r>
            <a:r>
              <a:rPr lang="es-AR" sz="2400" b="1" dirty="0">
                <a:latin typeface="Arial"/>
                <a:cs typeface="Arial"/>
              </a:rPr>
              <a:t>solape</a:t>
            </a:r>
            <a:r>
              <a:rPr lang="es-AR" sz="2400" b="1" spc="-70" dirty="0">
                <a:latin typeface="Arial"/>
                <a:cs typeface="Arial"/>
              </a:rPr>
              <a:t> </a:t>
            </a:r>
            <a:r>
              <a:rPr lang="es-AR" sz="2400" b="1" spc="-5" dirty="0">
                <a:latin typeface="Arial"/>
                <a:cs typeface="Arial"/>
              </a:rPr>
              <a:t>mínimo</a:t>
            </a:r>
            <a:r>
              <a:rPr lang="es-AR" sz="2400" b="1" spc="-70" dirty="0">
                <a:latin typeface="Arial"/>
                <a:cs typeface="Arial"/>
              </a:rPr>
              <a:t> </a:t>
            </a:r>
            <a:r>
              <a:rPr lang="es-AR" sz="2400" b="1" dirty="0">
                <a:latin typeface="Arial"/>
                <a:cs typeface="Arial"/>
              </a:rPr>
              <a:t>de</a:t>
            </a:r>
            <a:r>
              <a:rPr lang="es-AR" sz="2400" b="1" spc="-55" dirty="0">
                <a:latin typeface="Arial"/>
                <a:cs typeface="Arial"/>
              </a:rPr>
              <a:t> </a:t>
            </a:r>
            <a:r>
              <a:rPr lang="es-AR" sz="2400" b="1" dirty="0">
                <a:latin typeface="Arial"/>
                <a:cs typeface="Arial"/>
              </a:rPr>
              <a:t>20%.Para</a:t>
            </a:r>
            <a:r>
              <a:rPr lang="es-AR" sz="2400" b="1" spc="-70" dirty="0">
                <a:latin typeface="Arial"/>
                <a:cs typeface="Arial"/>
              </a:rPr>
              <a:t> </a:t>
            </a:r>
            <a:r>
              <a:rPr lang="es-AR" sz="2400" b="1" dirty="0">
                <a:latin typeface="Arial"/>
                <a:cs typeface="Arial"/>
              </a:rPr>
              <a:t>el</a:t>
            </a:r>
            <a:r>
              <a:rPr lang="es-AR" sz="2400" b="1" spc="-60" dirty="0">
                <a:latin typeface="Arial"/>
                <a:cs typeface="Arial"/>
              </a:rPr>
              <a:t> </a:t>
            </a:r>
            <a:r>
              <a:rPr lang="es-AR" sz="2400" b="1" spc="-5" dirty="0">
                <a:latin typeface="Arial"/>
                <a:cs typeface="Arial"/>
              </a:rPr>
              <a:t>calibre</a:t>
            </a:r>
            <a:r>
              <a:rPr lang="es-AR" sz="2400" b="1" spc="-65" dirty="0">
                <a:latin typeface="Arial"/>
                <a:cs typeface="Arial"/>
              </a:rPr>
              <a:t> </a:t>
            </a:r>
            <a:r>
              <a:rPr lang="es-AR" sz="2400" b="1" dirty="0">
                <a:latin typeface="Arial"/>
                <a:cs typeface="Arial"/>
              </a:rPr>
              <a:t>500</a:t>
            </a:r>
            <a:r>
              <a:rPr lang="es-AR" sz="2400" b="1" spc="-55" dirty="0">
                <a:latin typeface="Arial"/>
                <a:cs typeface="Arial"/>
              </a:rPr>
              <a:t> </a:t>
            </a:r>
            <a:r>
              <a:rPr lang="es-AR" sz="2400" b="1" spc="-5" dirty="0">
                <a:latin typeface="Arial"/>
                <a:cs typeface="Arial"/>
              </a:rPr>
              <a:t>MCM</a:t>
            </a:r>
            <a:r>
              <a:rPr lang="es-AR" sz="2400" b="1" spc="-60" dirty="0">
                <a:latin typeface="Arial"/>
                <a:cs typeface="Arial"/>
              </a:rPr>
              <a:t> </a:t>
            </a:r>
            <a:r>
              <a:rPr lang="es-AR" sz="2400" b="1" dirty="0">
                <a:latin typeface="Arial"/>
                <a:cs typeface="Arial"/>
              </a:rPr>
              <a:t>y</a:t>
            </a:r>
            <a:r>
              <a:rPr lang="es-AR" sz="2400" b="1" spc="-70" dirty="0">
                <a:latin typeface="Arial"/>
                <a:cs typeface="Arial"/>
              </a:rPr>
              <a:t> </a:t>
            </a:r>
            <a:r>
              <a:rPr lang="es-AR" sz="2400" b="1" dirty="0">
                <a:latin typeface="Arial"/>
                <a:cs typeface="Arial"/>
              </a:rPr>
              <a:t>superiores</a:t>
            </a:r>
            <a:r>
              <a:rPr lang="es-AR" sz="2400" b="1" spc="-50" dirty="0">
                <a:latin typeface="Arial"/>
                <a:cs typeface="Arial"/>
              </a:rPr>
              <a:t> </a:t>
            </a:r>
            <a:r>
              <a:rPr lang="es-AR" sz="2400" b="1" dirty="0">
                <a:latin typeface="Arial"/>
                <a:cs typeface="Arial"/>
              </a:rPr>
              <a:t>la</a:t>
            </a:r>
            <a:r>
              <a:rPr lang="es-AR" sz="2400" b="1" spc="-70" dirty="0">
                <a:latin typeface="Arial"/>
                <a:cs typeface="Arial"/>
              </a:rPr>
              <a:t> </a:t>
            </a:r>
            <a:r>
              <a:rPr lang="es-AR" sz="2400" b="1" spc="-5" dirty="0">
                <a:latin typeface="Arial"/>
                <a:cs typeface="Arial"/>
              </a:rPr>
              <a:t>pantalla metálica</a:t>
            </a:r>
            <a:r>
              <a:rPr lang="es-AR" sz="2400" b="1" spc="-20" dirty="0">
                <a:latin typeface="Arial"/>
                <a:cs typeface="Arial"/>
              </a:rPr>
              <a:t> </a:t>
            </a:r>
            <a:r>
              <a:rPr lang="es-AR" sz="2400" b="1" dirty="0">
                <a:latin typeface="Arial"/>
                <a:cs typeface="Arial"/>
              </a:rPr>
              <a:t>debe</a:t>
            </a:r>
            <a:r>
              <a:rPr lang="es-AR" sz="2400" b="1" spc="-15" dirty="0">
                <a:latin typeface="Arial"/>
                <a:cs typeface="Arial"/>
              </a:rPr>
              <a:t> </a:t>
            </a:r>
            <a:r>
              <a:rPr lang="es-AR" sz="2400" b="1" spc="-5" dirty="0">
                <a:latin typeface="Arial"/>
                <a:cs typeface="Arial"/>
              </a:rPr>
              <a:t>estar</a:t>
            </a:r>
            <a:r>
              <a:rPr lang="es-AR" sz="2400" b="1" spc="-15" dirty="0">
                <a:latin typeface="Arial"/>
                <a:cs typeface="Arial"/>
              </a:rPr>
              <a:t> </a:t>
            </a:r>
            <a:r>
              <a:rPr lang="es-AR" sz="2400" b="1" dirty="0">
                <a:latin typeface="Arial"/>
                <a:cs typeface="Arial"/>
              </a:rPr>
              <a:t>diseñada</a:t>
            </a:r>
            <a:r>
              <a:rPr lang="es-AR" sz="2400" b="1" spc="-15" dirty="0">
                <a:latin typeface="Arial"/>
                <a:cs typeface="Arial"/>
              </a:rPr>
              <a:t> </a:t>
            </a:r>
            <a:r>
              <a:rPr lang="es-AR" sz="2400" b="1" spc="-5" dirty="0">
                <a:latin typeface="Arial"/>
                <a:cs typeface="Arial"/>
              </a:rPr>
              <a:t>para</a:t>
            </a:r>
            <a:r>
              <a:rPr lang="es-AR" sz="2400" b="1" spc="-20" dirty="0">
                <a:latin typeface="Arial"/>
                <a:cs typeface="Arial"/>
              </a:rPr>
              <a:t> </a:t>
            </a:r>
            <a:r>
              <a:rPr lang="es-AR" sz="2400" b="1" spc="-5" dirty="0">
                <a:latin typeface="Arial"/>
                <a:cs typeface="Arial"/>
              </a:rPr>
              <a:t>soportar</a:t>
            </a:r>
            <a:r>
              <a:rPr lang="es-AR" sz="2400" b="1" spc="-15" dirty="0">
                <a:latin typeface="Arial"/>
                <a:cs typeface="Arial"/>
              </a:rPr>
              <a:t> </a:t>
            </a:r>
            <a:r>
              <a:rPr lang="es-AR" sz="2400" b="1" dirty="0">
                <a:latin typeface="Arial"/>
                <a:cs typeface="Arial"/>
              </a:rPr>
              <a:t>una</a:t>
            </a:r>
            <a:r>
              <a:rPr lang="es-AR" sz="2400" b="1" spc="-30" dirty="0">
                <a:latin typeface="Arial"/>
                <a:cs typeface="Arial"/>
              </a:rPr>
              <a:t> </a:t>
            </a:r>
            <a:r>
              <a:rPr lang="es-AR" sz="2400" b="1" dirty="0">
                <a:latin typeface="Arial"/>
                <a:cs typeface="Arial"/>
              </a:rPr>
              <a:t>corriente</a:t>
            </a:r>
            <a:r>
              <a:rPr lang="es-AR" sz="2400" b="1" spc="-25" dirty="0">
                <a:latin typeface="Arial"/>
                <a:cs typeface="Arial"/>
              </a:rPr>
              <a:t> </a:t>
            </a:r>
            <a:r>
              <a:rPr lang="es-AR" sz="2400" b="1" dirty="0">
                <a:latin typeface="Arial"/>
                <a:cs typeface="Arial"/>
              </a:rPr>
              <a:t>de</a:t>
            </a:r>
            <a:r>
              <a:rPr lang="es-AR" sz="2400" b="1" spc="-20" dirty="0">
                <a:latin typeface="Arial"/>
                <a:cs typeface="Arial"/>
              </a:rPr>
              <a:t> </a:t>
            </a:r>
            <a:r>
              <a:rPr lang="es-AR" sz="2400" b="1" dirty="0">
                <a:latin typeface="Arial"/>
                <a:cs typeface="Arial"/>
              </a:rPr>
              <a:t>falla</a:t>
            </a:r>
            <a:r>
              <a:rPr lang="es-AR" sz="2400" b="1" spc="-15" dirty="0">
                <a:latin typeface="Arial"/>
                <a:cs typeface="Arial"/>
              </a:rPr>
              <a:t> </a:t>
            </a:r>
            <a:r>
              <a:rPr lang="es-AR" sz="2400" b="1" dirty="0">
                <a:latin typeface="Arial"/>
                <a:cs typeface="Arial"/>
              </a:rPr>
              <a:t>de</a:t>
            </a:r>
            <a:r>
              <a:rPr lang="es-AR" sz="2400" b="1" spc="-25" dirty="0">
                <a:latin typeface="Arial"/>
                <a:cs typeface="Arial"/>
              </a:rPr>
              <a:t> </a:t>
            </a:r>
            <a:r>
              <a:rPr lang="es-AR" sz="2400" b="1" spc="-10" dirty="0">
                <a:latin typeface="Arial"/>
                <a:cs typeface="Arial"/>
              </a:rPr>
              <a:t>15 </a:t>
            </a:r>
            <a:r>
              <a:rPr lang="es-AR" sz="2400" b="1" dirty="0">
                <a:latin typeface="Arial"/>
                <a:cs typeface="Arial"/>
              </a:rPr>
              <a:t>KA</a:t>
            </a:r>
            <a:r>
              <a:rPr lang="es-AR" sz="2400" b="1" spc="30" dirty="0">
                <a:latin typeface="Arial"/>
                <a:cs typeface="Arial"/>
              </a:rPr>
              <a:t> </a:t>
            </a:r>
            <a:r>
              <a:rPr lang="es-AR" sz="2400" b="1" dirty="0">
                <a:latin typeface="Arial"/>
                <a:cs typeface="Arial"/>
              </a:rPr>
              <a:t>en</a:t>
            </a:r>
            <a:r>
              <a:rPr lang="es-AR" sz="2400" b="1" spc="20" dirty="0">
                <a:latin typeface="Arial"/>
                <a:cs typeface="Arial"/>
              </a:rPr>
              <a:t> </a:t>
            </a:r>
            <a:r>
              <a:rPr lang="es-AR" sz="2400" b="1" dirty="0">
                <a:latin typeface="Arial"/>
                <a:cs typeface="Arial"/>
              </a:rPr>
              <a:t>8</a:t>
            </a:r>
            <a:r>
              <a:rPr lang="es-AR" sz="2400" b="1" spc="20" dirty="0">
                <a:latin typeface="Arial"/>
                <a:cs typeface="Arial"/>
              </a:rPr>
              <a:t> </a:t>
            </a:r>
            <a:r>
              <a:rPr lang="es-AR" sz="2400" b="1" spc="-5" dirty="0">
                <a:latin typeface="Arial"/>
                <a:cs typeface="Arial"/>
              </a:rPr>
              <a:t>Ciclos.</a:t>
            </a:r>
            <a:r>
              <a:rPr lang="es-AR" sz="2400" b="1" spc="25" dirty="0">
                <a:latin typeface="Arial"/>
                <a:cs typeface="Arial"/>
              </a:rPr>
              <a:t> </a:t>
            </a:r>
          </a:p>
          <a:p>
            <a:pPr marL="812800" lvl="1" indent="-342900" algn="just">
              <a:buFont typeface="Wingdings" panose="05000000000000000000" pitchFamily="2" charset="2"/>
              <a:buChar char="ü"/>
            </a:pPr>
            <a:endParaRPr lang="es-AR" sz="2400" b="1" spc="25" dirty="0">
              <a:latin typeface="Arial"/>
              <a:cs typeface="Arial"/>
            </a:endParaRPr>
          </a:p>
          <a:p>
            <a:pPr marL="812800" lvl="1" indent="-342900" algn="just">
              <a:buFont typeface="Wingdings" panose="05000000000000000000" pitchFamily="2" charset="2"/>
              <a:buChar char="ü"/>
            </a:pPr>
            <a:r>
              <a:rPr lang="es-AR" sz="2400" b="1" dirty="0">
                <a:latin typeface="Arial"/>
                <a:cs typeface="Arial"/>
              </a:rPr>
              <a:t>A</a:t>
            </a:r>
            <a:r>
              <a:rPr lang="es-AR" sz="2400" b="1" spc="15" dirty="0">
                <a:latin typeface="Arial"/>
                <a:cs typeface="Arial"/>
              </a:rPr>
              <a:t> </a:t>
            </a:r>
            <a:r>
              <a:rPr lang="es-AR" sz="2400" b="1" spc="-5" dirty="0">
                <a:latin typeface="Arial"/>
                <a:cs typeface="Arial"/>
              </a:rPr>
              <a:t>tales</a:t>
            </a:r>
            <a:r>
              <a:rPr lang="es-AR" sz="2400" b="1" spc="40" dirty="0">
                <a:latin typeface="Arial"/>
                <a:cs typeface="Arial"/>
              </a:rPr>
              <a:t> </a:t>
            </a:r>
            <a:r>
              <a:rPr lang="es-AR" sz="2400" b="1" spc="-5" dirty="0">
                <a:latin typeface="Arial"/>
                <a:cs typeface="Arial"/>
              </a:rPr>
              <a:t>efectos</a:t>
            </a:r>
            <a:r>
              <a:rPr lang="es-AR" sz="2400" b="1" spc="35" dirty="0">
                <a:latin typeface="Arial"/>
                <a:cs typeface="Arial"/>
              </a:rPr>
              <a:t> </a:t>
            </a:r>
            <a:r>
              <a:rPr lang="es-AR" sz="2400" b="1" spc="-5" dirty="0">
                <a:latin typeface="Arial"/>
                <a:cs typeface="Arial"/>
              </a:rPr>
              <a:t>las</a:t>
            </a:r>
            <a:r>
              <a:rPr lang="es-AR" sz="2400" b="1" spc="15" dirty="0">
                <a:latin typeface="Arial"/>
                <a:cs typeface="Arial"/>
              </a:rPr>
              <a:t> </a:t>
            </a:r>
            <a:r>
              <a:rPr lang="es-AR" sz="2400" b="1" spc="-5" dirty="0">
                <a:latin typeface="Arial"/>
                <a:cs typeface="Arial"/>
              </a:rPr>
              <a:t>cintas</a:t>
            </a:r>
            <a:r>
              <a:rPr lang="es-AR" sz="2400" b="1" spc="10" dirty="0">
                <a:latin typeface="Arial"/>
                <a:cs typeface="Arial"/>
              </a:rPr>
              <a:t> </a:t>
            </a:r>
            <a:r>
              <a:rPr lang="es-AR" sz="2400" b="1" dirty="0">
                <a:latin typeface="Arial"/>
                <a:cs typeface="Arial"/>
              </a:rPr>
              <a:t>se</a:t>
            </a:r>
            <a:r>
              <a:rPr lang="es-AR" sz="2400" b="1" spc="20" dirty="0">
                <a:latin typeface="Arial"/>
                <a:cs typeface="Arial"/>
              </a:rPr>
              <a:t> </a:t>
            </a:r>
            <a:r>
              <a:rPr lang="es-AR" sz="2400" b="1" spc="-5" dirty="0">
                <a:latin typeface="Arial"/>
                <a:cs typeface="Arial"/>
              </a:rPr>
              <a:t>combinaran</a:t>
            </a:r>
            <a:r>
              <a:rPr lang="es-AR" sz="2400" b="1" spc="5" dirty="0">
                <a:latin typeface="Arial"/>
                <a:cs typeface="Arial"/>
              </a:rPr>
              <a:t> </a:t>
            </a:r>
            <a:r>
              <a:rPr lang="es-AR" sz="2400" b="1" dirty="0">
                <a:latin typeface="Arial"/>
                <a:cs typeface="Arial"/>
              </a:rPr>
              <a:t>con</a:t>
            </a:r>
            <a:r>
              <a:rPr lang="es-AR" sz="2400" b="1" spc="20" dirty="0">
                <a:latin typeface="Arial"/>
                <a:cs typeface="Arial"/>
              </a:rPr>
              <a:t> </a:t>
            </a:r>
            <a:r>
              <a:rPr lang="es-AR" sz="2400" b="1" spc="-5" dirty="0">
                <a:latin typeface="Arial"/>
                <a:cs typeface="Arial"/>
              </a:rPr>
              <a:t>hilos</a:t>
            </a:r>
            <a:r>
              <a:rPr lang="es-AR" sz="2400" b="1" spc="25" dirty="0">
                <a:latin typeface="Arial"/>
                <a:cs typeface="Arial"/>
              </a:rPr>
              <a:t> </a:t>
            </a:r>
            <a:r>
              <a:rPr lang="es-AR" sz="2400" b="1" dirty="0">
                <a:latin typeface="Arial"/>
                <a:cs typeface="Arial"/>
              </a:rPr>
              <a:t>a</a:t>
            </a:r>
            <a:r>
              <a:rPr lang="es-AR" sz="2400" b="1" spc="20" dirty="0">
                <a:latin typeface="Arial"/>
                <a:cs typeface="Arial"/>
              </a:rPr>
              <a:t> </a:t>
            </a:r>
            <a:r>
              <a:rPr lang="es-AR" sz="2400" b="1" spc="-5" dirty="0">
                <a:latin typeface="Arial"/>
                <a:cs typeface="Arial"/>
              </a:rPr>
              <a:t>fin </a:t>
            </a:r>
            <a:r>
              <a:rPr lang="es-AR" sz="2400" b="1" dirty="0">
                <a:latin typeface="Arial"/>
                <a:cs typeface="Arial"/>
              </a:rPr>
              <a:t>de </a:t>
            </a:r>
            <a:r>
              <a:rPr lang="es-AR" sz="2400" b="1" spc="-5" dirty="0">
                <a:latin typeface="Arial"/>
                <a:cs typeface="Arial"/>
              </a:rPr>
              <a:t>tener </a:t>
            </a:r>
            <a:r>
              <a:rPr lang="es-AR" sz="2400" b="1" dirty="0">
                <a:latin typeface="Arial"/>
                <a:cs typeface="Arial"/>
              </a:rPr>
              <a:t>la </a:t>
            </a:r>
            <a:r>
              <a:rPr lang="es-AR" sz="2400" b="1" spc="-5" dirty="0">
                <a:latin typeface="Arial"/>
                <a:cs typeface="Arial"/>
              </a:rPr>
              <a:t>sección </a:t>
            </a:r>
            <a:r>
              <a:rPr lang="es-AR" sz="2400" b="1" dirty="0">
                <a:latin typeface="Arial"/>
                <a:cs typeface="Arial"/>
              </a:rPr>
              <a:t>requerida.</a:t>
            </a:r>
            <a:r>
              <a:rPr lang="es-AR" sz="2400" b="1" spc="5" dirty="0">
                <a:latin typeface="Arial"/>
                <a:cs typeface="Arial"/>
              </a:rPr>
              <a:t> </a:t>
            </a:r>
            <a:r>
              <a:rPr lang="es-AR" sz="2400" b="1" dirty="0">
                <a:latin typeface="Arial"/>
                <a:cs typeface="Arial"/>
              </a:rPr>
              <a:t>Sobre la pantalla </a:t>
            </a:r>
            <a:r>
              <a:rPr lang="es-AR" sz="2400" b="1" spc="-5" dirty="0">
                <a:latin typeface="Arial"/>
                <a:cs typeface="Arial"/>
              </a:rPr>
              <a:t>metálica </a:t>
            </a:r>
            <a:r>
              <a:rPr lang="es-AR" sz="2400" b="1" dirty="0">
                <a:latin typeface="Arial"/>
                <a:cs typeface="Arial"/>
              </a:rPr>
              <a:t>se debe se </a:t>
            </a:r>
            <a:r>
              <a:rPr lang="es-AR" sz="2400" b="1" spc="5" dirty="0">
                <a:latin typeface="Arial"/>
                <a:cs typeface="Arial"/>
              </a:rPr>
              <a:t> </a:t>
            </a:r>
            <a:r>
              <a:rPr lang="es-AR" sz="2400" b="1" dirty="0">
                <a:latin typeface="Arial"/>
                <a:cs typeface="Arial"/>
              </a:rPr>
              <a:t>aplicar</a:t>
            </a:r>
            <a:r>
              <a:rPr lang="es-AR" sz="2400" b="1" spc="5" dirty="0">
                <a:latin typeface="Arial"/>
                <a:cs typeface="Arial"/>
              </a:rPr>
              <a:t> </a:t>
            </a:r>
            <a:r>
              <a:rPr lang="es-AR" sz="2400" b="1" dirty="0">
                <a:latin typeface="Arial"/>
                <a:cs typeface="Arial"/>
              </a:rPr>
              <a:t>capas</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spc="-5" dirty="0">
                <a:latin typeface="Arial"/>
                <a:cs typeface="Arial"/>
              </a:rPr>
              <a:t>compuesto</a:t>
            </a:r>
            <a:r>
              <a:rPr lang="es-AR" sz="2400" b="1" dirty="0">
                <a:latin typeface="Arial"/>
                <a:cs typeface="Arial"/>
              </a:rPr>
              <a:t> </a:t>
            </a:r>
            <a:r>
              <a:rPr lang="es-AR" sz="2400" b="1" spc="-5" dirty="0">
                <a:latin typeface="Arial"/>
                <a:cs typeface="Arial"/>
              </a:rPr>
              <a:t>extruido</a:t>
            </a:r>
            <a:r>
              <a:rPr lang="es-AR" sz="2400" b="1" dirty="0">
                <a:latin typeface="Arial"/>
                <a:cs typeface="Arial"/>
              </a:rPr>
              <a:t> o</a:t>
            </a:r>
            <a:r>
              <a:rPr lang="es-AR" sz="2400" b="1" spc="5" dirty="0">
                <a:latin typeface="Arial"/>
                <a:cs typeface="Arial"/>
              </a:rPr>
              <a:t> </a:t>
            </a:r>
            <a:r>
              <a:rPr lang="es-AR" sz="2400" b="1" dirty="0">
                <a:latin typeface="Arial"/>
                <a:cs typeface="Arial"/>
              </a:rPr>
              <a:t>encintado</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spc="-5" dirty="0">
                <a:latin typeface="Arial"/>
                <a:cs typeface="Arial"/>
              </a:rPr>
              <a:t>material </a:t>
            </a:r>
            <a:r>
              <a:rPr lang="es-AR" sz="2400" b="1" spc="-375" dirty="0">
                <a:latin typeface="Arial"/>
                <a:cs typeface="Arial"/>
              </a:rPr>
              <a:t> </a:t>
            </a:r>
            <a:r>
              <a:rPr lang="es-AR" sz="2400" b="1" dirty="0">
                <a:latin typeface="Arial"/>
                <a:cs typeface="Arial"/>
              </a:rPr>
              <a:t>absorbente</a:t>
            </a:r>
            <a:r>
              <a:rPr lang="es-AR" sz="2400" b="1" spc="-15" dirty="0">
                <a:latin typeface="Arial"/>
                <a:cs typeface="Arial"/>
              </a:rPr>
              <a:t> </a:t>
            </a:r>
            <a:r>
              <a:rPr lang="es-AR" sz="2400" b="1" dirty="0">
                <a:latin typeface="Arial"/>
                <a:cs typeface="Arial"/>
              </a:rPr>
              <a:t>de</a:t>
            </a:r>
            <a:r>
              <a:rPr lang="es-AR" sz="2400" b="1" spc="-10" dirty="0">
                <a:latin typeface="Arial"/>
                <a:cs typeface="Arial"/>
              </a:rPr>
              <a:t> </a:t>
            </a:r>
            <a:r>
              <a:rPr lang="es-AR" sz="2400" b="1" spc="-5" dirty="0">
                <a:latin typeface="Arial"/>
                <a:cs typeface="Arial"/>
              </a:rPr>
              <a:t>humedad</a:t>
            </a:r>
            <a:r>
              <a:rPr lang="es-AR" sz="1400" b="1" spc="-5" dirty="0">
                <a:latin typeface="Arial"/>
                <a:cs typeface="Arial"/>
              </a:rPr>
              <a:t>.</a:t>
            </a:r>
            <a:endParaRPr lang="es-AR" sz="1400" b="1"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69</a:t>
            </a:fld>
            <a:endParaRPr lang="es-AR"/>
          </a:p>
        </p:txBody>
      </p:sp>
    </p:spTree>
    <p:extLst>
      <p:ext uri="{BB962C8B-B14F-4D97-AF65-F5344CB8AC3E}">
        <p14:creationId xmlns:p14="http://schemas.microsoft.com/office/powerpoint/2010/main" val="20417184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r>
              <a:rPr lang="es-AR" sz="2400" b="1" u="sng" spc="-5" dirty="0">
                <a:effectLst>
                  <a:outerShdw blurRad="38100" dist="38100" dir="2700000" algn="tl">
                    <a:srgbClr val="000000">
                      <a:alpha val="43137"/>
                    </a:srgbClr>
                  </a:outerShdw>
                </a:effectLst>
                <a:latin typeface="Arial"/>
                <a:cs typeface="Arial"/>
              </a:rPr>
              <a:t>Semiconductor</a:t>
            </a:r>
            <a:r>
              <a:rPr lang="es-AR" sz="2400" b="1" u="sng" spc="-1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externo</a:t>
            </a:r>
          </a:p>
          <a:p>
            <a:pPr marL="12700" algn="just"/>
            <a:endParaRPr lang="es-AR" sz="2400" b="1" dirty="0">
              <a:latin typeface="Arial"/>
              <a:cs typeface="Arial"/>
            </a:endParaRPr>
          </a:p>
          <a:p>
            <a:pPr marL="812800" marR="6350" lvl="1" indent="-342900" algn="just">
              <a:spcBef>
                <a:spcPts val="820"/>
              </a:spcBef>
              <a:buFont typeface="Wingdings" panose="05000000000000000000" pitchFamily="2" charset="2"/>
              <a:buChar char="ü"/>
            </a:pPr>
            <a:r>
              <a:rPr lang="es-AR" sz="2400" b="1" dirty="0">
                <a:latin typeface="Arial"/>
                <a:cs typeface="Arial"/>
              </a:rPr>
              <a:t>Estará</a:t>
            </a:r>
            <a:r>
              <a:rPr lang="es-AR" sz="2400" b="1" spc="5" dirty="0">
                <a:latin typeface="Arial"/>
                <a:cs typeface="Arial"/>
              </a:rPr>
              <a:t> </a:t>
            </a:r>
            <a:r>
              <a:rPr lang="es-AR" sz="2400" b="1" spc="-5" dirty="0">
                <a:latin typeface="Arial"/>
                <a:cs typeface="Arial"/>
              </a:rPr>
              <a:t>constituida</a:t>
            </a:r>
            <a:r>
              <a:rPr lang="es-AR" sz="2400" b="1" dirty="0">
                <a:latin typeface="Arial"/>
                <a:cs typeface="Arial"/>
              </a:rPr>
              <a:t> por</a:t>
            </a:r>
            <a:r>
              <a:rPr lang="es-AR" sz="2400" b="1" spc="5" dirty="0">
                <a:latin typeface="Arial"/>
                <a:cs typeface="Arial"/>
              </a:rPr>
              <a:t> </a:t>
            </a:r>
            <a:r>
              <a:rPr lang="es-AR" sz="2400" b="1" dirty="0">
                <a:latin typeface="Arial"/>
                <a:cs typeface="Arial"/>
              </a:rPr>
              <a:t>una</a:t>
            </a:r>
            <a:r>
              <a:rPr lang="es-AR" sz="2400" b="1" spc="5" dirty="0">
                <a:latin typeface="Arial"/>
                <a:cs typeface="Arial"/>
              </a:rPr>
              <a:t> </a:t>
            </a:r>
            <a:r>
              <a:rPr lang="es-AR" sz="2400" b="1" dirty="0">
                <a:latin typeface="Arial"/>
                <a:cs typeface="Arial"/>
              </a:rPr>
              <a:t>capa</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spc="-5" dirty="0">
                <a:latin typeface="Arial"/>
                <a:cs typeface="Arial"/>
              </a:rPr>
              <a:t>mezcla</a:t>
            </a:r>
            <a:r>
              <a:rPr lang="es-AR" sz="2400" b="1" dirty="0">
                <a:latin typeface="Arial"/>
                <a:cs typeface="Arial"/>
              </a:rPr>
              <a:t> </a:t>
            </a:r>
            <a:r>
              <a:rPr lang="es-AR" sz="2400" b="1" spc="-5" dirty="0">
                <a:latin typeface="Arial"/>
                <a:cs typeface="Arial"/>
              </a:rPr>
              <a:t>semiconductora</a:t>
            </a:r>
            <a:r>
              <a:rPr lang="es-AR" sz="2400" b="1" dirty="0">
                <a:latin typeface="Arial"/>
                <a:cs typeface="Arial"/>
              </a:rPr>
              <a:t> termo </a:t>
            </a:r>
            <a:r>
              <a:rPr lang="es-AR" sz="2400" b="1" spc="5" dirty="0">
                <a:latin typeface="Arial"/>
                <a:cs typeface="Arial"/>
              </a:rPr>
              <a:t> </a:t>
            </a:r>
            <a:r>
              <a:rPr lang="es-AR" sz="2400" b="1" spc="-5" dirty="0">
                <a:latin typeface="Arial"/>
                <a:cs typeface="Arial"/>
              </a:rPr>
              <a:t>estable extruida, </a:t>
            </a:r>
            <a:r>
              <a:rPr lang="es-AR" sz="2400" b="1" dirty="0">
                <a:latin typeface="Arial"/>
                <a:cs typeface="Arial"/>
              </a:rPr>
              <a:t>adherente al </a:t>
            </a:r>
            <a:r>
              <a:rPr lang="es-AR" sz="2400" b="1" spc="-5" dirty="0">
                <a:latin typeface="Arial"/>
                <a:cs typeface="Arial"/>
              </a:rPr>
              <a:t>aislamiento </a:t>
            </a:r>
            <a:r>
              <a:rPr lang="es-AR" sz="2400" b="1" dirty="0">
                <a:latin typeface="Arial"/>
                <a:cs typeface="Arial"/>
              </a:rPr>
              <a:t>en toda </a:t>
            </a:r>
            <a:r>
              <a:rPr lang="es-AR" sz="2400" b="1" spc="5" dirty="0">
                <a:latin typeface="Arial"/>
                <a:cs typeface="Arial"/>
              </a:rPr>
              <a:t>su </a:t>
            </a:r>
            <a:r>
              <a:rPr lang="es-AR" sz="2400" b="1" spc="-5" dirty="0">
                <a:latin typeface="Arial"/>
                <a:cs typeface="Arial"/>
              </a:rPr>
              <a:t>superficie, </a:t>
            </a:r>
            <a:r>
              <a:rPr lang="es-AR" sz="2400" b="1" dirty="0">
                <a:latin typeface="Arial"/>
                <a:cs typeface="Arial"/>
              </a:rPr>
              <a:t>con </a:t>
            </a:r>
            <a:r>
              <a:rPr lang="es-AR" sz="2400" b="1" spc="-10" dirty="0">
                <a:latin typeface="Arial"/>
                <a:cs typeface="Arial"/>
              </a:rPr>
              <a:t>un </a:t>
            </a:r>
            <a:r>
              <a:rPr lang="es-AR" sz="2400" b="1" spc="-375" dirty="0">
                <a:latin typeface="Arial"/>
                <a:cs typeface="Arial"/>
              </a:rPr>
              <a:t> </a:t>
            </a:r>
            <a:r>
              <a:rPr lang="es-AR" sz="2400" b="1" spc="-5" dirty="0">
                <a:latin typeface="Arial"/>
                <a:cs typeface="Arial"/>
              </a:rPr>
              <a:t>espesor</a:t>
            </a:r>
            <a:r>
              <a:rPr lang="es-AR" sz="2400" b="1" spc="-90" dirty="0">
                <a:latin typeface="Arial"/>
                <a:cs typeface="Arial"/>
              </a:rPr>
              <a:t> </a:t>
            </a:r>
            <a:r>
              <a:rPr lang="es-AR" sz="2400" b="1" dirty="0">
                <a:latin typeface="Arial"/>
                <a:cs typeface="Arial"/>
              </a:rPr>
              <a:t>medio</a:t>
            </a:r>
            <a:r>
              <a:rPr lang="es-AR" sz="2400" b="1" spc="-75" dirty="0">
                <a:latin typeface="Arial"/>
                <a:cs typeface="Arial"/>
              </a:rPr>
              <a:t> </a:t>
            </a:r>
            <a:r>
              <a:rPr lang="es-AR" sz="2400" b="1" spc="-10" dirty="0">
                <a:latin typeface="Arial"/>
                <a:cs typeface="Arial"/>
              </a:rPr>
              <a:t>mínimo</a:t>
            </a:r>
            <a:r>
              <a:rPr lang="es-AR" sz="2400" b="1" spc="-75" dirty="0">
                <a:latin typeface="Arial"/>
                <a:cs typeface="Arial"/>
              </a:rPr>
              <a:t> </a:t>
            </a:r>
            <a:r>
              <a:rPr lang="es-AR" sz="2400" b="1" dirty="0">
                <a:latin typeface="Arial"/>
                <a:cs typeface="Arial"/>
              </a:rPr>
              <a:t>de</a:t>
            </a:r>
            <a:r>
              <a:rPr lang="es-AR" sz="2400" b="1" spc="-85" dirty="0">
                <a:latin typeface="Arial"/>
                <a:cs typeface="Arial"/>
              </a:rPr>
              <a:t> </a:t>
            </a:r>
            <a:r>
              <a:rPr lang="es-AR" sz="2400" b="1" dirty="0">
                <a:latin typeface="Arial"/>
                <a:cs typeface="Arial"/>
              </a:rPr>
              <a:t>0,8</a:t>
            </a:r>
            <a:r>
              <a:rPr lang="es-AR" sz="2400" b="1" spc="-85" dirty="0">
                <a:latin typeface="Arial"/>
                <a:cs typeface="Arial"/>
              </a:rPr>
              <a:t> </a:t>
            </a:r>
            <a:r>
              <a:rPr lang="es-AR" sz="2400" b="1" spc="-5" dirty="0">
                <a:latin typeface="Arial"/>
                <a:cs typeface="Arial"/>
              </a:rPr>
              <a:t>mm</a:t>
            </a:r>
            <a:r>
              <a:rPr lang="es-AR" sz="2400" b="1" spc="-80" dirty="0">
                <a:latin typeface="Arial"/>
                <a:cs typeface="Arial"/>
              </a:rPr>
              <a:t> </a:t>
            </a:r>
            <a:r>
              <a:rPr lang="es-AR" sz="2400" b="1" dirty="0">
                <a:latin typeface="Arial"/>
                <a:cs typeface="Arial"/>
              </a:rPr>
              <a:t>y</a:t>
            </a:r>
            <a:r>
              <a:rPr lang="es-AR" sz="2400" b="1" spc="-95" dirty="0">
                <a:latin typeface="Arial"/>
                <a:cs typeface="Arial"/>
              </a:rPr>
              <a:t> </a:t>
            </a:r>
            <a:r>
              <a:rPr lang="es-AR" sz="2400" b="1" dirty="0">
                <a:latin typeface="Arial"/>
                <a:cs typeface="Arial"/>
              </a:rPr>
              <a:t>sin</a:t>
            </a:r>
            <a:r>
              <a:rPr lang="es-AR" sz="2400" b="1" spc="-105" dirty="0">
                <a:latin typeface="Arial"/>
                <a:cs typeface="Arial"/>
              </a:rPr>
              <a:t> </a:t>
            </a:r>
            <a:r>
              <a:rPr lang="es-AR" sz="2400" b="1" dirty="0">
                <a:latin typeface="Arial"/>
                <a:cs typeface="Arial"/>
              </a:rPr>
              <a:t>acción</a:t>
            </a:r>
            <a:r>
              <a:rPr lang="es-AR" sz="2400" b="1" spc="-85" dirty="0">
                <a:latin typeface="Arial"/>
                <a:cs typeface="Arial"/>
              </a:rPr>
              <a:t> </a:t>
            </a:r>
            <a:r>
              <a:rPr lang="es-AR" sz="2400" b="1" spc="-5" dirty="0">
                <a:latin typeface="Arial"/>
                <a:cs typeface="Arial"/>
              </a:rPr>
              <a:t>nociva</a:t>
            </a:r>
            <a:r>
              <a:rPr lang="es-AR" sz="2400" b="1" spc="-75" dirty="0">
                <a:latin typeface="Arial"/>
                <a:cs typeface="Arial"/>
              </a:rPr>
              <a:t> </a:t>
            </a:r>
            <a:r>
              <a:rPr lang="es-AR" sz="2400" b="1" spc="-5" dirty="0">
                <a:latin typeface="Arial"/>
                <a:cs typeface="Arial"/>
              </a:rPr>
              <a:t>sobre</a:t>
            </a:r>
            <a:r>
              <a:rPr lang="es-AR" sz="2400" b="1" spc="-90" dirty="0">
                <a:latin typeface="Arial"/>
                <a:cs typeface="Arial"/>
              </a:rPr>
              <a:t> </a:t>
            </a:r>
            <a:r>
              <a:rPr lang="es-AR" sz="2400" b="1" dirty="0">
                <a:latin typeface="Arial"/>
                <a:cs typeface="Arial"/>
              </a:rPr>
              <a:t>el</a:t>
            </a:r>
            <a:r>
              <a:rPr lang="es-AR" sz="2400" b="1" spc="-85" dirty="0">
                <a:latin typeface="Arial"/>
                <a:cs typeface="Arial"/>
              </a:rPr>
              <a:t> </a:t>
            </a:r>
            <a:r>
              <a:rPr lang="es-AR" sz="2400" b="1" spc="-5" dirty="0">
                <a:latin typeface="Arial"/>
                <a:cs typeface="Arial"/>
              </a:rPr>
              <a:t>conductor </a:t>
            </a:r>
            <a:r>
              <a:rPr lang="es-AR" sz="2400" b="1" spc="-375" dirty="0">
                <a:latin typeface="Arial"/>
                <a:cs typeface="Arial"/>
              </a:rPr>
              <a:t> </a:t>
            </a:r>
            <a:r>
              <a:rPr lang="es-AR" sz="2400" b="1" dirty="0">
                <a:latin typeface="Arial"/>
                <a:cs typeface="Arial"/>
              </a:rPr>
              <a:t>y</a:t>
            </a:r>
            <a:r>
              <a:rPr lang="es-AR" sz="2400" b="1" spc="5" dirty="0">
                <a:latin typeface="Arial"/>
                <a:cs typeface="Arial"/>
              </a:rPr>
              <a:t> </a:t>
            </a:r>
            <a:r>
              <a:rPr lang="es-AR" sz="2400" b="1" dirty="0">
                <a:latin typeface="Arial"/>
                <a:cs typeface="Arial"/>
              </a:rPr>
              <a:t>el</a:t>
            </a:r>
            <a:r>
              <a:rPr lang="es-AR" sz="2400" b="1" spc="5" dirty="0">
                <a:latin typeface="Arial"/>
                <a:cs typeface="Arial"/>
              </a:rPr>
              <a:t> </a:t>
            </a:r>
            <a:r>
              <a:rPr lang="es-AR" sz="2400" b="1" spc="-5" dirty="0">
                <a:latin typeface="Arial"/>
                <a:cs typeface="Arial"/>
              </a:rPr>
              <a:t>aislamiento.</a:t>
            </a:r>
            <a:r>
              <a:rPr lang="es-AR" sz="2400" b="1" dirty="0">
                <a:latin typeface="Arial"/>
                <a:cs typeface="Arial"/>
              </a:rPr>
              <a:t> Deberá</a:t>
            </a:r>
            <a:r>
              <a:rPr lang="es-AR" sz="2400" b="1" spc="5" dirty="0">
                <a:latin typeface="Arial"/>
                <a:cs typeface="Arial"/>
              </a:rPr>
              <a:t> </a:t>
            </a:r>
            <a:r>
              <a:rPr lang="es-AR" sz="2400" b="1" spc="-5" dirty="0">
                <a:latin typeface="Arial"/>
                <a:cs typeface="Arial"/>
              </a:rPr>
              <a:t>soportar</a:t>
            </a:r>
            <a:r>
              <a:rPr lang="es-AR" sz="2400" b="1" dirty="0">
                <a:latin typeface="Arial"/>
                <a:cs typeface="Arial"/>
              </a:rPr>
              <a:t> </a:t>
            </a:r>
            <a:r>
              <a:rPr lang="es-AR" sz="2400" b="1" spc="-5" dirty="0">
                <a:latin typeface="Arial"/>
                <a:cs typeface="Arial"/>
              </a:rPr>
              <a:t>las</a:t>
            </a:r>
            <a:r>
              <a:rPr lang="es-AR" sz="2400" b="1" dirty="0">
                <a:latin typeface="Arial"/>
                <a:cs typeface="Arial"/>
              </a:rPr>
              <a:t> </a:t>
            </a:r>
            <a:r>
              <a:rPr lang="es-AR" sz="2400" b="1" spc="-5" dirty="0">
                <a:latin typeface="Arial"/>
                <a:cs typeface="Arial"/>
              </a:rPr>
              <a:t>temperaturas</a:t>
            </a:r>
            <a:r>
              <a:rPr lang="es-AR" sz="2400" b="1" dirty="0">
                <a:latin typeface="Arial"/>
                <a:cs typeface="Arial"/>
              </a:rPr>
              <a:t> </a:t>
            </a:r>
            <a:r>
              <a:rPr lang="es-AR" sz="2400" b="1" spc="-5" dirty="0">
                <a:latin typeface="Arial"/>
                <a:cs typeface="Arial"/>
              </a:rPr>
              <a:t>admisibles</a:t>
            </a:r>
            <a:r>
              <a:rPr lang="es-AR" sz="2400" b="1" dirty="0">
                <a:latin typeface="Arial"/>
                <a:cs typeface="Arial"/>
              </a:rPr>
              <a:t> </a:t>
            </a:r>
            <a:r>
              <a:rPr lang="es-AR" sz="2400" b="1" spc="-10" dirty="0">
                <a:latin typeface="Arial"/>
                <a:cs typeface="Arial"/>
              </a:rPr>
              <a:t>del </a:t>
            </a:r>
            <a:r>
              <a:rPr lang="es-AR" sz="2400" b="1" spc="-5" dirty="0">
                <a:latin typeface="Arial"/>
                <a:cs typeface="Arial"/>
              </a:rPr>
              <a:t> conductor. </a:t>
            </a:r>
            <a:r>
              <a:rPr lang="es-AR" sz="2400" b="1" dirty="0">
                <a:latin typeface="Arial"/>
                <a:cs typeface="Arial"/>
              </a:rPr>
              <a:t>Deberá ser </a:t>
            </a:r>
            <a:r>
              <a:rPr lang="es-AR" sz="2400" b="1" spc="-5" dirty="0">
                <a:latin typeface="Arial"/>
                <a:cs typeface="Arial"/>
              </a:rPr>
              <a:t>fácilmente </a:t>
            </a:r>
            <a:r>
              <a:rPr lang="es-AR" sz="2400" b="1" dirty="0">
                <a:latin typeface="Arial"/>
                <a:cs typeface="Arial"/>
              </a:rPr>
              <a:t>separable del </a:t>
            </a:r>
            <a:r>
              <a:rPr lang="es-AR" sz="2400" b="1" spc="-5" dirty="0">
                <a:latin typeface="Arial"/>
                <a:cs typeface="Arial"/>
              </a:rPr>
              <a:t>aislamiento, </a:t>
            </a:r>
            <a:r>
              <a:rPr lang="es-AR" sz="2400" b="1" dirty="0">
                <a:latin typeface="Arial"/>
                <a:cs typeface="Arial"/>
              </a:rPr>
              <a:t>que </a:t>
            </a:r>
            <a:r>
              <a:rPr lang="es-AR" sz="2400" b="1" spc="-5" dirty="0">
                <a:latin typeface="Arial"/>
                <a:cs typeface="Arial"/>
              </a:rPr>
              <a:t>debe </a:t>
            </a:r>
            <a:r>
              <a:rPr lang="es-AR" sz="2400" b="1" dirty="0">
                <a:latin typeface="Arial"/>
                <a:cs typeface="Arial"/>
              </a:rPr>
              <a:t> quedar,</a:t>
            </a:r>
            <a:r>
              <a:rPr lang="es-AR" sz="2400" b="1" spc="-85" dirty="0">
                <a:latin typeface="Arial"/>
                <a:cs typeface="Arial"/>
              </a:rPr>
              <a:t> </a:t>
            </a:r>
            <a:r>
              <a:rPr lang="es-AR" sz="2400" b="1" spc="-5" dirty="0">
                <a:latin typeface="Arial"/>
                <a:cs typeface="Arial"/>
              </a:rPr>
              <a:t>después</a:t>
            </a:r>
            <a:r>
              <a:rPr lang="es-AR" sz="2400" b="1" spc="-80" dirty="0">
                <a:latin typeface="Arial"/>
                <a:cs typeface="Arial"/>
              </a:rPr>
              <a:t> </a:t>
            </a:r>
            <a:r>
              <a:rPr lang="es-AR" sz="2400" b="1" dirty="0">
                <a:latin typeface="Arial"/>
                <a:cs typeface="Arial"/>
              </a:rPr>
              <a:t>de</a:t>
            </a:r>
            <a:r>
              <a:rPr lang="es-AR" sz="2400" b="1" spc="-85" dirty="0">
                <a:latin typeface="Arial"/>
                <a:cs typeface="Arial"/>
              </a:rPr>
              <a:t> </a:t>
            </a:r>
            <a:r>
              <a:rPr lang="es-AR" sz="2400" b="1" dirty="0">
                <a:latin typeface="Arial"/>
                <a:cs typeface="Arial"/>
              </a:rPr>
              <a:t>la</a:t>
            </a:r>
            <a:r>
              <a:rPr lang="es-AR" sz="2400" b="1" spc="-75" dirty="0">
                <a:latin typeface="Arial"/>
                <a:cs typeface="Arial"/>
              </a:rPr>
              <a:t> </a:t>
            </a:r>
            <a:r>
              <a:rPr lang="es-AR" sz="2400" b="1" spc="-5" dirty="0">
                <a:latin typeface="Arial"/>
                <a:cs typeface="Arial"/>
              </a:rPr>
              <a:t>separación,</a:t>
            </a:r>
            <a:r>
              <a:rPr lang="es-AR" sz="2400" b="1" spc="-80" dirty="0">
                <a:latin typeface="Arial"/>
                <a:cs typeface="Arial"/>
              </a:rPr>
              <a:t> </a:t>
            </a:r>
            <a:r>
              <a:rPr lang="es-AR" sz="2400" b="1" dirty="0">
                <a:latin typeface="Arial"/>
                <a:cs typeface="Arial"/>
              </a:rPr>
              <a:t>sin</a:t>
            </a:r>
            <a:r>
              <a:rPr lang="es-AR" sz="2400" b="1" spc="-80" dirty="0">
                <a:latin typeface="Arial"/>
                <a:cs typeface="Arial"/>
              </a:rPr>
              <a:t> </a:t>
            </a:r>
            <a:r>
              <a:rPr lang="es-AR" sz="2400" b="1" spc="-5" dirty="0">
                <a:latin typeface="Arial"/>
                <a:cs typeface="Arial"/>
              </a:rPr>
              <a:t>trazas</a:t>
            </a:r>
            <a:r>
              <a:rPr lang="es-AR" sz="2400" b="1" spc="-70" dirty="0">
                <a:latin typeface="Arial"/>
                <a:cs typeface="Arial"/>
              </a:rPr>
              <a:t> </a:t>
            </a:r>
            <a:r>
              <a:rPr lang="es-AR" sz="2400" b="1" dirty="0">
                <a:latin typeface="Arial"/>
                <a:cs typeface="Arial"/>
              </a:rPr>
              <a:t>de</a:t>
            </a:r>
            <a:r>
              <a:rPr lang="es-AR" sz="2400" b="1" spc="-75" dirty="0">
                <a:latin typeface="Arial"/>
                <a:cs typeface="Arial"/>
              </a:rPr>
              <a:t> </a:t>
            </a:r>
            <a:r>
              <a:rPr lang="es-AR" sz="2400" b="1" spc="-5" dirty="0">
                <a:latin typeface="Arial"/>
                <a:cs typeface="Arial"/>
              </a:rPr>
              <a:t>mezcla</a:t>
            </a:r>
            <a:r>
              <a:rPr lang="es-AR" sz="2400" b="1" spc="-75" dirty="0">
                <a:latin typeface="Arial"/>
                <a:cs typeface="Arial"/>
              </a:rPr>
              <a:t> </a:t>
            </a:r>
            <a:r>
              <a:rPr lang="es-AR" sz="2400" b="1" spc="-5" dirty="0">
                <a:latin typeface="Arial"/>
                <a:cs typeface="Arial"/>
              </a:rPr>
              <a:t>semiconductora </a:t>
            </a:r>
            <a:r>
              <a:rPr lang="es-AR" sz="2400" b="1" spc="-375" dirty="0">
                <a:latin typeface="Arial"/>
                <a:cs typeface="Arial"/>
              </a:rPr>
              <a:t> </a:t>
            </a:r>
            <a:r>
              <a:rPr lang="es-AR" sz="2400" b="1" dirty="0">
                <a:latin typeface="Arial"/>
                <a:cs typeface="Arial"/>
              </a:rPr>
              <a:t>apreciables</a:t>
            </a:r>
            <a:r>
              <a:rPr lang="es-AR" sz="2400" b="1" spc="-10" dirty="0">
                <a:latin typeface="Arial"/>
                <a:cs typeface="Arial"/>
              </a:rPr>
              <a:t> </a:t>
            </a:r>
            <a:r>
              <a:rPr lang="es-AR" sz="2400" b="1" dirty="0">
                <a:latin typeface="Arial"/>
                <a:cs typeface="Arial"/>
              </a:rPr>
              <a:t>a</a:t>
            </a:r>
            <a:r>
              <a:rPr lang="es-AR" sz="2400" b="1" spc="-10" dirty="0">
                <a:latin typeface="Arial"/>
                <a:cs typeface="Arial"/>
              </a:rPr>
              <a:t> </a:t>
            </a:r>
            <a:r>
              <a:rPr lang="es-AR" sz="2400" b="1" spc="-5" dirty="0">
                <a:latin typeface="Arial"/>
                <a:cs typeface="Arial"/>
              </a:rPr>
              <a:t>simple</a:t>
            </a:r>
            <a:r>
              <a:rPr lang="es-AR" sz="2400" b="1" spc="5" dirty="0">
                <a:latin typeface="Arial"/>
                <a:cs typeface="Arial"/>
              </a:rPr>
              <a:t> </a:t>
            </a:r>
            <a:r>
              <a:rPr lang="es-AR" sz="2400" b="1" spc="-5" dirty="0">
                <a:latin typeface="Arial"/>
                <a:cs typeface="Arial"/>
              </a:rPr>
              <a:t>vista.</a:t>
            </a:r>
          </a:p>
          <a:p>
            <a:pPr marL="12700" algn="just">
              <a:spcBef>
                <a:spcPts val="105"/>
              </a:spcBef>
            </a:pPr>
            <a:endParaRPr lang="es-AR" sz="2400" b="1" spc="-5" dirty="0">
              <a:latin typeface="Arial"/>
              <a:cs typeface="Arial"/>
            </a:endParaRPr>
          </a:p>
          <a:p>
            <a:pPr marL="12700" algn="just">
              <a:spcBef>
                <a:spcPts val="105"/>
              </a:spcBef>
            </a:pPr>
            <a:r>
              <a:rPr lang="es-AR" sz="2400" b="1" u="sng" spc="-5" dirty="0">
                <a:effectLst>
                  <a:outerShdw blurRad="38100" dist="38100" dir="2700000" algn="tl">
                    <a:srgbClr val="000000">
                      <a:alpha val="43137"/>
                    </a:srgbClr>
                  </a:outerShdw>
                </a:effectLst>
                <a:latin typeface="Arial"/>
                <a:cs typeface="Arial"/>
              </a:rPr>
              <a:t>Semiconductor</a:t>
            </a:r>
            <a:r>
              <a:rPr lang="es-AR" sz="2400" b="1" u="sng" spc="-1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Interno</a:t>
            </a:r>
          </a:p>
          <a:p>
            <a:pPr marL="12700" algn="just">
              <a:spcBef>
                <a:spcPts val="105"/>
              </a:spcBef>
            </a:pPr>
            <a:endParaRPr lang="es-AR" sz="2400" b="1" dirty="0">
              <a:latin typeface="Arial"/>
              <a:cs typeface="Arial"/>
            </a:endParaRPr>
          </a:p>
          <a:p>
            <a:pPr marL="812800" marR="5080" lvl="1" indent="-342900" algn="just">
              <a:spcBef>
                <a:spcPts val="815"/>
              </a:spcBef>
              <a:buFont typeface="Wingdings" panose="05000000000000000000" pitchFamily="2" charset="2"/>
              <a:buChar char="ü"/>
            </a:pPr>
            <a:r>
              <a:rPr lang="es-AR" sz="2400" b="1" dirty="0">
                <a:latin typeface="Arial"/>
                <a:cs typeface="Arial"/>
              </a:rPr>
              <a:t>Estará</a:t>
            </a:r>
            <a:r>
              <a:rPr lang="es-AR" sz="2400" b="1" spc="5" dirty="0">
                <a:latin typeface="Arial"/>
                <a:cs typeface="Arial"/>
              </a:rPr>
              <a:t> </a:t>
            </a:r>
            <a:r>
              <a:rPr lang="es-AR" sz="2400" b="1" spc="-5" dirty="0">
                <a:latin typeface="Arial"/>
                <a:cs typeface="Arial"/>
              </a:rPr>
              <a:t>constituida</a:t>
            </a:r>
            <a:r>
              <a:rPr lang="es-AR" sz="2400" b="1" dirty="0">
                <a:latin typeface="Arial"/>
                <a:cs typeface="Arial"/>
              </a:rPr>
              <a:t> por</a:t>
            </a:r>
            <a:r>
              <a:rPr lang="es-AR" sz="2400" b="1" spc="5" dirty="0">
                <a:latin typeface="Arial"/>
                <a:cs typeface="Arial"/>
              </a:rPr>
              <a:t> </a:t>
            </a:r>
            <a:r>
              <a:rPr lang="es-AR" sz="2400" b="1" dirty="0">
                <a:latin typeface="Arial"/>
                <a:cs typeface="Arial"/>
              </a:rPr>
              <a:t>una</a:t>
            </a:r>
            <a:r>
              <a:rPr lang="es-AR" sz="2400" b="1" spc="5" dirty="0">
                <a:latin typeface="Arial"/>
                <a:cs typeface="Arial"/>
              </a:rPr>
              <a:t> </a:t>
            </a:r>
            <a:r>
              <a:rPr lang="es-AR" sz="2400" b="1" dirty="0">
                <a:latin typeface="Arial"/>
                <a:cs typeface="Arial"/>
              </a:rPr>
              <a:t>capa</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spc="-5" dirty="0">
                <a:latin typeface="Arial"/>
                <a:cs typeface="Arial"/>
              </a:rPr>
              <a:t>mezcla</a:t>
            </a:r>
            <a:r>
              <a:rPr lang="es-AR" sz="2400" b="1" dirty="0">
                <a:latin typeface="Arial"/>
                <a:cs typeface="Arial"/>
              </a:rPr>
              <a:t> </a:t>
            </a:r>
            <a:r>
              <a:rPr lang="es-AR" sz="2400" b="1" spc="-5" dirty="0">
                <a:latin typeface="Arial"/>
                <a:cs typeface="Arial"/>
              </a:rPr>
              <a:t>semiconductora</a:t>
            </a:r>
            <a:r>
              <a:rPr lang="es-AR" sz="2400" b="1" dirty="0">
                <a:latin typeface="Arial"/>
                <a:cs typeface="Arial"/>
              </a:rPr>
              <a:t> termo </a:t>
            </a:r>
            <a:r>
              <a:rPr lang="es-AR" sz="2400" b="1" spc="5" dirty="0">
                <a:latin typeface="Arial"/>
                <a:cs typeface="Arial"/>
              </a:rPr>
              <a:t> </a:t>
            </a:r>
            <a:r>
              <a:rPr lang="es-AR" sz="2400" b="1" spc="-5" dirty="0">
                <a:latin typeface="Arial"/>
                <a:cs typeface="Arial"/>
              </a:rPr>
              <a:t>estable extruida, </a:t>
            </a:r>
            <a:r>
              <a:rPr lang="es-AR" sz="2400" b="1" dirty="0">
                <a:latin typeface="Arial"/>
                <a:cs typeface="Arial"/>
              </a:rPr>
              <a:t>adherente al </a:t>
            </a:r>
            <a:r>
              <a:rPr lang="es-AR" sz="2400" b="1" spc="-5" dirty="0">
                <a:latin typeface="Arial"/>
                <a:cs typeface="Arial"/>
              </a:rPr>
              <a:t>aislamiento </a:t>
            </a:r>
            <a:r>
              <a:rPr lang="es-AR" sz="2400" b="1" dirty="0">
                <a:latin typeface="Arial"/>
                <a:cs typeface="Arial"/>
              </a:rPr>
              <a:t>en toda su </a:t>
            </a:r>
            <a:r>
              <a:rPr lang="es-AR" sz="2400" b="1" spc="-5" dirty="0">
                <a:latin typeface="Arial"/>
                <a:cs typeface="Arial"/>
              </a:rPr>
              <a:t>superficie, </a:t>
            </a:r>
            <a:r>
              <a:rPr lang="es-AR" sz="2400" b="1" dirty="0">
                <a:latin typeface="Arial"/>
                <a:cs typeface="Arial"/>
              </a:rPr>
              <a:t>con </a:t>
            </a:r>
            <a:r>
              <a:rPr lang="es-AR" sz="2400" b="1" spc="-10" dirty="0">
                <a:latin typeface="Arial"/>
                <a:cs typeface="Arial"/>
              </a:rPr>
              <a:t>un </a:t>
            </a:r>
            <a:r>
              <a:rPr lang="es-AR" sz="2400" b="1" spc="-375" dirty="0">
                <a:latin typeface="Arial"/>
                <a:cs typeface="Arial"/>
              </a:rPr>
              <a:t> </a:t>
            </a:r>
            <a:r>
              <a:rPr lang="es-AR" sz="2400" b="1" spc="-5" dirty="0">
                <a:latin typeface="Arial"/>
                <a:cs typeface="Arial"/>
              </a:rPr>
              <a:t>espesor</a:t>
            </a:r>
            <a:r>
              <a:rPr lang="es-AR" sz="2400" b="1" spc="-90" dirty="0">
                <a:latin typeface="Arial"/>
                <a:cs typeface="Arial"/>
              </a:rPr>
              <a:t> </a:t>
            </a:r>
            <a:r>
              <a:rPr lang="es-AR" sz="2400" b="1" dirty="0">
                <a:latin typeface="Arial"/>
                <a:cs typeface="Arial"/>
              </a:rPr>
              <a:t>medio</a:t>
            </a:r>
            <a:r>
              <a:rPr lang="es-AR" sz="2400" b="1" spc="-75" dirty="0">
                <a:latin typeface="Arial"/>
                <a:cs typeface="Arial"/>
              </a:rPr>
              <a:t> </a:t>
            </a:r>
            <a:r>
              <a:rPr lang="es-AR" sz="2400" b="1" spc="-10" dirty="0">
                <a:latin typeface="Arial"/>
                <a:cs typeface="Arial"/>
              </a:rPr>
              <a:t>mínimo</a:t>
            </a:r>
            <a:r>
              <a:rPr lang="es-AR" sz="2400" b="1" spc="-75" dirty="0">
                <a:latin typeface="Arial"/>
                <a:cs typeface="Arial"/>
              </a:rPr>
              <a:t> </a:t>
            </a:r>
            <a:r>
              <a:rPr lang="es-AR" sz="2400" b="1" dirty="0">
                <a:latin typeface="Arial"/>
                <a:cs typeface="Arial"/>
              </a:rPr>
              <a:t>de</a:t>
            </a:r>
            <a:r>
              <a:rPr lang="es-AR" sz="2400" b="1" spc="-85" dirty="0">
                <a:latin typeface="Arial"/>
                <a:cs typeface="Arial"/>
              </a:rPr>
              <a:t> </a:t>
            </a:r>
            <a:r>
              <a:rPr lang="es-AR" sz="2400" b="1" dirty="0">
                <a:latin typeface="Arial"/>
                <a:cs typeface="Arial"/>
              </a:rPr>
              <a:t>0,5</a:t>
            </a:r>
            <a:r>
              <a:rPr lang="es-AR" sz="2400" b="1" spc="-85" dirty="0">
                <a:latin typeface="Arial"/>
                <a:cs typeface="Arial"/>
              </a:rPr>
              <a:t> </a:t>
            </a:r>
            <a:r>
              <a:rPr lang="es-AR" sz="2400" b="1" spc="-5" dirty="0">
                <a:latin typeface="Arial"/>
                <a:cs typeface="Arial"/>
              </a:rPr>
              <a:t>mm</a:t>
            </a:r>
            <a:r>
              <a:rPr lang="es-AR" sz="2400" b="1" spc="-80" dirty="0">
                <a:latin typeface="Arial"/>
                <a:cs typeface="Arial"/>
              </a:rPr>
              <a:t> </a:t>
            </a:r>
            <a:r>
              <a:rPr lang="es-AR" sz="2400" b="1" dirty="0">
                <a:latin typeface="Arial"/>
                <a:cs typeface="Arial"/>
              </a:rPr>
              <a:t>y</a:t>
            </a:r>
            <a:r>
              <a:rPr lang="es-AR" sz="2400" b="1" spc="-95" dirty="0">
                <a:latin typeface="Arial"/>
                <a:cs typeface="Arial"/>
              </a:rPr>
              <a:t> </a:t>
            </a:r>
            <a:r>
              <a:rPr lang="es-AR" sz="2400" b="1" dirty="0">
                <a:latin typeface="Arial"/>
                <a:cs typeface="Arial"/>
              </a:rPr>
              <a:t>sin</a:t>
            </a:r>
            <a:r>
              <a:rPr lang="es-AR" sz="2400" b="1" spc="-105" dirty="0">
                <a:latin typeface="Arial"/>
                <a:cs typeface="Arial"/>
              </a:rPr>
              <a:t> </a:t>
            </a:r>
            <a:r>
              <a:rPr lang="es-AR" sz="2400" b="1" dirty="0">
                <a:latin typeface="Arial"/>
                <a:cs typeface="Arial"/>
              </a:rPr>
              <a:t>acción</a:t>
            </a:r>
            <a:r>
              <a:rPr lang="es-AR" sz="2400" b="1" spc="-85" dirty="0">
                <a:latin typeface="Arial"/>
                <a:cs typeface="Arial"/>
              </a:rPr>
              <a:t> </a:t>
            </a:r>
            <a:r>
              <a:rPr lang="es-AR" sz="2400" b="1" spc="-5" dirty="0">
                <a:latin typeface="Arial"/>
                <a:cs typeface="Arial"/>
              </a:rPr>
              <a:t>nociva</a:t>
            </a:r>
            <a:r>
              <a:rPr lang="es-AR" sz="2400" b="1" spc="-75" dirty="0">
                <a:latin typeface="Arial"/>
                <a:cs typeface="Arial"/>
              </a:rPr>
              <a:t> </a:t>
            </a:r>
            <a:r>
              <a:rPr lang="es-AR" sz="2400" b="1" spc="-5" dirty="0">
                <a:latin typeface="Arial"/>
                <a:cs typeface="Arial"/>
              </a:rPr>
              <a:t>sobre</a:t>
            </a:r>
            <a:r>
              <a:rPr lang="es-AR" sz="2400" b="1" spc="-90" dirty="0">
                <a:latin typeface="Arial"/>
                <a:cs typeface="Arial"/>
              </a:rPr>
              <a:t> </a:t>
            </a:r>
            <a:r>
              <a:rPr lang="es-AR" sz="2400" b="1" dirty="0">
                <a:latin typeface="Arial"/>
                <a:cs typeface="Arial"/>
              </a:rPr>
              <a:t>el</a:t>
            </a:r>
            <a:r>
              <a:rPr lang="es-AR" sz="2400" b="1" spc="-85" dirty="0">
                <a:latin typeface="Arial"/>
                <a:cs typeface="Arial"/>
              </a:rPr>
              <a:t> </a:t>
            </a:r>
            <a:r>
              <a:rPr lang="es-AR" sz="2400" b="1" spc="-5" dirty="0">
                <a:latin typeface="Arial"/>
                <a:cs typeface="Arial"/>
              </a:rPr>
              <a:t>conductor </a:t>
            </a:r>
            <a:r>
              <a:rPr lang="es-AR" sz="2400" b="1" spc="-375" dirty="0">
                <a:latin typeface="Arial"/>
                <a:cs typeface="Arial"/>
              </a:rPr>
              <a:t> </a:t>
            </a:r>
            <a:r>
              <a:rPr lang="es-AR" sz="2400" b="1" dirty="0">
                <a:latin typeface="Arial"/>
                <a:cs typeface="Arial"/>
              </a:rPr>
              <a:t>y</a:t>
            </a:r>
            <a:r>
              <a:rPr lang="es-AR" sz="2400" b="1" spc="5" dirty="0">
                <a:latin typeface="Arial"/>
                <a:cs typeface="Arial"/>
              </a:rPr>
              <a:t> </a:t>
            </a:r>
            <a:r>
              <a:rPr lang="es-AR" sz="2400" b="1" dirty="0">
                <a:latin typeface="Arial"/>
                <a:cs typeface="Arial"/>
              </a:rPr>
              <a:t>el</a:t>
            </a:r>
            <a:r>
              <a:rPr lang="es-AR" sz="2400" b="1" spc="5" dirty="0">
                <a:latin typeface="Arial"/>
                <a:cs typeface="Arial"/>
              </a:rPr>
              <a:t> </a:t>
            </a:r>
            <a:r>
              <a:rPr lang="es-AR" sz="2400" b="1" spc="-5" dirty="0">
                <a:latin typeface="Arial"/>
                <a:cs typeface="Arial"/>
              </a:rPr>
              <a:t>aislamiento.</a:t>
            </a:r>
            <a:r>
              <a:rPr lang="es-AR" sz="2400" b="1" dirty="0">
                <a:latin typeface="Arial"/>
                <a:cs typeface="Arial"/>
              </a:rPr>
              <a:t> Deberá</a:t>
            </a:r>
            <a:r>
              <a:rPr lang="es-AR" sz="2400" b="1" spc="5" dirty="0">
                <a:latin typeface="Arial"/>
                <a:cs typeface="Arial"/>
              </a:rPr>
              <a:t> </a:t>
            </a:r>
            <a:r>
              <a:rPr lang="es-AR" sz="2400" b="1" spc="-5" dirty="0">
                <a:latin typeface="Arial"/>
                <a:cs typeface="Arial"/>
              </a:rPr>
              <a:t>soportar</a:t>
            </a:r>
            <a:r>
              <a:rPr lang="es-AR" sz="2400" b="1" dirty="0">
                <a:latin typeface="Arial"/>
                <a:cs typeface="Arial"/>
              </a:rPr>
              <a:t> </a:t>
            </a:r>
            <a:r>
              <a:rPr lang="es-AR" sz="2400" b="1" spc="-5" dirty="0">
                <a:latin typeface="Arial"/>
                <a:cs typeface="Arial"/>
              </a:rPr>
              <a:t>las</a:t>
            </a:r>
            <a:r>
              <a:rPr lang="es-AR" sz="2400" b="1" dirty="0">
                <a:latin typeface="Arial"/>
                <a:cs typeface="Arial"/>
              </a:rPr>
              <a:t> </a:t>
            </a:r>
            <a:r>
              <a:rPr lang="es-AR" sz="2400" b="1" spc="-5" dirty="0">
                <a:latin typeface="Arial"/>
                <a:cs typeface="Arial"/>
              </a:rPr>
              <a:t>temperaturas</a:t>
            </a:r>
            <a:r>
              <a:rPr lang="es-AR" sz="2400" b="1" dirty="0">
                <a:latin typeface="Arial"/>
                <a:cs typeface="Arial"/>
              </a:rPr>
              <a:t> </a:t>
            </a:r>
            <a:r>
              <a:rPr lang="es-AR" sz="2400" b="1" spc="-5" dirty="0">
                <a:latin typeface="Arial"/>
                <a:cs typeface="Arial"/>
              </a:rPr>
              <a:t>admisibles</a:t>
            </a:r>
            <a:r>
              <a:rPr lang="es-AR" sz="2400" b="1" dirty="0">
                <a:latin typeface="Arial"/>
                <a:cs typeface="Arial"/>
              </a:rPr>
              <a:t> </a:t>
            </a:r>
            <a:r>
              <a:rPr lang="es-AR" sz="2400" b="1" spc="-10" dirty="0">
                <a:latin typeface="Arial"/>
                <a:cs typeface="Arial"/>
              </a:rPr>
              <a:t>del </a:t>
            </a:r>
            <a:r>
              <a:rPr lang="es-AR" sz="2400" b="1" spc="-5" dirty="0">
                <a:latin typeface="Arial"/>
                <a:cs typeface="Arial"/>
              </a:rPr>
              <a:t> conductor.</a:t>
            </a:r>
          </a:p>
          <a:p>
            <a:pPr marL="12700" marR="5080" algn="just">
              <a:spcBef>
                <a:spcPts val="815"/>
              </a:spcBef>
            </a:pPr>
            <a:endParaRPr lang="es-AR" sz="2400" b="1" spc="-5" dirty="0">
              <a:latin typeface="Arial"/>
              <a:cs typeface="Arial"/>
            </a:endParaRPr>
          </a:p>
          <a:p>
            <a:pPr marL="12700" algn="just">
              <a:spcBef>
                <a:spcPts val="100"/>
              </a:spcBef>
            </a:pPr>
            <a:r>
              <a:rPr lang="es-AR" sz="2400" b="1" u="sng" spc="-5" dirty="0">
                <a:effectLst>
                  <a:outerShdw blurRad="38100" dist="38100" dir="2700000" algn="tl">
                    <a:srgbClr val="000000">
                      <a:alpha val="43137"/>
                    </a:srgbClr>
                  </a:outerShdw>
                </a:effectLst>
                <a:latin typeface="Arial"/>
                <a:cs typeface="Arial"/>
              </a:rPr>
              <a:t>Bloqueador</a:t>
            </a:r>
            <a:r>
              <a:rPr lang="es-AR" sz="2400" b="1" u="sng" spc="-1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de</a:t>
            </a:r>
            <a:r>
              <a:rPr lang="es-AR" sz="2400" b="1" u="sng"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humedad</a:t>
            </a:r>
          </a:p>
          <a:p>
            <a:pPr marL="12700" algn="just">
              <a:spcBef>
                <a:spcPts val="100"/>
              </a:spcBef>
            </a:pPr>
            <a:endParaRPr lang="es-AR" sz="2400" b="1" dirty="0">
              <a:latin typeface="Arial"/>
              <a:cs typeface="Arial"/>
            </a:endParaRPr>
          </a:p>
          <a:p>
            <a:pPr marL="812800" marR="5080" lvl="1" indent="-342900" algn="just">
              <a:spcBef>
                <a:spcPts val="820"/>
              </a:spcBef>
              <a:buFont typeface="Wingdings" panose="05000000000000000000" pitchFamily="2" charset="2"/>
              <a:buChar char="ü"/>
            </a:pPr>
            <a:r>
              <a:rPr lang="es-AR" sz="2400" b="1" spc="-5" dirty="0">
                <a:latin typeface="Arial"/>
                <a:cs typeface="Arial"/>
              </a:rPr>
              <a:t>Cada capa </a:t>
            </a:r>
            <a:r>
              <a:rPr lang="es-AR" sz="2400" b="1" dirty="0">
                <a:latin typeface="Arial"/>
                <a:cs typeface="Arial"/>
              </a:rPr>
              <a:t>de </a:t>
            </a:r>
            <a:r>
              <a:rPr lang="es-AR" sz="2400" b="1" spc="-5" dirty="0">
                <a:latin typeface="Arial"/>
                <a:cs typeface="Arial"/>
              </a:rPr>
              <a:t>hilos </a:t>
            </a:r>
            <a:r>
              <a:rPr lang="es-AR" sz="2400" b="1" dirty="0">
                <a:latin typeface="Arial"/>
                <a:cs typeface="Arial"/>
              </a:rPr>
              <a:t>del </a:t>
            </a:r>
            <a:r>
              <a:rPr lang="es-AR" sz="2400" b="1" spc="-5" dirty="0">
                <a:latin typeface="Arial"/>
                <a:cs typeface="Arial"/>
              </a:rPr>
              <a:t>conductor principal, excepto </a:t>
            </a:r>
            <a:r>
              <a:rPr lang="es-AR" sz="2400" b="1" spc="-10" dirty="0">
                <a:latin typeface="Arial"/>
                <a:cs typeface="Arial"/>
              </a:rPr>
              <a:t>la </a:t>
            </a:r>
            <a:r>
              <a:rPr lang="es-AR" sz="2400" b="1" spc="-5" dirty="0">
                <a:latin typeface="Arial"/>
                <a:cs typeface="Arial"/>
              </a:rPr>
              <a:t>exterior, estará </a:t>
            </a:r>
            <a:r>
              <a:rPr lang="es-AR" sz="2400" b="1" dirty="0">
                <a:latin typeface="Arial"/>
                <a:cs typeface="Arial"/>
              </a:rPr>
              <a:t> recubierta con un </a:t>
            </a:r>
            <a:r>
              <a:rPr lang="es-AR" sz="2400" b="1" spc="-5" dirty="0">
                <a:latin typeface="Arial"/>
                <a:cs typeface="Arial"/>
              </a:rPr>
              <a:t>compuesto bloqueador </a:t>
            </a:r>
            <a:r>
              <a:rPr lang="es-AR" sz="2400" b="1" dirty="0">
                <a:latin typeface="Arial"/>
                <a:cs typeface="Arial"/>
              </a:rPr>
              <a:t>para </a:t>
            </a:r>
            <a:r>
              <a:rPr lang="es-AR" sz="2400" b="1" spc="-5" dirty="0">
                <a:latin typeface="Arial"/>
                <a:cs typeface="Arial"/>
              </a:rPr>
              <a:t>evitar </a:t>
            </a:r>
            <a:r>
              <a:rPr lang="es-AR" sz="2400" b="1" dirty="0">
                <a:latin typeface="Arial"/>
                <a:cs typeface="Arial"/>
              </a:rPr>
              <a:t>la </a:t>
            </a:r>
            <a:r>
              <a:rPr lang="es-AR" sz="2400" b="1" spc="-5" dirty="0">
                <a:latin typeface="Arial"/>
                <a:cs typeface="Arial"/>
              </a:rPr>
              <a:t>migración </a:t>
            </a:r>
            <a:r>
              <a:rPr lang="es-AR" sz="2400" b="1" spc="-10" dirty="0">
                <a:latin typeface="Arial"/>
                <a:cs typeface="Arial"/>
              </a:rPr>
              <a:t>de </a:t>
            </a:r>
            <a:r>
              <a:rPr lang="es-AR" sz="2400" b="1" spc="-5" dirty="0">
                <a:latin typeface="Arial"/>
                <a:cs typeface="Arial"/>
              </a:rPr>
              <a:t> </a:t>
            </a:r>
            <a:r>
              <a:rPr lang="es-AR" sz="2400" b="1" dirty="0">
                <a:latin typeface="Arial"/>
                <a:cs typeface="Arial"/>
              </a:rPr>
              <a:t>agua a </a:t>
            </a:r>
            <a:r>
              <a:rPr lang="es-AR" sz="2400" b="1" spc="-5" dirty="0">
                <a:latin typeface="Arial"/>
                <a:cs typeface="Arial"/>
              </a:rPr>
              <a:t>través </a:t>
            </a:r>
            <a:r>
              <a:rPr lang="es-AR" sz="2400" b="1" dirty="0">
                <a:latin typeface="Arial"/>
                <a:cs typeface="Arial"/>
              </a:rPr>
              <a:t>de </a:t>
            </a:r>
            <a:r>
              <a:rPr lang="es-AR" sz="2400" b="1" spc="-5" dirty="0">
                <a:latin typeface="Arial"/>
                <a:cs typeface="Arial"/>
              </a:rPr>
              <a:t>los espacios entre éstos. </a:t>
            </a:r>
            <a:r>
              <a:rPr lang="es-AR" sz="2400" b="1" dirty="0">
                <a:latin typeface="Arial"/>
                <a:cs typeface="Arial"/>
              </a:rPr>
              <a:t>El </a:t>
            </a:r>
            <a:r>
              <a:rPr lang="es-AR" sz="2400" b="1" spc="-5" dirty="0">
                <a:latin typeface="Arial"/>
                <a:cs typeface="Arial"/>
              </a:rPr>
              <a:t>compuesto bloqueador </a:t>
            </a:r>
            <a:r>
              <a:rPr lang="es-AR" sz="2400" b="1" dirty="0">
                <a:latin typeface="Arial"/>
                <a:cs typeface="Arial"/>
              </a:rPr>
              <a:t> debe</a:t>
            </a:r>
            <a:r>
              <a:rPr lang="es-AR" sz="2400" b="1" spc="-45" dirty="0">
                <a:latin typeface="Arial"/>
                <a:cs typeface="Arial"/>
              </a:rPr>
              <a:t> </a:t>
            </a:r>
            <a:r>
              <a:rPr lang="es-AR" sz="2400" b="1" dirty="0">
                <a:latin typeface="Arial"/>
                <a:cs typeface="Arial"/>
              </a:rPr>
              <a:t>cumplir</a:t>
            </a:r>
            <a:r>
              <a:rPr lang="es-AR" sz="2400" b="1" spc="-40" dirty="0">
                <a:latin typeface="Arial"/>
                <a:cs typeface="Arial"/>
              </a:rPr>
              <a:t> </a:t>
            </a:r>
            <a:r>
              <a:rPr lang="es-AR" sz="2400" b="1" spc="-5" dirty="0">
                <a:latin typeface="Arial"/>
                <a:cs typeface="Arial"/>
              </a:rPr>
              <a:t>con</a:t>
            </a:r>
            <a:r>
              <a:rPr lang="es-AR" sz="2400" b="1" spc="-25" dirty="0">
                <a:latin typeface="Arial"/>
                <a:cs typeface="Arial"/>
              </a:rPr>
              <a:t> </a:t>
            </a:r>
            <a:r>
              <a:rPr lang="es-AR" sz="2400" b="1" spc="-5" dirty="0">
                <a:latin typeface="Arial"/>
                <a:cs typeface="Arial"/>
              </a:rPr>
              <a:t>los</a:t>
            </a:r>
            <a:r>
              <a:rPr lang="es-AR" sz="2400" b="1" spc="-30" dirty="0">
                <a:latin typeface="Arial"/>
                <a:cs typeface="Arial"/>
              </a:rPr>
              <a:t> </a:t>
            </a:r>
            <a:r>
              <a:rPr lang="es-AR" sz="2400" b="1" spc="-5" dirty="0">
                <a:latin typeface="Arial"/>
                <a:cs typeface="Arial"/>
              </a:rPr>
              <a:t>requerimientos</a:t>
            </a:r>
            <a:r>
              <a:rPr lang="es-AR" sz="2400" b="1" spc="-25" dirty="0">
                <a:latin typeface="Arial"/>
                <a:cs typeface="Arial"/>
              </a:rPr>
              <a:t> </a:t>
            </a:r>
            <a:r>
              <a:rPr lang="es-AR" sz="2400" b="1" dirty="0">
                <a:latin typeface="Arial"/>
                <a:cs typeface="Arial"/>
              </a:rPr>
              <a:t>de</a:t>
            </a:r>
            <a:r>
              <a:rPr lang="es-AR" sz="2400" b="1" spc="-40" dirty="0">
                <a:latin typeface="Arial"/>
                <a:cs typeface="Arial"/>
              </a:rPr>
              <a:t> </a:t>
            </a:r>
            <a:r>
              <a:rPr lang="es-AR" sz="2400" b="1" dirty="0">
                <a:latin typeface="Arial"/>
                <a:cs typeface="Arial"/>
              </a:rPr>
              <a:t>la</a:t>
            </a:r>
            <a:r>
              <a:rPr lang="es-AR" sz="2400" b="1" spc="-45" dirty="0">
                <a:latin typeface="Arial"/>
                <a:cs typeface="Arial"/>
              </a:rPr>
              <a:t> </a:t>
            </a:r>
            <a:r>
              <a:rPr lang="es-AR" sz="2400" b="1" dirty="0">
                <a:latin typeface="Arial"/>
                <a:cs typeface="Arial"/>
              </a:rPr>
              <a:t>norma</a:t>
            </a:r>
            <a:r>
              <a:rPr lang="es-AR" sz="2400" b="1" spc="-25" dirty="0">
                <a:latin typeface="Arial"/>
                <a:cs typeface="Arial"/>
              </a:rPr>
              <a:t> </a:t>
            </a:r>
            <a:r>
              <a:rPr lang="es-AR" sz="2400" b="1" spc="-5" dirty="0">
                <a:latin typeface="Arial"/>
                <a:cs typeface="Arial"/>
              </a:rPr>
              <a:t>ICEA</a:t>
            </a:r>
            <a:r>
              <a:rPr lang="es-AR" sz="2400" b="1" spc="-40" dirty="0">
                <a:latin typeface="Arial"/>
                <a:cs typeface="Arial"/>
              </a:rPr>
              <a:t> </a:t>
            </a:r>
            <a:r>
              <a:rPr lang="es-AR" sz="2400" b="1" spc="-5" dirty="0">
                <a:latin typeface="Arial"/>
                <a:cs typeface="Arial"/>
              </a:rPr>
              <a:t>T-31-610</a:t>
            </a:r>
            <a:r>
              <a:rPr lang="es-AR" sz="2400" b="1" spc="-35" dirty="0">
                <a:latin typeface="Arial"/>
                <a:cs typeface="Arial"/>
              </a:rPr>
              <a:t> </a:t>
            </a:r>
            <a:r>
              <a:rPr lang="es-AR" sz="2400" b="1" dirty="0">
                <a:latin typeface="Arial"/>
                <a:cs typeface="Arial"/>
              </a:rPr>
              <a:t>y</a:t>
            </a:r>
            <a:r>
              <a:rPr lang="es-AR" sz="2400" b="1" spc="-45" dirty="0">
                <a:latin typeface="Arial"/>
                <a:cs typeface="Arial"/>
              </a:rPr>
              <a:t> </a:t>
            </a:r>
            <a:r>
              <a:rPr lang="es-AR" sz="2400" b="1" spc="-5" dirty="0">
                <a:latin typeface="Arial"/>
                <a:cs typeface="Arial"/>
              </a:rPr>
              <a:t>debe </a:t>
            </a:r>
            <a:r>
              <a:rPr lang="es-AR" sz="2400" b="1" spc="-380" dirty="0">
                <a:latin typeface="Arial"/>
                <a:cs typeface="Arial"/>
              </a:rPr>
              <a:t> </a:t>
            </a:r>
            <a:r>
              <a:rPr lang="es-AR" sz="2400" b="1" dirty="0">
                <a:latin typeface="Arial"/>
                <a:cs typeface="Arial"/>
              </a:rPr>
              <a:t>ser </a:t>
            </a:r>
            <a:r>
              <a:rPr lang="es-AR" sz="2400" b="1" spc="-5" dirty="0">
                <a:latin typeface="Arial"/>
                <a:cs typeface="Arial"/>
              </a:rPr>
              <a:t>compatible con </a:t>
            </a:r>
            <a:r>
              <a:rPr lang="es-AR" sz="2400" b="1" dirty="0">
                <a:latin typeface="Arial"/>
                <a:cs typeface="Arial"/>
              </a:rPr>
              <a:t>el </a:t>
            </a:r>
            <a:r>
              <a:rPr lang="es-AR" sz="2400" b="1" spc="-5" dirty="0">
                <a:latin typeface="Arial"/>
                <a:cs typeface="Arial"/>
              </a:rPr>
              <a:t>conductor, </a:t>
            </a:r>
            <a:r>
              <a:rPr lang="es-AR" sz="2400" b="1" dirty="0">
                <a:latin typeface="Arial"/>
                <a:cs typeface="Arial"/>
              </a:rPr>
              <a:t>la </a:t>
            </a:r>
            <a:r>
              <a:rPr lang="es-AR" sz="2400" b="1" spc="-5" dirty="0">
                <a:latin typeface="Arial"/>
                <a:cs typeface="Arial"/>
              </a:rPr>
              <a:t>pantalla extruida </a:t>
            </a:r>
            <a:r>
              <a:rPr lang="es-AR" sz="2400" b="1" dirty="0">
                <a:latin typeface="Arial"/>
                <a:cs typeface="Arial"/>
              </a:rPr>
              <a:t>sobre </a:t>
            </a:r>
            <a:r>
              <a:rPr lang="es-AR" sz="2400" b="1" spc="-5" dirty="0">
                <a:latin typeface="Arial"/>
                <a:cs typeface="Arial"/>
              </a:rPr>
              <a:t>éste, </a:t>
            </a:r>
            <a:r>
              <a:rPr lang="es-AR" sz="2400" b="1" spc="-10" dirty="0">
                <a:latin typeface="Arial"/>
                <a:cs typeface="Arial"/>
              </a:rPr>
              <a:t>el </a:t>
            </a:r>
            <a:r>
              <a:rPr lang="es-AR" sz="2400" b="1" spc="-5" dirty="0">
                <a:latin typeface="Arial"/>
                <a:cs typeface="Arial"/>
              </a:rPr>
              <a:t> aislamiento</a:t>
            </a:r>
            <a:r>
              <a:rPr lang="es-AR" sz="2400" b="1" dirty="0">
                <a:latin typeface="Arial"/>
                <a:cs typeface="Arial"/>
              </a:rPr>
              <a:t> y</a:t>
            </a:r>
            <a:r>
              <a:rPr lang="es-AR" sz="2400" b="1" spc="5" dirty="0">
                <a:latin typeface="Arial"/>
                <a:cs typeface="Arial"/>
              </a:rPr>
              <a:t> </a:t>
            </a:r>
            <a:r>
              <a:rPr lang="es-AR" sz="2400" b="1" spc="-5" dirty="0">
                <a:latin typeface="Arial"/>
                <a:cs typeface="Arial"/>
              </a:rPr>
              <a:t>los</a:t>
            </a:r>
            <a:r>
              <a:rPr lang="es-AR" sz="2400" b="1" dirty="0">
                <a:latin typeface="Arial"/>
                <a:cs typeface="Arial"/>
              </a:rPr>
              <a:t> </a:t>
            </a:r>
            <a:r>
              <a:rPr lang="es-AR" sz="2400" b="1" spc="-5" dirty="0">
                <a:latin typeface="Arial"/>
                <a:cs typeface="Arial"/>
              </a:rPr>
              <a:t>accesorios</a:t>
            </a:r>
            <a:r>
              <a:rPr lang="es-AR" sz="2400" b="1" dirty="0">
                <a:latin typeface="Arial"/>
                <a:cs typeface="Arial"/>
              </a:rPr>
              <a:t> para</a:t>
            </a:r>
            <a:r>
              <a:rPr lang="es-AR" sz="2400" b="1" spc="5" dirty="0">
                <a:latin typeface="Arial"/>
                <a:cs typeface="Arial"/>
              </a:rPr>
              <a:t> </a:t>
            </a:r>
            <a:r>
              <a:rPr lang="es-AR" sz="2400" b="1" spc="-5" dirty="0">
                <a:latin typeface="Arial"/>
                <a:cs typeface="Arial"/>
              </a:rPr>
              <a:t>las</a:t>
            </a:r>
            <a:r>
              <a:rPr lang="es-AR" sz="2400" b="1" dirty="0">
                <a:latin typeface="Arial"/>
                <a:cs typeface="Arial"/>
              </a:rPr>
              <a:t> </a:t>
            </a:r>
            <a:r>
              <a:rPr lang="es-AR" sz="2400" b="1" spc="-5" dirty="0">
                <a:latin typeface="Arial"/>
                <a:cs typeface="Arial"/>
              </a:rPr>
              <a:t>conexiones</a:t>
            </a:r>
            <a:r>
              <a:rPr lang="es-AR" sz="2400" b="1" dirty="0">
                <a:latin typeface="Arial"/>
                <a:cs typeface="Arial"/>
              </a:rPr>
              <a:t> y</a:t>
            </a:r>
            <a:r>
              <a:rPr lang="es-AR" sz="2400" b="1" spc="5" dirty="0">
                <a:latin typeface="Arial"/>
                <a:cs typeface="Arial"/>
              </a:rPr>
              <a:t> </a:t>
            </a:r>
            <a:r>
              <a:rPr lang="es-AR" sz="2400" b="1" spc="-5" dirty="0">
                <a:latin typeface="Arial"/>
                <a:cs typeface="Arial"/>
              </a:rPr>
              <a:t>empalmes</a:t>
            </a:r>
            <a:r>
              <a:rPr lang="es-AR" sz="2400" b="1" dirty="0">
                <a:latin typeface="Arial"/>
                <a:cs typeface="Arial"/>
              </a:rPr>
              <a:t> </a:t>
            </a:r>
            <a:r>
              <a:rPr lang="es-AR" sz="2400" b="1" spc="-5" dirty="0">
                <a:latin typeface="Arial"/>
                <a:cs typeface="Arial"/>
              </a:rPr>
              <a:t>del </a:t>
            </a:r>
            <a:r>
              <a:rPr lang="es-AR" sz="2400" b="1" dirty="0">
                <a:latin typeface="Arial"/>
                <a:cs typeface="Arial"/>
              </a:rPr>
              <a:t> </a:t>
            </a:r>
            <a:r>
              <a:rPr lang="es-AR" sz="2400" b="1" spc="-5" dirty="0">
                <a:latin typeface="Arial"/>
                <a:cs typeface="Arial"/>
              </a:rPr>
              <a:t>conductor</a:t>
            </a:r>
            <a:r>
              <a:rPr lang="es-AR" sz="2400" b="1" dirty="0">
                <a:latin typeface="Arial"/>
                <a:cs typeface="Arial"/>
              </a:rPr>
              <a:t> </a:t>
            </a:r>
            <a:r>
              <a:rPr lang="es-AR" sz="2400" b="1" spc="-5" dirty="0">
                <a:latin typeface="Arial"/>
                <a:cs typeface="Arial"/>
              </a:rPr>
              <a:t>(codos </a:t>
            </a:r>
            <a:r>
              <a:rPr lang="es-AR" sz="2400" b="1" spc="-10" dirty="0">
                <a:latin typeface="Arial"/>
                <a:cs typeface="Arial"/>
              </a:rPr>
              <a:t>de</a:t>
            </a:r>
            <a:r>
              <a:rPr lang="es-AR" sz="2400" b="1" spc="5" dirty="0">
                <a:latin typeface="Arial"/>
                <a:cs typeface="Arial"/>
              </a:rPr>
              <a:t> </a:t>
            </a:r>
            <a:r>
              <a:rPr lang="es-AR" sz="2400" b="1" spc="-5" dirty="0">
                <a:latin typeface="Arial"/>
                <a:cs typeface="Arial"/>
              </a:rPr>
              <a:t>EPDM).</a:t>
            </a:r>
            <a:endParaRPr lang="es-AR" sz="2400" b="1"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70</a:t>
            </a:fld>
            <a:endParaRPr lang="es-AR"/>
          </a:p>
        </p:txBody>
      </p:sp>
    </p:spTree>
    <p:extLst>
      <p:ext uri="{BB962C8B-B14F-4D97-AF65-F5344CB8AC3E}">
        <p14:creationId xmlns:p14="http://schemas.microsoft.com/office/powerpoint/2010/main" val="20453464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sz="2800" b="1" u="sng" spc="-5" dirty="0">
                <a:effectLst>
                  <a:outerShdw blurRad="38100" dist="38100" dir="2700000" algn="tl">
                    <a:srgbClr val="000000">
                      <a:alpha val="43137"/>
                    </a:srgbClr>
                  </a:outerShdw>
                </a:effectLst>
                <a:latin typeface="Arial"/>
                <a:cs typeface="Arial"/>
              </a:rPr>
              <a:t>Pruebas</a:t>
            </a:r>
            <a:r>
              <a:rPr lang="es-AR" sz="2800" b="1" u="sng" spc="-35" dirty="0">
                <a:effectLst>
                  <a:outerShdw blurRad="38100" dist="38100" dir="2700000" algn="tl">
                    <a:srgbClr val="000000">
                      <a:alpha val="43137"/>
                    </a:srgbClr>
                  </a:outerShdw>
                </a:effectLst>
                <a:latin typeface="Arial"/>
                <a:cs typeface="Arial"/>
              </a:rPr>
              <a:t> </a:t>
            </a:r>
            <a:r>
              <a:rPr lang="es-AR" sz="2800" b="1" u="sng" spc="-5" dirty="0">
                <a:effectLst>
                  <a:outerShdw blurRad="38100" dist="38100" dir="2700000" algn="tl">
                    <a:srgbClr val="000000">
                      <a:alpha val="43137"/>
                    </a:srgbClr>
                  </a:outerShdw>
                </a:effectLst>
                <a:latin typeface="Arial"/>
                <a:cs typeface="Arial"/>
              </a:rPr>
              <a:t>Tipo</a:t>
            </a:r>
          </a:p>
          <a:p>
            <a:pPr marL="12065" lvl="1" algn="just">
              <a:tabLst>
                <a:tab pos="360045" algn="l"/>
              </a:tabLst>
            </a:pPr>
            <a:endParaRPr lang="es-AR" sz="2800" b="1" u="sng" dirty="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5"/>
            </a:pPr>
            <a:endParaRPr lang="es-AR" sz="2800" dirty="0">
              <a:latin typeface="Arial"/>
              <a:cs typeface="Arial"/>
            </a:endParaRPr>
          </a:p>
          <a:p>
            <a:pPr marL="1421765" lvl="4" indent="-495300">
              <a:buFont typeface="Wingdings" panose="05000000000000000000" pitchFamily="2" charset="2"/>
              <a:buChar char="ü"/>
              <a:tabLst>
                <a:tab pos="508000" algn="l"/>
              </a:tabLst>
            </a:pPr>
            <a:r>
              <a:rPr lang="es-AR" sz="2800" b="1" spc="-5" dirty="0">
                <a:solidFill>
                  <a:srgbClr val="00B050"/>
                </a:solidFill>
                <a:effectLst>
                  <a:outerShdw blurRad="38100" dist="38100" dir="2700000" algn="tl">
                    <a:srgbClr val="000000">
                      <a:alpha val="43137"/>
                    </a:srgbClr>
                  </a:outerShdw>
                </a:effectLst>
                <a:latin typeface="Arial"/>
                <a:cs typeface="Arial"/>
              </a:rPr>
              <a:t>Resistencia</a:t>
            </a:r>
            <a:r>
              <a:rPr lang="es-AR" sz="2800" b="1" spc="-25"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eléctrica</a:t>
            </a:r>
            <a:r>
              <a:rPr lang="es-AR" sz="2800" b="1" spc="-1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de</a:t>
            </a:r>
            <a:r>
              <a:rPr lang="es-AR" sz="2800" b="1" spc="-1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los</a:t>
            </a:r>
            <a:r>
              <a:rPr lang="es-AR" sz="2800" b="1" spc="-1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conductores</a:t>
            </a:r>
            <a:endParaRPr lang="es-A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a:solidFill>
                <a:srgbClr val="00B050"/>
              </a:solidFill>
              <a:effectLst>
                <a:outerShdw blurRad="38100" dist="38100" dir="2700000" algn="tl">
                  <a:srgbClr val="000000">
                    <a:alpha val="43137"/>
                  </a:srgbClr>
                </a:outerShdw>
              </a:effectLst>
              <a:latin typeface="Arial"/>
              <a:cs typeface="Arial"/>
            </a:endParaRPr>
          </a:p>
          <a:p>
            <a:pPr marL="1421765" lvl="4" indent="-495300">
              <a:spcBef>
                <a:spcPts val="5"/>
              </a:spcBef>
              <a:buFont typeface="Wingdings" panose="05000000000000000000" pitchFamily="2" charset="2"/>
              <a:buChar char="ü"/>
              <a:tabLst>
                <a:tab pos="508000" algn="l"/>
              </a:tabLst>
            </a:pPr>
            <a:r>
              <a:rPr lang="es-AR" sz="2800" b="1" spc="-5" dirty="0">
                <a:solidFill>
                  <a:srgbClr val="00B050"/>
                </a:solidFill>
                <a:effectLst>
                  <a:outerShdw blurRad="38100" dist="38100" dir="2700000" algn="tl">
                    <a:srgbClr val="000000">
                      <a:alpha val="43137"/>
                    </a:srgbClr>
                  </a:outerShdw>
                </a:effectLst>
                <a:latin typeface="Arial"/>
                <a:cs typeface="Arial"/>
              </a:rPr>
              <a:t>Tensión</a:t>
            </a:r>
            <a:r>
              <a:rPr lang="es-AR" sz="2800" b="1" spc="-1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aplicada</a:t>
            </a:r>
            <a:r>
              <a:rPr lang="es-AR" sz="2800" b="1" spc="5"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a</a:t>
            </a:r>
            <a:r>
              <a:rPr lang="es-AR" sz="2800" b="1" spc="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frecuencia</a:t>
            </a:r>
            <a:r>
              <a:rPr lang="es-AR" sz="2800" b="1" spc="-1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industrial</a:t>
            </a:r>
            <a:endParaRPr lang="es-A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lang="es-AR" sz="2800" b="1" spc="-5" dirty="0">
                <a:solidFill>
                  <a:srgbClr val="00B050"/>
                </a:solidFill>
                <a:effectLst>
                  <a:outerShdw blurRad="38100" dist="38100" dir="2700000" algn="tl">
                    <a:srgbClr val="000000">
                      <a:alpha val="43137"/>
                    </a:srgbClr>
                  </a:outerShdw>
                </a:effectLst>
                <a:latin typeface="Arial"/>
                <a:cs typeface="Arial"/>
              </a:rPr>
              <a:t>Tensión</a:t>
            </a:r>
            <a:r>
              <a:rPr lang="es-AR" sz="2800" b="1" spc="-1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aplicada </a:t>
            </a:r>
            <a:r>
              <a:rPr lang="es-AR" sz="2800" b="1" dirty="0">
                <a:solidFill>
                  <a:srgbClr val="00B050"/>
                </a:solidFill>
                <a:effectLst>
                  <a:outerShdw blurRad="38100" dist="38100" dir="2700000" algn="tl">
                    <a:srgbClr val="000000">
                      <a:alpha val="43137"/>
                    </a:srgbClr>
                  </a:outerShdw>
                </a:effectLst>
                <a:latin typeface="Arial"/>
                <a:cs typeface="Arial"/>
              </a:rPr>
              <a:t>a</a:t>
            </a:r>
            <a:r>
              <a:rPr lang="es-AR" sz="2800" b="1" spc="-1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impulsos</a:t>
            </a:r>
            <a:endParaRPr lang="es-A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lang="es-AR" sz="2800" b="1" dirty="0">
                <a:solidFill>
                  <a:srgbClr val="00B050"/>
                </a:solidFill>
                <a:effectLst>
                  <a:outerShdw blurRad="38100" dist="38100" dir="2700000" algn="tl">
                    <a:srgbClr val="000000">
                      <a:alpha val="43137"/>
                    </a:srgbClr>
                  </a:outerShdw>
                </a:effectLst>
                <a:latin typeface="Arial"/>
                <a:cs typeface="Arial"/>
              </a:rPr>
              <a:t>Descargas</a:t>
            </a:r>
            <a:r>
              <a:rPr lang="es-AR" sz="2800" b="1" spc="-60"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Parciales</a:t>
            </a:r>
            <a:endParaRPr lang="es-A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lang="es-AR" sz="2800" b="1" spc="-5" dirty="0">
                <a:solidFill>
                  <a:srgbClr val="00B050"/>
                </a:solidFill>
                <a:effectLst>
                  <a:outerShdw blurRad="38100" dist="38100" dir="2700000" algn="tl">
                    <a:srgbClr val="000000">
                      <a:alpha val="43137"/>
                    </a:srgbClr>
                  </a:outerShdw>
                </a:effectLst>
                <a:latin typeface="Arial"/>
                <a:cs typeface="Arial"/>
              </a:rPr>
              <a:t>Envejecimiento</a:t>
            </a:r>
            <a:r>
              <a:rPr lang="es-AR" sz="2800" b="1" spc="-2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Eléctrico</a:t>
            </a:r>
            <a:endParaRPr lang="es-A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a:solidFill>
                <a:srgbClr val="00B050"/>
              </a:solidFill>
              <a:effectLst>
                <a:outerShdw blurRad="38100" dist="38100" dir="2700000" algn="tl">
                  <a:srgbClr val="000000">
                    <a:alpha val="43137"/>
                  </a:srgbClr>
                </a:outerShdw>
              </a:effectLst>
              <a:latin typeface="Arial"/>
              <a:cs typeface="Arial"/>
            </a:endParaRPr>
          </a:p>
          <a:p>
            <a:pPr marL="1421765" lvl="4" indent="-495300">
              <a:spcBef>
                <a:spcPts val="5"/>
              </a:spcBef>
              <a:buFont typeface="Wingdings" panose="05000000000000000000" pitchFamily="2" charset="2"/>
              <a:buChar char="ü"/>
              <a:tabLst>
                <a:tab pos="508000" algn="l"/>
              </a:tabLst>
            </a:pPr>
            <a:r>
              <a:rPr lang="es-AR" sz="2800" b="1" spc="-10" dirty="0">
                <a:solidFill>
                  <a:srgbClr val="00B050"/>
                </a:solidFill>
                <a:effectLst>
                  <a:outerShdw blurRad="38100" dist="38100" dir="2700000" algn="tl">
                    <a:srgbClr val="000000">
                      <a:alpha val="43137"/>
                    </a:srgbClr>
                  </a:outerShdw>
                </a:effectLst>
                <a:latin typeface="Arial"/>
                <a:cs typeface="Arial"/>
              </a:rPr>
              <a:t>Ensayos</a:t>
            </a:r>
            <a:r>
              <a:rPr lang="es-AR" sz="2800" b="1" dirty="0">
                <a:solidFill>
                  <a:srgbClr val="00B050"/>
                </a:solidFill>
                <a:effectLst>
                  <a:outerShdw blurRad="38100" dist="38100" dir="2700000" algn="tl">
                    <a:srgbClr val="000000">
                      <a:alpha val="43137"/>
                    </a:srgbClr>
                  </a:outerShdw>
                </a:effectLst>
                <a:latin typeface="Arial"/>
                <a:cs typeface="Arial"/>
              </a:rPr>
              <a:t> sobre</a:t>
            </a:r>
            <a:r>
              <a:rPr lang="es-AR" sz="2800" b="1" spc="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componentes</a:t>
            </a:r>
            <a:r>
              <a:rPr lang="es-AR" sz="2800" b="1" spc="-1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del</a:t>
            </a:r>
            <a:r>
              <a:rPr lang="es-AR" sz="2800" b="1" spc="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cable</a:t>
            </a:r>
            <a:endParaRPr lang="es-A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lang="es-AR" sz="2800" b="1" spc="-5" dirty="0">
                <a:solidFill>
                  <a:srgbClr val="00B050"/>
                </a:solidFill>
                <a:effectLst>
                  <a:outerShdw blurRad="38100" dist="38100" dir="2700000" algn="tl">
                    <a:srgbClr val="000000">
                      <a:alpha val="43137"/>
                    </a:srgbClr>
                  </a:outerShdw>
                </a:effectLst>
                <a:latin typeface="Arial"/>
                <a:cs typeface="Arial"/>
              </a:rPr>
              <a:t>Resistividad de</a:t>
            </a:r>
            <a:r>
              <a:rPr lang="es-AR" sz="2800" b="1" spc="-10"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las </a:t>
            </a:r>
            <a:r>
              <a:rPr lang="es-AR" sz="2800" b="1" spc="-5" dirty="0">
                <a:solidFill>
                  <a:srgbClr val="00B050"/>
                </a:solidFill>
                <a:effectLst>
                  <a:outerShdw blurRad="38100" dist="38100" dir="2700000" algn="tl">
                    <a:srgbClr val="000000">
                      <a:alpha val="43137"/>
                    </a:srgbClr>
                  </a:outerShdw>
                </a:effectLst>
                <a:latin typeface="Arial"/>
                <a:cs typeface="Arial"/>
              </a:rPr>
              <a:t>pantallas</a:t>
            </a:r>
            <a:r>
              <a:rPr lang="es-AR" sz="2800" b="1"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semiconductoras</a:t>
            </a:r>
            <a:endParaRPr lang="es-AR" sz="2800" dirty="0">
              <a:solidFill>
                <a:srgbClr val="00B050"/>
              </a:solidFill>
              <a:effectLst>
                <a:outerShdw blurRad="38100" dist="38100" dir="2700000" algn="tl">
                  <a:srgbClr val="000000">
                    <a:alpha val="43137"/>
                  </a:srgbClr>
                </a:outerShdw>
              </a:effectLst>
              <a:latin typeface="Arial"/>
              <a:cs typeface="Arial"/>
            </a:endParaRPr>
          </a:p>
          <a:p>
            <a:pPr marL="1384300" marR="8890" lvl="4" indent="-457200">
              <a:lnSpc>
                <a:spcPct val="143600"/>
              </a:lnSpc>
              <a:spcBef>
                <a:spcPts val="805"/>
              </a:spcBef>
              <a:buFont typeface="Wingdings" panose="05000000000000000000" pitchFamily="2" charset="2"/>
              <a:buChar char="ü"/>
              <a:tabLst>
                <a:tab pos="542925" algn="l"/>
              </a:tabLst>
            </a:pPr>
            <a:r>
              <a:rPr lang="es-AR" sz="2800" b="1" spc="-10" dirty="0">
                <a:solidFill>
                  <a:srgbClr val="00B050"/>
                </a:solidFill>
                <a:effectLst>
                  <a:outerShdw blurRad="38100" dist="38100" dir="2700000" algn="tl">
                    <a:srgbClr val="000000">
                      <a:alpha val="43137"/>
                    </a:srgbClr>
                  </a:outerShdw>
                </a:effectLst>
                <a:latin typeface="Arial"/>
                <a:cs typeface="Arial"/>
              </a:rPr>
              <a:t>Ensayo</a:t>
            </a:r>
            <a:r>
              <a:rPr lang="es-AR" sz="2800" b="1" spc="254"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de</a:t>
            </a:r>
            <a:r>
              <a:rPr lang="es-AR" sz="2800" b="1" spc="265"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resistencia</a:t>
            </a:r>
            <a:r>
              <a:rPr lang="es-AR" sz="2800" b="1" spc="250"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a</a:t>
            </a:r>
            <a:r>
              <a:rPr lang="es-AR" sz="2800" b="1" spc="27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la</a:t>
            </a:r>
            <a:r>
              <a:rPr lang="es-AR" sz="2800" b="1" spc="26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propagación</a:t>
            </a:r>
            <a:r>
              <a:rPr lang="es-AR" sz="2800" b="1" spc="254"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de</a:t>
            </a:r>
            <a:r>
              <a:rPr lang="es-AR" sz="2800" b="1" spc="270"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la</a:t>
            </a:r>
            <a:r>
              <a:rPr lang="es-AR" sz="2800" b="1" spc="250"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llama</a:t>
            </a:r>
            <a:r>
              <a:rPr lang="es-AR" sz="2800" b="1" spc="26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de</a:t>
            </a:r>
            <a:r>
              <a:rPr lang="es-AR" sz="2800" b="1" spc="254"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la </a:t>
            </a:r>
            <a:r>
              <a:rPr lang="es-AR" sz="2800" b="1" spc="-37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cubierta</a:t>
            </a:r>
            <a:endParaRPr lang="es-AR" sz="2800" dirty="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71</a:t>
            </a:fld>
            <a:endParaRPr lang="es-AR"/>
          </a:p>
        </p:txBody>
      </p:sp>
    </p:spTree>
    <p:extLst>
      <p:ext uri="{BB962C8B-B14F-4D97-AF65-F5344CB8AC3E}">
        <p14:creationId xmlns:p14="http://schemas.microsoft.com/office/powerpoint/2010/main" val="30334702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spcBef>
                <a:spcPts val="100"/>
              </a:spcBef>
            </a:pPr>
            <a:r>
              <a:rPr lang="es-AR" sz="2400" b="1" u="sng" spc="-10" dirty="0">
                <a:effectLst>
                  <a:outerShdw blurRad="38100" dist="38100" dir="2700000" algn="tl">
                    <a:srgbClr val="000000">
                      <a:alpha val="43137"/>
                    </a:srgbClr>
                  </a:outerShdw>
                </a:effectLst>
                <a:latin typeface="Arial"/>
                <a:cs typeface="Arial"/>
              </a:rPr>
              <a:t>Ensayos</a:t>
            </a:r>
            <a:r>
              <a:rPr lang="es-AR" sz="2400" b="1" u="sng"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de recepción</a:t>
            </a:r>
            <a:endParaRPr lang="es-AR" sz="2400" b="1" u="sng" dirty="0">
              <a:effectLst>
                <a:outerShdw blurRad="38100" dist="38100" dir="2700000" algn="tl">
                  <a:srgbClr val="000000">
                    <a:alpha val="43137"/>
                  </a:srgbClr>
                </a:outerShdw>
              </a:effectLst>
              <a:latin typeface="Arial"/>
              <a:cs typeface="Arial"/>
            </a:endParaRPr>
          </a:p>
          <a:p>
            <a:pPr marL="812800" marR="5080" lvl="1" indent="-342900" algn="just">
              <a:spcBef>
                <a:spcPts val="820"/>
              </a:spcBef>
              <a:buFont typeface="Wingdings" panose="05000000000000000000" pitchFamily="2" charset="2"/>
              <a:buChar char="ü"/>
            </a:pPr>
            <a:r>
              <a:rPr lang="es-AR" sz="2400" b="1" dirty="0">
                <a:effectLst>
                  <a:outerShdw blurRad="38100" dist="38100" dir="2700000" algn="tl">
                    <a:srgbClr val="000000">
                      <a:alpha val="43137"/>
                    </a:srgbClr>
                  </a:outerShdw>
                </a:effectLst>
                <a:latin typeface="Arial"/>
                <a:cs typeface="Arial"/>
              </a:rPr>
              <a:t>Se </a:t>
            </a:r>
            <a:r>
              <a:rPr lang="es-AR" sz="2400" b="1" spc="-5" dirty="0">
                <a:effectLst>
                  <a:outerShdw blurRad="38100" dist="38100" dir="2700000" algn="tl">
                    <a:srgbClr val="000000">
                      <a:alpha val="43137"/>
                    </a:srgbClr>
                  </a:outerShdw>
                </a:effectLst>
                <a:latin typeface="Arial"/>
                <a:cs typeface="Arial"/>
              </a:rPr>
              <a:t>clasifican</a:t>
            </a:r>
            <a:r>
              <a:rPr lang="es-AR" sz="2400" b="1" dirty="0">
                <a:effectLst>
                  <a:outerShdw blurRad="38100" dist="38100" dir="2700000" algn="tl">
                    <a:srgbClr val="000000">
                      <a:alpha val="43137"/>
                    </a:srgbClr>
                  </a:outerShdw>
                </a:effectLst>
                <a:latin typeface="Arial"/>
                <a:cs typeface="Arial"/>
              </a:rPr>
              <a:t> en </a:t>
            </a:r>
            <a:r>
              <a:rPr lang="es-AR" sz="2400" b="1" spc="-5" dirty="0">
                <a:solidFill>
                  <a:srgbClr val="00B050"/>
                </a:solidFill>
                <a:effectLst>
                  <a:outerShdw blurRad="38100" dist="38100" dir="2700000" algn="tl">
                    <a:srgbClr val="000000">
                      <a:alpha val="43137"/>
                    </a:srgbClr>
                  </a:outerShdw>
                </a:effectLst>
                <a:latin typeface="Arial"/>
                <a:cs typeface="Arial"/>
              </a:rPr>
              <a:t>ensayos</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individuales</a:t>
            </a:r>
            <a:r>
              <a:rPr lang="es-AR" sz="2400" b="1" dirty="0">
                <a:solidFill>
                  <a:srgbClr val="00B050"/>
                </a:solidFill>
                <a:effectLst>
                  <a:outerShdw blurRad="38100" dist="38100" dir="2700000" algn="tl">
                    <a:srgbClr val="000000">
                      <a:alpha val="43137"/>
                    </a:srgbClr>
                  </a:outerShdw>
                </a:effectLst>
                <a:latin typeface="Arial"/>
                <a:cs typeface="Arial"/>
              </a:rPr>
              <a:t> y de </a:t>
            </a:r>
            <a:r>
              <a:rPr lang="es-AR" sz="2400" b="1" spc="-5" dirty="0">
                <a:solidFill>
                  <a:srgbClr val="00B050"/>
                </a:solidFill>
                <a:effectLst>
                  <a:outerShdw blurRad="38100" dist="38100" dir="2700000" algn="tl">
                    <a:srgbClr val="000000">
                      <a:alpha val="43137"/>
                    </a:srgbClr>
                  </a:outerShdw>
                </a:effectLst>
                <a:latin typeface="Arial"/>
                <a:cs typeface="Arial"/>
              </a:rPr>
              <a:t>muestreo</a:t>
            </a:r>
            <a:r>
              <a:rPr lang="es-AR" sz="2400" b="1" spc="-5" dirty="0">
                <a:effectLst>
                  <a:outerShdw blurRad="38100" dist="38100" dir="2700000" algn="tl">
                    <a:srgbClr val="000000">
                      <a:alpha val="43137"/>
                    </a:srgbClr>
                  </a:outerShdw>
                </a:effectLst>
                <a:latin typeface="Arial"/>
                <a:cs typeface="Arial"/>
              </a:rPr>
              <a:t>.</a:t>
            </a:r>
            <a:r>
              <a:rPr lang="es-AR" sz="2400" b="1" dirty="0">
                <a:effectLst>
                  <a:outerShdw blurRad="38100" dist="38100" dir="2700000" algn="tl">
                    <a:srgbClr val="000000">
                      <a:alpha val="43137"/>
                    </a:srgbClr>
                  </a:outerShdw>
                </a:effectLst>
                <a:latin typeface="Arial"/>
                <a:cs typeface="Arial"/>
              </a:rPr>
              <a:t> Los</a:t>
            </a:r>
            <a:r>
              <a:rPr lang="es-AR" sz="2400" b="1" spc="5" dirty="0">
                <a:effectLst>
                  <a:outerShdw blurRad="38100" dist="38100" dir="2700000" algn="tl">
                    <a:srgbClr val="000000">
                      <a:alpha val="43137"/>
                    </a:srgbClr>
                  </a:outerShdw>
                </a:effectLst>
                <a:latin typeface="Arial"/>
                <a:cs typeface="Arial"/>
              </a:rPr>
              <a:t> </a:t>
            </a:r>
            <a:r>
              <a:rPr lang="es-AR" sz="2400" b="1" spc="-10" dirty="0">
                <a:effectLst>
                  <a:outerShdw blurRad="38100" dist="38100" dir="2700000" algn="tl">
                    <a:srgbClr val="000000">
                      <a:alpha val="43137"/>
                    </a:srgbClr>
                  </a:outerShdw>
                </a:effectLst>
                <a:latin typeface="Arial"/>
                <a:cs typeface="Arial"/>
              </a:rPr>
              <a:t>ensayos </a:t>
            </a:r>
            <a:r>
              <a:rPr lang="es-AR" sz="2400" b="1" spc="-5" dirty="0">
                <a:effectLst>
                  <a:outerShdw blurRad="38100" dist="38100" dir="2700000" algn="tl">
                    <a:srgbClr val="000000">
                      <a:alpha val="43137"/>
                    </a:srgbClr>
                  </a:outerShdw>
                </a:effectLst>
                <a:latin typeface="Arial"/>
                <a:cs typeface="Arial"/>
              </a:rPr>
              <a:t> individuales se efectuarán </a:t>
            </a:r>
            <a:r>
              <a:rPr lang="es-AR" sz="2400" b="1" dirty="0">
                <a:effectLst>
                  <a:outerShdw blurRad="38100" dist="38100" dir="2700000" algn="tl">
                    <a:srgbClr val="000000">
                      <a:alpha val="43137"/>
                    </a:srgbClr>
                  </a:outerShdw>
                </a:effectLst>
                <a:latin typeface="Arial"/>
                <a:cs typeface="Arial"/>
              </a:rPr>
              <a:t>sobre </a:t>
            </a:r>
            <a:r>
              <a:rPr lang="es-AR" sz="2400" b="1" spc="-5" dirty="0">
                <a:effectLst>
                  <a:outerShdw blurRad="38100" dist="38100" dir="2700000" algn="tl">
                    <a:srgbClr val="000000">
                      <a:alpha val="43137"/>
                    </a:srgbClr>
                  </a:outerShdw>
                </a:effectLst>
                <a:latin typeface="Arial"/>
                <a:cs typeface="Arial"/>
              </a:rPr>
              <a:t>todos los largos </a:t>
            </a:r>
            <a:r>
              <a:rPr lang="es-AR" sz="2400" b="1"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expedición. </a:t>
            </a:r>
            <a:r>
              <a:rPr lang="es-AR" sz="2400" b="1" spc="-10" dirty="0">
                <a:effectLst>
                  <a:outerShdw blurRad="38100" dist="38100" dir="2700000" algn="tl">
                    <a:srgbClr val="000000">
                      <a:alpha val="43137"/>
                    </a:srgbClr>
                  </a:outerShdw>
                </a:effectLst>
                <a:latin typeface="Arial"/>
                <a:cs typeface="Arial"/>
              </a:rPr>
              <a:t>Los </a:t>
            </a:r>
            <a:r>
              <a:rPr lang="es-AR" sz="2400" b="1" spc="-5" dirty="0">
                <a:effectLst>
                  <a:outerShdw blurRad="38100" dist="38100" dir="2700000" algn="tl">
                    <a:srgbClr val="000000">
                      <a:alpha val="43137"/>
                    </a:srgbClr>
                  </a:outerShdw>
                </a:effectLst>
                <a:latin typeface="Arial"/>
                <a:cs typeface="Arial"/>
              </a:rPr>
              <a:t> ensayos</a:t>
            </a:r>
            <a:r>
              <a:rPr lang="es-AR" sz="2400" b="1" spc="-3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3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muestreo</a:t>
            </a:r>
            <a:r>
              <a:rPr lang="es-AR" sz="2400" b="1" spc="-4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se</a:t>
            </a:r>
            <a:r>
              <a:rPr lang="es-AR" sz="2400" b="1" spc="-4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efectuarán</a:t>
            </a:r>
            <a:r>
              <a:rPr lang="es-AR" sz="2400" b="1" spc="-5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sobre</a:t>
            </a:r>
            <a:r>
              <a:rPr lang="es-AR" sz="2400" b="1" spc="-3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muestras</a:t>
            </a:r>
            <a:r>
              <a:rPr lang="es-AR" sz="2400" b="1" spc="-3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4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cable</a:t>
            </a:r>
            <a:r>
              <a:rPr lang="es-AR" sz="2400" b="1" spc="-4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terminado </a:t>
            </a:r>
            <a:r>
              <a:rPr lang="es-AR" sz="2400" b="1" spc="-37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o </a:t>
            </a:r>
            <a:r>
              <a:rPr lang="es-AR" sz="2400" b="1" spc="-5" dirty="0">
                <a:effectLst>
                  <a:outerShdw blurRad="38100" dist="38100" dir="2700000" algn="tl">
                    <a:srgbClr val="000000">
                      <a:alpha val="43137"/>
                    </a:srgbClr>
                  </a:outerShdw>
                </a:effectLst>
                <a:latin typeface="Arial"/>
                <a:cs typeface="Arial"/>
              </a:rPr>
              <a:t>sobre</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componentes</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del</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mismo.</a:t>
            </a:r>
          </a:p>
          <a:p>
            <a:pPr marL="12700" marR="5080" algn="just">
              <a:spcBef>
                <a:spcPts val="820"/>
              </a:spcBef>
            </a:pPr>
            <a:endParaRPr lang="es-AR" sz="2400" spc="-5" dirty="0">
              <a:latin typeface="Arial"/>
              <a:cs typeface="Arial"/>
            </a:endParaRPr>
          </a:p>
          <a:p>
            <a:pPr marL="927100" lvl="2" algn="just">
              <a:spcBef>
                <a:spcPts val="105"/>
              </a:spcBef>
              <a:tabLst>
                <a:tab pos="469265" algn="l"/>
              </a:tabLst>
            </a:pPr>
            <a:r>
              <a:rPr lang="es-AR" sz="2400" b="1" spc="-5" dirty="0">
                <a:solidFill>
                  <a:srgbClr val="00B050"/>
                </a:solidFill>
                <a:effectLst>
                  <a:outerShdw blurRad="38100" dist="38100" dir="2700000" algn="tl">
                    <a:srgbClr val="000000">
                      <a:alpha val="43137"/>
                    </a:srgbClr>
                  </a:outerShdw>
                </a:effectLst>
                <a:latin typeface="Arial"/>
                <a:cs typeface="Arial"/>
              </a:rPr>
              <a:t>Ensayos</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individuales</a:t>
            </a:r>
            <a:endParaRPr lang="es-AR" sz="2400"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dirty="0">
              <a:latin typeface="Arial"/>
              <a:cs typeface="Arial"/>
            </a:endParaRPr>
          </a:p>
          <a:p>
            <a:pPr marL="927100" lvl="2" algn="just"/>
            <a:r>
              <a:rPr lang="es-AR" sz="2400" spc="-5" dirty="0">
                <a:latin typeface="Arial"/>
                <a:cs typeface="Arial"/>
              </a:rPr>
              <a:t>Como</a:t>
            </a:r>
            <a:r>
              <a:rPr lang="es-AR" sz="2400" spc="10" dirty="0">
                <a:latin typeface="Arial"/>
                <a:cs typeface="Arial"/>
              </a:rPr>
              <a:t> </a:t>
            </a:r>
            <a:r>
              <a:rPr lang="es-AR" sz="2400" spc="-5" dirty="0">
                <a:latin typeface="Arial"/>
                <a:cs typeface="Arial"/>
              </a:rPr>
              <a:t>ensayo</a:t>
            </a:r>
            <a:r>
              <a:rPr lang="es-AR" sz="2400" spc="15" dirty="0">
                <a:latin typeface="Arial"/>
                <a:cs typeface="Arial"/>
              </a:rPr>
              <a:t> </a:t>
            </a:r>
            <a:r>
              <a:rPr lang="es-AR" sz="2400" spc="-5" dirty="0">
                <a:latin typeface="Arial"/>
                <a:cs typeface="Arial"/>
              </a:rPr>
              <a:t>individual</a:t>
            </a:r>
            <a:r>
              <a:rPr lang="es-AR" sz="2400" dirty="0">
                <a:latin typeface="Arial"/>
                <a:cs typeface="Arial"/>
              </a:rPr>
              <a:t> se</a:t>
            </a:r>
            <a:r>
              <a:rPr lang="es-AR" sz="2400" spc="15" dirty="0">
                <a:latin typeface="Arial"/>
                <a:cs typeface="Arial"/>
              </a:rPr>
              <a:t> </a:t>
            </a:r>
            <a:r>
              <a:rPr lang="es-AR" sz="2400" spc="-5" dirty="0">
                <a:latin typeface="Arial"/>
                <a:cs typeface="Arial"/>
              </a:rPr>
              <a:t>realizarán</a:t>
            </a:r>
            <a:r>
              <a:rPr lang="es-AR" sz="2400" dirty="0">
                <a:latin typeface="Arial"/>
                <a:cs typeface="Arial"/>
              </a:rPr>
              <a:t> </a:t>
            </a:r>
            <a:r>
              <a:rPr lang="es-AR" sz="2400" spc="-5" dirty="0">
                <a:latin typeface="Arial"/>
                <a:cs typeface="Arial"/>
              </a:rPr>
              <a:t>los</a:t>
            </a:r>
            <a:r>
              <a:rPr lang="es-AR" sz="2400" spc="5" dirty="0">
                <a:latin typeface="Arial"/>
                <a:cs typeface="Arial"/>
              </a:rPr>
              <a:t> </a:t>
            </a:r>
            <a:r>
              <a:rPr lang="es-AR" sz="2400" spc="-5" dirty="0">
                <a:latin typeface="Arial"/>
                <a:cs typeface="Arial"/>
              </a:rPr>
              <a:t>siguientes</a:t>
            </a:r>
            <a:r>
              <a:rPr lang="es-AR" sz="2400" dirty="0">
                <a:latin typeface="Arial"/>
                <a:cs typeface="Arial"/>
              </a:rPr>
              <a:t> </a:t>
            </a:r>
            <a:r>
              <a:rPr lang="es-AR" sz="2400" spc="-5" dirty="0">
                <a:latin typeface="Arial"/>
                <a:cs typeface="Arial"/>
              </a:rPr>
              <a:t>ensayos:</a:t>
            </a:r>
            <a:endParaRPr lang="es-AR" sz="2400" dirty="0">
              <a:latin typeface="Arial"/>
              <a:cs typeface="Arial"/>
            </a:endParaRPr>
          </a:p>
          <a:p>
            <a:pPr lvl="2" algn="just">
              <a:spcBef>
                <a:spcPts val="40"/>
              </a:spcBef>
            </a:pPr>
            <a:endParaRPr lang="es-AR" sz="2400" dirty="0">
              <a:latin typeface="Arial"/>
              <a:cs typeface="Arial"/>
            </a:endParaRPr>
          </a:p>
          <a:p>
            <a:pPr marL="1569720" lvl="2" algn="just"/>
            <a:r>
              <a:rPr lang="es-AR" sz="2400" spc="-5" dirty="0">
                <a:latin typeface="Arial"/>
                <a:cs typeface="Arial"/>
              </a:rPr>
              <a:t>-</a:t>
            </a:r>
            <a:r>
              <a:rPr lang="es-AR" sz="2400" b="1" spc="-5" dirty="0">
                <a:solidFill>
                  <a:srgbClr val="FF0000"/>
                </a:solidFill>
                <a:effectLst>
                  <a:outerShdw blurRad="38100" dist="38100" dir="2700000" algn="tl">
                    <a:srgbClr val="000000">
                      <a:alpha val="43137"/>
                    </a:srgbClr>
                  </a:outerShdw>
                </a:effectLst>
                <a:latin typeface="Arial"/>
                <a:cs typeface="Arial"/>
              </a:rPr>
              <a:t>Resistencia</a:t>
            </a:r>
            <a:r>
              <a:rPr lang="es-AR" sz="2400" b="1" spc="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eléctrica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los</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conductores</a:t>
            </a:r>
            <a:endParaRPr lang="es-AR" sz="2400" b="1" dirty="0">
              <a:solidFill>
                <a:srgbClr val="FF000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a:solidFill>
                <a:srgbClr val="FF0000"/>
              </a:solidFill>
              <a:effectLst>
                <a:outerShdw blurRad="38100" dist="38100" dir="2700000" algn="tl">
                  <a:srgbClr val="000000">
                    <a:alpha val="43137"/>
                  </a:srgbClr>
                </a:outerShdw>
              </a:effectLst>
              <a:latin typeface="Arial"/>
              <a:cs typeface="Arial"/>
            </a:endParaRPr>
          </a:p>
          <a:p>
            <a:pPr marL="1569720" lvl="2" algn="just">
              <a:spcBef>
                <a:spcPts val="5"/>
              </a:spcBef>
            </a:pPr>
            <a:r>
              <a:rPr lang="es-AR" sz="2400" b="1" spc="-5" dirty="0">
                <a:solidFill>
                  <a:srgbClr val="FF0000"/>
                </a:solidFill>
                <a:effectLst>
                  <a:outerShdw blurRad="38100" dist="38100" dir="2700000" algn="tl">
                    <a:srgbClr val="000000">
                      <a:alpha val="43137"/>
                    </a:srgbClr>
                  </a:outerShdw>
                </a:effectLst>
                <a:latin typeface="Arial"/>
                <a:cs typeface="Arial"/>
              </a:rPr>
              <a:t>-Tensión </a:t>
            </a:r>
            <a:r>
              <a:rPr lang="es-AR" sz="2400" b="1" dirty="0">
                <a:solidFill>
                  <a:srgbClr val="FF0000"/>
                </a:solidFill>
                <a:effectLst>
                  <a:outerShdw blurRad="38100" dist="38100" dir="2700000" algn="tl">
                    <a:srgbClr val="000000">
                      <a:alpha val="43137"/>
                    </a:srgbClr>
                  </a:outerShdw>
                </a:effectLst>
                <a:latin typeface="Arial"/>
                <a:cs typeface="Arial"/>
              </a:rPr>
              <a:t>aplicada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frecuencia</a:t>
            </a:r>
            <a:r>
              <a:rPr lang="es-AR" sz="2400" b="1" spc="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industrial</a:t>
            </a:r>
            <a:endParaRPr lang="es-AR" sz="2400" b="1" dirty="0">
              <a:solidFill>
                <a:srgbClr val="FF000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a:solidFill>
                <a:srgbClr val="FF0000"/>
              </a:solidFill>
              <a:effectLst>
                <a:outerShdw blurRad="38100" dist="38100" dir="2700000" algn="tl">
                  <a:srgbClr val="000000">
                    <a:alpha val="43137"/>
                  </a:srgbClr>
                </a:outerShdw>
              </a:effectLst>
              <a:latin typeface="Arial"/>
              <a:cs typeface="Arial"/>
            </a:endParaRPr>
          </a:p>
          <a:p>
            <a:pPr marL="1569720" lvl="2" algn="just"/>
            <a:r>
              <a:rPr lang="es-AR" sz="2400" b="1" dirty="0">
                <a:solidFill>
                  <a:srgbClr val="FF0000"/>
                </a:solidFill>
                <a:effectLst>
                  <a:outerShdw blurRad="38100" dist="38100" dir="2700000" algn="tl">
                    <a:srgbClr val="000000">
                      <a:alpha val="43137"/>
                    </a:srgbClr>
                  </a:outerShdw>
                </a:effectLst>
                <a:latin typeface="Arial"/>
                <a:cs typeface="Arial"/>
              </a:rPr>
              <a:t>-Medida</a:t>
            </a:r>
            <a:r>
              <a:rPr lang="es-AR" sz="2400" b="1" spc="-2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descargas</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parciales</a:t>
            </a:r>
          </a:p>
          <a:p>
            <a:pPr marL="1569720" lvl="2" algn="just"/>
            <a:endParaRPr lang="es-AR" sz="2400" spc="-5" dirty="0">
              <a:latin typeface="Arial"/>
              <a:cs typeface="Arial"/>
            </a:endParaRPr>
          </a:p>
          <a:p>
            <a:pPr marL="927100" lvl="2" algn="just">
              <a:spcBef>
                <a:spcPts val="105"/>
              </a:spcBef>
            </a:pPr>
            <a:r>
              <a:rPr lang="es-AR" sz="2400" b="1" spc="-10" dirty="0">
                <a:solidFill>
                  <a:srgbClr val="00B050"/>
                </a:solidFill>
                <a:effectLst>
                  <a:outerShdw blurRad="38100" dist="38100" dir="2700000" algn="tl">
                    <a:srgbClr val="000000">
                      <a:alpha val="43137"/>
                    </a:srgbClr>
                  </a:outerShdw>
                </a:effectLst>
                <a:latin typeface="Arial"/>
                <a:cs typeface="Arial"/>
              </a:rPr>
              <a:t>Ensayos</a:t>
            </a:r>
            <a:r>
              <a:rPr lang="es-AR" sz="2400" b="1" spc="-5" dirty="0">
                <a:solidFill>
                  <a:srgbClr val="00B050"/>
                </a:solidFill>
                <a:effectLst>
                  <a:outerShdw blurRad="38100" dist="38100" dir="2700000" algn="tl">
                    <a:srgbClr val="000000">
                      <a:alpha val="43137"/>
                    </a:srgbClr>
                  </a:outerShdw>
                </a:effectLst>
                <a:latin typeface="Arial"/>
                <a:cs typeface="Arial"/>
              </a:rPr>
              <a:t> 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muestreo</a:t>
            </a:r>
          </a:p>
          <a:p>
            <a:pPr marL="927100" lvl="2" algn="just">
              <a:spcBef>
                <a:spcPts val="105"/>
              </a:spcBef>
            </a:pPr>
            <a:endParaRPr lang="es-AR" sz="2400" dirty="0">
              <a:latin typeface="Arial"/>
              <a:cs typeface="Arial"/>
            </a:endParaRPr>
          </a:p>
          <a:p>
            <a:pPr marL="1270000" marR="5080" lvl="2" indent="-342900" algn="just">
              <a:spcBef>
                <a:spcPts val="815"/>
              </a:spcBef>
              <a:buFont typeface="Wingdings" panose="05000000000000000000" pitchFamily="2" charset="2"/>
              <a:buChar char="ü"/>
            </a:pPr>
            <a:r>
              <a:rPr lang="es-AR" sz="2400" b="1" dirty="0">
                <a:latin typeface="Arial"/>
                <a:cs typeface="Arial"/>
              </a:rPr>
              <a:t>Además</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dirty="0">
                <a:latin typeface="Arial"/>
                <a:cs typeface="Arial"/>
              </a:rPr>
              <a:t>los</a:t>
            </a:r>
            <a:r>
              <a:rPr lang="es-AR" sz="2400" b="1" spc="5" dirty="0">
                <a:latin typeface="Arial"/>
                <a:cs typeface="Arial"/>
              </a:rPr>
              <a:t> </a:t>
            </a:r>
            <a:r>
              <a:rPr lang="es-AR" sz="2400" b="1" spc="-5" dirty="0">
                <a:latin typeface="Arial"/>
                <a:cs typeface="Arial"/>
              </a:rPr>
              <a:t>ensayos</a:t>
            </a:r>
            <a:r>
              <a:rPr lang="es-AR" sz="2400" b="1" dirty="0">
                <a:latin typeface="Arial"/>
                <a:cs typeface="Arial"/>
              </a:rPr>
              <a:t> </a:t>
            </a:r>
            <a:r>
              <a:rPr lang="es-AR" sz="2400" b="1" spc="-5" dirty="0">
                <a:latin typeface="Arial"/>
                <a:cs typeface="Arial"/>
              </a:rPr>
              <a:t>individuales,</a:t>
            </a:r>
            <a:r>
              <a:rPr lang="es-AR" sz="2400" b="1" dirty="0">
                <a:latin typeface="Arial"/>
                <a:cs typeface="Arial"/>
              </a:rPr>
              <a:t> sobre</a:t>
            </a:r>
            <a:r>
              <a:rPr lang="es-AR" sz="2400" b="1" spc="5" dirty="0">
                <a:latin typeface="Arial"/>
                <a:cs typeface="Arial"/>
              </a:rPr>
              <a:t> </a:t>
            </a:r>
            <a:r>
              <a:rPr lang="es-AR" sz="2400" b="1" spc="-5" dirty="0">
                <a:latin typeface="Arial"/>
                <a:cs typeface="Arial"/>
              </a:rPr>
              <a:t>cada</a:t>
            </a:r>
            <a:r>
              <a:rPr lang="es-AR" sz="2400" b="1" dirty="0">
                <a:latin typeface="Arial"/>
                <a:cs typeface="Arial"/>
              </a:rPr>
              <a:t> </a:t>
            </a:r>
            <a:r>
              <a:rPr lang="es-AR" sz="2400" b="1" spc="-5" dirty="0">
                <a:latin typeface="Arial"/>
                <a:cs typeface="Arial"/>
              </a:rPr>
              <a:t>bobina</a:t>
            </a:r>
            <a:r>
              <a:rPr lang="es-AR" sz="2400" b="1" dirty="0">
                <a:latin typeface="Arial"/>
                <a:cs typeface="Arial"/>
              </a:rPr>
              <a:t> y</a:t>
            </a:r>
            <a:r>
              <a:rPr lang="es-AR" sz="2400" b="1" spc="5" dirty="0">
                <a:latin typeface="Arial"/>
                <a:cs typeface="Arial"/>
              </a:rPr>
              <a:t> </a:t>
            </a:r>
            <a:r>
              <a:rPr lang="es-AR" sz="2400" b="1" spc="-5" dirty="0">
                <a:latin typeface="Arial"/>
                <a:cs typeface="Arial"/>
              </a:rPr>
              <a:t>como </a:t>
            </a:r>
            <a:r>
              <a:rPr lang="es-AR" sz="2400" b="1" dirty="0">
                <a:latin typeface="Arial"/>
                <a:cs typeface="Arial"/>
              </a:rPr>
              <a:t> </a:t>
            </a:r>
            <a:r>
              <a:rPr lang="es-AR" sz="2400" b="1" spc="-5" dirty="0">
                <a:latin typeface="Arial"/>
                <a:cs typeface="Arial"/>
              </a:rPr>
              <a:t>complemento </a:t>
            </a:r>
            <a:r>
              <a:rPr lang="es-AR" sz="2400" b="1" dirty="0">
                <a:latin typeface="Arial"/>
                <a:cs typeface="Arial"/>
              </a:rPr>
              <a:t>para la </a:t>
            </a:r>
            <a:r>
              <a:rPr lang="es-AR" sz="2400" b="1" spc="-5" dirty="0">
                <a:latin typeface="Arial"/>
                <a:cs typeface="Arial"/>
              </a:rPr>
              <a:t>recepción </a:t>
            </a:r>
            <a:r>
              <a:rPr lang="es-AR" sz="2400" b="1" dirty="0">
                <a:latin typeface="Arial"/>
                <a:cs typeface="Arial"/>
              </a:rPr>
              <a:t>del </a:t>
            </a:r>
            <a:r>
              <a:rPr lang="es-AR" sz="2400" b="1" spc="-5" dirty="0">
                <a:latin typeface="Arial"/>
                <a:cs typeface="Arial"/>
              </a:rPr>
              <a:t>lote, </a:t>
            </a:r>
            <a:r>
              <a:rPr lang="es-AR" sz="2400" b="1" dirty="0">
                <a:latin typeface="Arial"/>
                <a:cs typeface="Arial"/>
              </a:rPr>
              <a:t>se </a:t>
            </a:r>
            <a:r>
              <a:rPr lang="es-AR" sz="2400" b="1" spc="-5" dirty="0">
                <a:latin typeface="Arial"/>
                <a:cs typeface="Arial"/>
              </a:rPr>
              <a:t>efectuarán los ensayos </a:t>
            </a:r>
            <a:r>
              <a:rPr lang="es-AR" sz="2400" b="1" dirty="0">
                <a:latin typeface="Arial"/>
                <a:cs typeface="Arial"/>
              </a:rPr>
              <a:t>de </a:t>
            </a:r>
            <a:r>
              <a:rPr lang="es-AR" sz="2400" b="1" spc="5" dirty="0">
                <a:latin typeface="Arial"/>
                <a:cs typeface="Arial"/>
              </a:rPr>
              <a:t> </a:t>
            </a:r>
            <a:r>
              <a:rPr lang="es-AR" sz="2400" b="1" spc="-5" dirty="0">
                <a:latin typeface="Arial"/>
                <a:cs typeface="Arial"/>
              </a:rPr>
              <a:t>muestreo. </a:t>
            </a:r>
            <a:r>
              <a:rPr lang="es-AR" sz="2400" b="1" u="sng" dirty="0">
                <a:effectLst>
                  <a:outerShdw blurRad="38100" dist="38100" dir="2700000" algn="tl">
                    <a:srgbClr val="000000">
                      <a:alpha val="43137"/>
                    </a:srgbClr>
                  </a:outerShdw>
                </a:effectLst>
                <a:latin typeface="Arial"/>
                <a:cs typeface="Arial"/>
              </a:rPr>
              <a:t>Si uno cualquiera de </a:t>
            </a:r>
            <a:r>
              <a:rPr lang="es-AR" sz="2400" b="1" u="sng" spc="-5" dirty="0">
                <a:effectLst>
                  <a:outerShdw blurRad="38100" dist="38100" dir="2700000" algn="tl">
                    <a:srgbClr val="000000">
                      <a:alpha val="43137"/>
                    </a:srgbClr>
                  </a:outerShdw>
                </a:effectLst>
                <a:latin typeface="Arial"/>
                <a:cs typeface="Arial"/>
              </a:rPr>
              <a:t>estos ensayos </a:t>
            </a:r>
            <a:r>
              <a:rPr lang="es-AR" sz="2400" b="1" u="sng" dirty="0">
                <a:effectLst>
                  <a:outerShdw blurRad="38100" dist="38100" dir="2700000" algn="tl">
                    <a:srgbClr val="000000">
                      <a:alpha val="43137"/>
                    </a:srgbClr>
                  </a:outerShdw>
                </a:effectLst>
                <a:latin typeface="Arial"/>
                <a:cs typeface="Arial"/>
              </a:rPr>
              <a:t>no </a:t>
            </a:r>
            <a:r>
              <a:rPr lang="es-AR" sz="2400" b="1" u="sng" spc="-10" dirty="0">
                <a:effectLst>
                  <a:outerShdw blurRad="38100" dist="38100" dir="2700000" algn="tl">
                    <a:srgbClr val="000000">
                      <a:alpha val="43137"/>
                    </a:srgbClr>
                  </a:outerShdw>
                </a:effectLst>
                <a:latin typeface="Arial"/>
                <a:cs typeface="Arial"/>
              </a:rPr>
              <a:t>es </a:t>
            </a:r>
            <a:r>
              <a:rPr lang="es-AR" sz="2400" b="1" u="sng" spc="-5" dirty="0">
                <a:effectLst>
                  <a:outerShdw blurRad="38100" dist="38100" dir="2700000" algn="tl">
                    <a:srgbClr val="000000">
                      <a:alpha val="43137"/>
                    </a:srgbClr>
                  </a:outerShdw>
                </a:effectLst>
                <a:latin typeface="Arial"/>
                <a:cs typeface="Arial"/>
              </a:rPr>
              <a:t>satisfactorio, </a:t>
            </a:r>
            <a:r>
              <a:rPr lang="es-AR" sz="2400" b="1" u="sng" dirty="0">
                <a:effectLst>
                  <a:outerShdw blurRad="38100" dist="38100" dir="2700000" algn="tl">
                    <a:srgbClr val="000000">
                      <a:alpha val="43137"/>
                    </a:srgbClr>
                  </a:outerShdw>
                </a:effectLst>
                <a:latin typeface="Arial"/>
                <a:cs typeface="Arial"/>
              </a:rPr>
              <a:t>se </a:t>
            </a:r>
            <a:r>
              <a:rPr lang="es-AR" sz="2400" b="1" u="sng" spc="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someterán </a:t>
            </a:r>
            <a:r>
              <a:rPr lang="es-AR" sz="2400" b="1" u="sng" dirty="0">
                <a:effectLst>
                  <a:outerShdw blurRad="38100" dist="38100" dir="2700000" algn="tl">
                    <a:srgbClr val="000000">
                      <a:alpha val="43137"/>
                    </a:srgbClr>
                  </a:outerShdw>
                </a:effectLst>
                <a:latin typeface="Arial"/>
                <a:cs typeface="Arial"/>
              </a:rPr>
              <a:t>a </a:t>
            </a:r>
            <a:r>
              <a:rPr lang="es-AR" sz="2400" b="1" u="sng" spc="-5" dirty="0">
                <a:effectLst>
                  <a:outerShdw blurRad="38100" dist="38100" dir="2700000" algn="tl">
                    <a:srgbClr val="000000">
                      <a:alpha val="43137"/>
                    </a:srgbClr>
                  </a:outerShdw>
                </a:effectLst>
                <a:latin typeface="Arial"/>
                <a:cs typeface="Arial"/>
              </a:rPr>
              <a:t>ensayo dos nuevas muestras </a:t>
            </a:r>
            <a:r>
              <a:rPr lang="es-AR" sz="2400" b="1" u="sng" dirty="0">
                <a:effectLst>
                  <a:outerShdw blurRad="38100" dist="38100" dir="2700000" algn="tl">
                    <a:srgbClr val="000000">
                      <a:alpha val="43137"/>
                    </a:srgbClr>
                  </a:outerShdw>
                </a:effectLst>
                <a:latin typeface="Arial"/>
                <a:cs typeface="Arial"/>
              </a:rPr>
              <a:t>del </a:t>
            </a:r>
            <a:r>
              <a:rPr lang="es-AR" sz="2400" b="1" u="sng" spc="-5" dirty="0">
                <a:effectLst>
                  <a:outerShdw blurRad="38100" dist="38100" dir="2700000" algn="tl">
                    <a:srgbClr val="000000">
                      <a:alpha val="43137"/>
                    </a:srgbClr>
                  </a:outerShdw>
                </a:effectLst>
                <a:latin typeface="Arial"/>
                <a:cs typeface="Arial"/>
              </a:rPr>
              <a:t>mismo lote </a:t>
            </a:r>
            <a:r>
              <a:rPr lang="es-AR" sz="2400" b="1" u="sng" dirty="0">
                <a:effectLst>
                  <a:outerShdw blurRad="38100" dist="38100" dir="2700000" algn="tl">
                    <a:srgbClr val="000000">
                      <a:alpha val="43137"/>
                    </a:srgbClr>
                  </a:outerShdw>
                </a:effectLst>
                <a:latin typeface="Arial"/>
                <a:cs typeface="Arial"/>
              </a:rPr>
              <a:t>de </a:t>
            </a:r>
            <a:r>
              <a:rPr lang="es-AR" sz="2400" b="1" u="sng" spc="-5" dirty="0">
                <a:effectLst>
                  <a:outerShdw blurRad="38100" dist="38100" dir="2700000" algn="tl">
                    <a:srgbClr val="000000">
                      <a:alpha val="43137"/>
                    </a:srgbClr>
                  </a:outerShdw>
                </a:effectLst>
                <a:latin typeface="Arial"/>
                <a:cs typeface="Arial"/>
              </a:rPr>
              <a:t>cables. </a:t>
            </a:r>
            <a:r>
              <a:rPr lang="es-AR" sz="2400" b="1" u="sng" spc="-10" dirty="0">
                <a:effectLst>
                  <a:outerShdw blurRad="38100" dist="38100" dir="2700000" algn="tl">
                    <a:srgbClr val="000000">
                      <a:alpha val="43137"/>
                    </a:srgbClr>
                  </a:outerShdw>
                </a:effectLst>
                <a:latin typeface="Arial"/>
                <a:cs typeface="Arial"/>
              </a:rPr>
              <a:t>Si </a:t>
            </a:r>
            <a:r>
              <a:rPr lang="es-AR" sz="2400" b="1" u="sng" spc="-375" dirty="0">
                <a:effectLst>
                  <a:outerShdw blurRad="38100" dist="38100" dir="2700000" algn="tl">
                    <a:srgbClr val="000000">
                      <a:alpha val="43137"/>
                    </a:srgbClr>
                  </a:outerShdw>
                </a:effectLst>
                <a:latin typeface="Arial"/>
                <a:cs typeface="Arial"/>
              </a:rPr>
              <a:t> </a:t>
            </a:r>
            <a:r>
              <a:rPr lang="es-AR" sz="2400" b="1" u="sng" dirty="0">
                <a:effectLst>
                  <a:outerShdw blurRad="38100" dist="38100" dir="2700000" algn="tl">
                    <a:srgbClr val="000000">
                      <a:alpha val="43137"/>
                    </a:srgbClr>
                  </a:outerShdw>
                </a:effectLst>
                <a:latin typeface="Arial"/>
                <a:cs typeface="Arial"/>
              </a:rPr>
              <a:t>los</a:t>
            </a:r>
            <a:r>
              <a:rPr lang="es-AR" sz="2400" b="1" u="sng" spc="-3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dos</a:t>
            </a:r>
            <a:r>
              <a:rPr lang="es-AR" sz="2400" b="1" u="sng" spc="-3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contra</a:t>
            </a:r>
            <a:r>
              <a:rPr lang="es-AR" sz="2400" b="1" u="sng" spc="-25" dirty="0">
                <a:effectLst>
                  <a:outerShdw blurRad="38100" dist="38100" dir="2700000" algn="tl">
                    <a:srgbClr val="000000">
                      <a:alpha val="43137"/>
                    </a:srgbClr>
                  </a:outerShdw>
                </a:effectLst>
                <a:latin typeface="Arial"/>
                <a:cs typeface="Arial"/>
              </a:rPr>
              <a:t> </a:t>
            </a:r>
            <a:r>
              <a:rPr lang="es-AR" sz="2400" b="1" u="sng" spc="-10" dirty="0">
                <a:effectLst>
                  <a:outerShdw blurRad="38100" dist="38100" dir="2700000" algn="tl">
                    <a:srgbClr val="000000">
                      <a:alpha val="43137"/>
                    </a:srgbClr>
                  </a:outerShdw>
                </a:effectLst>
                <a:latin typeface="Arial"/>
                <a:cs typeface="Arial"/>
              </a:rPr>
              <a:t>ensayos</a:t>
            </a:r>
            <a:r>
              <a:rPr lang="es-AR" sz="2400" b="1" u="sng" spc="-2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resultan</a:t>
            </a:r>
            <a:r>
              <a:rPr lang="es-AR" sz="2400" b="1" u="sng" spc="-4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satisfactorios,</a:t>
            </a:r>
            <a:r>
              <a:rPr lang="es-AR" sz="2400" b="1" u="sng" spc="-40" dirty="0">
                <a:effectLst>
                  <a:outerShdw blurRad="38100" dist="38100" dir="2700000" algn="tl">
                    <a:srgbClr val="000000">
                      <a:alpha val="43137"/>
                    </a:srgbClr>
                  </a:outerShdw>
                </a:effectLst>
                <a:latin typeface="Arial"/>
                <a:cs typeface="Arial"/>
              </a:rPr>
              <a:t> </a:t>
            </a:r>
            <a:r>
              <a:rPr lang="es-AR" sz="2400" b="1" u="sng" dirty="0">
                <a:effectLst>
                  <a:outerShdw blurRad="38100" dist="38100" dir="2700000" algn="tl">
                    <a:srgbClr val="000000">
                      <a:alpha val="43137"/>
                    </a:srgbClr>
                  </a:outerShdw>
                </a:effectLst>
                <a:latin typeface="Arial"/>
                <a:cs typeface="Arial"/>
              </a:rPr>
              <a:t>se</a:t>
            </a:r>
            <a:r>
              <a:rPr lang="es-AR" sz="2400" b="1" u="sng" spc="-3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considerará</a:t>
            </a:r>
            <a:r>
              <a:rPr lang="es-AR" sz="2400" b="1" u="sng" spc="-1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aprobado </a:t>
            </a:r>
            <a:r>
              <a:rPr lang="es-AR" sz="2400" b="1" u="sng" spc="-380" dirty="0">
                <a:effectLst>
                  <a:outerShdw blurRad="38100" dist="38100" dir="2700000" algn="tl">
                    <a:srgbClr val="000000">
                      <a:alpha val="43137"/>
                    </a:srgbClr>
                  </a:outerShdw>
                </a:effectLst>
                <a:latin typeface="Arial"/>
                <a:cs typeface="Arial"/>
              </a:rPr>
              <a:t> </a:t>
            </a:r>
            <a:r>
              <a:rPr lang="es-AR" sz="2400" b="1" u="sng" dirty="0">
                <a:effectLst>
                  <a:outerShdw blurRad="38100" dist="38100" dir="2700000" algn="tl">
                    <a:srgbClr val="000000">
                      <a:alpha val="43137"/>
                    </a:srgbClr>
                  </a:outerShdw>
                </a:effectLst>
                <a:latin typeface="Arial"/>
                <a:cs typeface="Arial"/>
              </a:rPr>
              <a:t>el</a:t>
            </a:r>
            <a:r>
              <a:rPr lang="es-AR" sz="2400" b="1" u="sng" spc="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lote, </a:t>
            </a:r>
            <a:r>
              <a:rPr lang="es-AR" sz="2400" b="1" u="sng" dirty="0">
                <a:effectLst>
                  <a:outerShdw blurRad="38100" dist="38100" dir="2700000" algn="tl">
                    <a:srgbClr val="000000">
                      <a:alpha val="43137"/>
                    </a:srgbClr>
                  </a:outerShdw>
                </a:effectLst>
                <a:latin typeface="Arial"/>
                <a:cs typeface="Arial"/>
              </a:rPr>
              <a:t>en</a:t>
            </a:r>
            <a:r>
              <a:rPr lang="es-AR" sz="2400" b="1" u="sng" spc="-5" dirty="0">
                <a:effectLst>
                  <a:outerShdw blurRad="38100" dist="38100" dir="2700000" algn="tl">
                    <a:srgbClr val="000000">
                      <a:alpha val="43137"/>
                    </a:srgbClr>
                  </a:outerShdw>
                </a:effectLst>
                <a:latin typeface="Arial"/>
                <a:cs typeface="Arial"/>
              </a:rPr>
              <a:t> caso</a:t>
            </a:r>
            <a:r>
              <a:rPr lang="es-AR" sz="2400" b="1" u="sng" spc="-1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contrario</a:t>
            </a:r>
            <a:r>
              <a:rPr lang="es-AR" sz="2400" b="1" u="sng" spc="-1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será</a:t>
            </a:r>
            <a:r>
              <a:rPr lang="es-AR" sz="2400" b="1" u="sng" spc="-1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rechazado</a:t>
            </a:r>
            <a:r>
              <a:rPr lang="es-AR" sz="2400" spc="-5" dirty="0">
                <a:latin typeface="Arial"/>
                <a:cs typeface="Arial"/>
              </a:rPr>
              <a:t>.</a:t>
            </a:r>
            <a:endParaRPr lang="es-AR" sz="2400" dirty="0">
              <a:latin typeface="Arial"/>
              <a:cs typeface="Arial"/>
            </a:endParaRPr>
          </a:p>
          <a:p>
            <a:pPr marL="1569720" lvl="2"/>
            <a:endParaRPr lang="es-AR" sz="1400" dirty="0">
              <a:latin typeface="Arial"/>
              <a:cs typeface="Arial"/>
            </a:endParaRPr>
          </a:p>
          <a:p>
            <a:pPr marL="12700" marR="5080" algn="just">
              <a:lnSpc>
                <a:spcPct val="143600"/>
              </a:lnSpc>
              <a:spcBef>
                <a:spcPts val="820"/>
              </a:spcBef>
            </a:pPr>
            <a:endParaRPr lang="es-AR" sz="1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72</a:t>
            </a:fld>
            <a:endParaRPr lang="es-AR"/>
          </a:p>
        </p:txBody>
      </p:sp>
    </p:spTree>
    <p:extLst>
      <p:ext uri="{BB962C8B-B14F-4D97-AF65-F5344CB8AC3E}">
        <p14:creationId xmlns:p14="http://schemas.microsoft.com/office/powerpoint/2010/main" val="6784275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265" marR="8890" indent="-457200" algn="ctr">
              <a:buFont typeface="+mj-lt"/>
              <a:buAutoNum type="arabicPeriod" startAt="15"/>
              <a:tabLst>
                <a:tab pos="301625" algn="l"/>
                <a:tab pos="302260" algn="l"/>
              </a:tabLst>
            </a:pPr>
            <a:r>
              <a:rPr lang="es-AR" sz="2800" b="1" spc="-5" dirty="0">
                <a:solidFill>
                  <a:srgbClr val="00B050"/>
                </a:solidFill>
                <a:effectLst>
                  <a:outerShdw blurRad="38100" dist="38100" dir="2700000" algn="tl">
                    <a:srgbClr val="000000">
                      <a:alpha val="43137"/>
                    </a:srgbClr>
                  </a:outerShdw>
                </a:effectLst>
                <a:latin typeface="Arial"/>
                <a:cs typeface="Arial"/>
              </a:rPr>
              <a:t>Especificaciones</a:t>
            </a:r>
            <a:r>
              <a:rPr lang="es-AR" sz="2800" b="1" spc="315"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y</a:t>
            </a:r>
            <a:r>
              <a:rPr lang="es-AR" sz="2800" b="1" spc="32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pruebas</a:t>
            </a:r>
            <a:r>
              <a:rPr lang="es-AR" sz="2800" b="1" spc="33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eléctricas</a:t>
            </a:r>
            <a:r>
              <a:rPr lang="es-AR" sz="2800" b="1" spc="340"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en</a:t>
            </a:r>
            <a:r>
              <a:rPr lang="es-AR" sz="2800" b="1" spc="32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mantenimiento</a:t>
            </a:r>
            <a:r>
              <a:rPr lang="es-AR" sz="2800" b="1" spc="340" dirty="0">
                <a:solidFill>
                  <a:srgbClr val="00B050"/>
                </a:solidFill>
                <a:effectLst>
                  <a:outerShdw blurRad="38100" dist="38100" dir="2700000" algn="tl">
                    <a:srgbClr val="000000">
                      <a:alpha val="43137"/>
                    </a:srgbClr>
                  </a:outerShdw>
                </a:effectLst>
                <a:latin typeface="Arial"/>
                <a:cs typeface="Arial"/>
              </a:rPr>
              <a:t> </a:t>
            </a:r>
            <a:r>
              <a:rPr lang="es-AR" sz="2800" b="1" spc="-10" dirty="0">
                <a:solidFill>
                  <a:srgbClr val="00B050"/>
                </a:solidFill>
                <a:effectLst>
                  <a:outerShdw blurRad="38100" dist="38100" dir="2700000" algn="tl">
                    <a:srgbClr val="000000">
                      <a:alpha val="43137"/>
                    </a:srgbClr>
                  </a:outerShdw>
                </a:effectLst>
                <a:latin typeface="Arial"/>
                <a:cs typeface="Arial"/>
              </a:rPr>
              <a:t>del </a:t>
            </a:r>
            <a:r>
              <a:rPr lang="es-AR" sz="2800" b="1" spc="-375" dirty="0">
                <a:solidFill>
                  <a:srgbClr val="00B050"/>
                </a:solidFill>
                <a:effectLst>
                  <a:outerShdw blurRad="38100" dist="38100" dir="2700000" algn="tl">
                    <a:srgbClr val="000000">
                      <a:alpha val="43137"/>
                    </a:srgbClr>
                  </a:outerShdw>
                </a:effectLst>
                <a:latin typeface="Arial"/>
                <a:cs typeface="Arial"/>
              </a:rPr>
              <a:t> </a:t>
            </a:r>
            <a:r>
              <a:rPr lang="es-AR" sz="2800" b="1" u="sng" dirty="0">
                <a:solidFill>
                  <a:srgbClr val="00B050"/>
                </a:solidFill>
                <a:effectLst>
                  <a:outerShdw blurRad="38100" dist="38100" dir="2700000" algn="tl">
                    <a:srgbClr val="000000">
                      <a:alpha val="43137"/>
                    </a:srgbClr>
                  </a:outerShdw>
                </a:effectLst>
                <a:latin typeface="Arial"/>
                <a:cs typeface="Arial"/>
              </a:rPr>
              <a:t>sistema</a:t>
            </a:r>
            <a:r>
              <a:rPr lang="es-AR" sz="2800" b="1" u="sng" spc="-15" dirty="0">
                <a:solidFill>
                  <a:srgbClr val="00B050"/>
                </a:solidFill>
                <a:effectLst>
                  <a:outerShdw blurRad="38100" dist="38100" dir="2700000" algn="tl">
                    <a:srgbClr val="000000">
                      <a:alpha val="43137"/>
                    </a:srgbClr>
                  </a:outerShdw>
                </a:effectLst>
                <a:latin typeface="Arial"/>
                <a:cs typeface="Arial"/>
              </a:rPr>
              <a:t> </a:t>
            </a:r>
            <a:r>
              <a:rPr lang="es-AR" sz="2800" b="1" u="sng" spc="-5" dirty="0">
                <a:solidFill>
                  <a:srgbClr val="00B050"/>
                </a:solidFill>
                <a:effectLst>
                  <a:outerShdw blurRad="38100" dist="38100" dir="2700000" algn="tl">
                    <a:srgbClr val="000000">
                      <a:alpha val="43137"/>
                    </a:srgbClr>
                  </a:outerShdw>
                </a:effectLst>
                <a:latin typeface="Arial"/>
                <a:cs typeface="Arial"/>
              </a:rPr>
              <a:t>de</a:t>
            </a:r>
            <a:r>
              <a:rPr lang="es-AR" sz="2800" b="1" u="sng" spc="5" dirty="0">
                <a:solidFill>
                  <a:srgbClr val="00B050"/>
                </a:solidFill>
                <a:effectLst>
                  <a:outerShdw blurRad="38100" dist="38100" dir="2700000" algn="tl">
                    <a:srgbClr val="000000">
                      <a:alpha val="43137"/>
                    </a:srgbClr>
                  </a:outerShdw>
                </a:effectLst>
                <a:latin typeface="Arial"/>
                <a:cs typeface="Arial"/>
              </a:rPr>
              <a:t> </a:t>
            </a:r>
            <a:r>
              <a:rPr lang="es-AR" sz="2800" b="1" u="sng" spc="-5" dirty="0">
                <a:solidFill>
                  <a:srgbClr val="00B050"/>
                </a:solidFill>
                <a:effectLst>
                  <a:outerShdw blurRad="38100" dist="38100" dir="2700000" algn="tl">
                    <a:srgbClr val="000000">
                      <a:alpha val="43137"/>
                    </a:srgbClr>
                  </a:outerShdw>
                </a:effectLst>
                <a:latin typeface="Arial"/>
                <a:cs typeface="Arial"/>
              </a:rPr>
              <a:t>puesta</a:t>
            </a:r>
            <a:r>
              <a:rPr lang="es-AR" sz="2800" b="1" u="sng" spc="-10" dirty="0">
                <a:solidFill>
                  <a:srgbClr val="00B050"/>
                </a:solidFill>
                <a:effectLst>
                  <a:outerShdw blurRad="38100" dist="38100" dir="2700000" algn="tl">
                    <a:srgbClr val="000000">
                      <a:alpha val="43137"/>
                    </a:srgbClr>
                  </a:outerShdw>
                </a:effectLst>
                <a:latin typeface="Arial"/>
                <a:cs typeface="Arial"/>
              </a:rPr>
              <a:t> </a:t>
            </a:r>
            <a:r>
              <a:rPr lang="es-AR" sz="2800" b="1" u="sng" dirty="0">
                <a:solidFill>
                  <a:srgbClr val="00B050"/>
                </a:solidFill>
                <a:effectLst>
                  <a:outerShdw blurRad="38100" dist="38100" dir="2700000" algn="tl">
                    <a:srgbClr val="000000">
                      <a:alpha val="43137"/>
                    </a:srgbClr>
                  </a:outerShdw>
                </a:effectLst>
                <a:latin typeface="Arial"/>
                <a:cs typeface="Arial"/>
              </a:rPr>
              <a:t>a</a:t>
            </a:r>
            <a:r>
              <a:rPr lang="es-AR" sz="2800" b="1" u="sng" spc="5" dirty="0">
                <a:solidFill>
                  <a:srgbClr val="00B050"/>
                </a:solidFill>
                <a:effectLst>
                  <a:outerShdw blurRad="38100" dist="38100" dir="2700000" algn="tl">
                    <a:srgbClr val="000000">
                      <a:alpha val="43137"/>
                    </a:srgbClr>
                  </a:outerShdw>
                </a:effectLst>
                <a:latin typeface="Arial"/>
                <a:cs typeface="Arial"/>
              </a:rPr>
              <a:t> </a:t>
            </a:r>
            <a:r>
              <a:rPr lang="es-AR" sz="2800" b="1" u="sng" spc="-5" dirty="0">
                <a:solidFill>
                  <a:srgbClr val="00B050"/>
                </a:solidFill>
                <a:effectLst>
                  <a:outerShdw blurRad="38100" dist="38100" dir="2700000" algn="tl">
                    <a:srgbClr val="000000">
                      <a:alpha val="43137"/>
                    </a:srgbClr>
                  </a:outerShdw>
                </a:effectLst>
                <a:latin typeface="Arial"/>
                <a:cs typeface="Arial"/>
              </a:rPr>
              <a:t>tierra</a:t>
            </a:r>
            <a:endParaRPr lang="es-AR" sz="2800" u="sng" dirty="0">
              <a:solidFill>
                <a:srgbClr val="00B050"/>
              </a:solidFill>
              <a:effectLst>
                <a:outerShdw blurRad="38100" dist="38100" dir="2700000" algn="tl">
                  <a:srgbClr val="000000">
                    <a:alpha val="43137"/>
                  </a:srgbClr>
                </a:outerShdw>
              </a:effectLst>
              <a:latin typeface="Arial"/>
              <a:cs typeface="Arial"/>
            </a:endParaRPr>
          </a:p>
          <a:p>
            <a:pPr algn="ctr">
              <a:spcBef>
                <a:spcPts val="40"/>
              </a:spcBef>
              <a:buFont typeface="Arial"/>
              <a:buAutoNum type="arabicPeriod" startAt="9"/>
            </a:pPr>
            <a:endParaRPr lang="es-AR" sz="2800" u="sng" dirty="0">
              <a:solidFill>
                <a:srgbClr val="00B050"/>
              </a:solidFill>
              <a:effectLst>
                <a:outerShdw blurRad="38100" dist="38100" dir="2700000" algn="tl">
                  <a:srgbClr val="000000">
                    <a:alpha val="43137"/>
                  </a:srgbClr>
                </a:outerShdw>
              </a:effectLst>
              <a:latin typeface="Arial"/>
              <a:cs typeface="Arial"/>
            </a:endParaRPr>
          </a:p>
          <a:p>
            <a:pPr marL="12065" lvl="1" algn="just">
              <a:tabLst>
                <a:tab pos="361950" algn="l"/>
              </a:tabLst>
            </a:pPr>
            <a:r>
              <a:rPr lang="es-AR" sz="2400" b="1" u="sng" spc="-10" dirty="0">
                <a:effectLst>
                  <a:outerShdw blurRad="38100" dist="38100" dir="2700000" algn="tl">
                    <a:srgbClr val="000000">
                      <a:alpha val="43137"/>
                    </a:srgbClr>
                  </a:outerShdw>
                </a:effectLst>
                <a:latin typeface="Arial"/>
                <a:cs typeface="Arial"/>
              </a:rPr>
              <a:t>Alcance</a:t>
            </a:r>
          </a:p>
          <a:p>
            <a:pPr marL="12065" lvl="1" algn="just">
              <a:tabLst>
                <a:tab pos="361950" algn="l"/>
              </a:tabLst>
            </a:pPr>
            <a:endParaRPr lang="es-AR" sz="2400" dirty="0">
              <a:latin typeface="Arial"/>
              <a:cs typeface="Arial"/>
            </a:endParaRPr>
          </a:p>
          <a:p>
            <a:pPr marL="355600" marR="6350" indent="-342900" algn="just">
              <a:spcBef>
                <a:spcPts val="820"/>
              </a:spcBef>
              <a:buFont typeface="Wingdings" panose="05000000000000000000" pitchFamily="2" charset="2"/>
              <a:buChar char="ü"/>
            </a:pPr>
            <a:r>
              <a:rPr lang="es-AR" sz="2400" b="1" spc="-5" dirty="0">
                <a:effectLst>
                  <a:outerShdw blurRad="38100" dist="38100" dir="2700000" algn="tl">
                    <a:srgbClr val="000000">
                      <a:alpha val="43137"/>
                    </a:srgbClr>
                  </a:outerShdw>
                </a:effectLst>
                <a:latin typeface="Arial"/>
                <a:cs typeface="Arial"/>
              </a:rPr>
              <a:t>Comprende </a:t>
            </a:r>
            <a:r>
              <a:rPr lang="es-AR" sz="2400" b="1" dirty="0">
                <a:effectLst>
                  <a:outerShdw blurRad="38100" dist="38100" dir="2700000" algn="tl">
                    <a:srgbClr val="000000">
                      <a:alpha val="43137"/>
                    </a:srgbClr>
                  </a:outerShdw>
                </a:effectLst>
                <a:latin typeface="Arial"/>
                <a:cs typeface="Arial"/>
              </a:rPr>
              <a:t>la </a:t>
            </a:r>
            <a:r>
              <a:rPr lang="es-AR" sz="2400" b="1" spc="-5" dirty="0">
                <a:effectLst>
                  <a:outerShdw blurRad="38100" dist="38100" dir="2700000" algn="tl">
                    <a:srgbClr val="000000">
                      <a:alpha val="43137"/>
                    </a:srgbClr>
                  </a:outerShdw>
                </a:effectLst>
                <a:latin typeface="Arial"/>
                <a:cs typeface="Arial"/>
              </a:rPr>
              <a:t>instilación </a:t>
            </a:r>
            <a:r>
              <a:rPr lang="es-AR" sz="2400" b="1" spc="-10" dirty="0">
                <a:effectLst>
                  <a:outerShdw blurRad="38100" dist="38100" dir="2700000" algn="tl">
                    <a:srgbClr val="000000">
                      <a:alpha val="43137"/>
                    </a:srgbClr>
                  </a:outerShdw>
                </a:effectLst>
                <a:latin typeface="Arial"/>
                <a:cs typeface="Arial"/>
              </a:rPr>
              <a:t>de </a:t>
            </a:r>
            <a:r>
              <a:rPr lang="es-AR" sz="2400" b="1" dirty="0">
                <a:effectLst>
                  <a:outerShdw blurRad="38100" dist="38100" dir="2700000" algn="tl">
                    <a:srgbClr val="000000">
                      <a:alpha val="43137"/>
                    </a:srgbClr>
                  </a:outerShdw>
                </a:effectLst>
                <a:latin typeface="Arial"/>
                <a:cs typeface="Arial"/>
              </a:rPr>
              <a:t>un </a:t>
            </a:r>
            <a:r>
              <a:rPr lang="es-AR" sz="2400" b="1" spc="-5" dirty="0">
                <a:effectLst>
                  <a:outerShdw blurRad="38100" dist="38100" dir="2700000" algn="tl">
                    <a:srgbClr val="000000">
                      <a:alpha val="43137"/>
                    </a:srgbClr>
                  </a:outerShdw>
                </a:effectLst>
                <a:latin typeface="Arial"/>
                <a:cs typeface="Arial"/>
              </a:rPr>
              <a:t>sistema </a:t>
            </a:r>
            <a:r>
              <a:rPr lang="es-AR" sz="2400" b="1" dirty="0">
                <a:effectLst>
                  <a:outerShdw blurRad="38100" dist="38100" dir="2700000" algn="tl">
                    <a:srgbClr val="000000">
                      <a:alpha val="43137"/>
                    </a:srgbClr>
                  </a:outerShdw>
                </a:effectLst>
                <a:latin typeface="Arial"/>
                <a:cs typeface="Arial"/>
              </a:rPr>
              <a:t>completo </a:t>
            </a:r>
            <a:r>
              <a:rPr lang="es-AR" sz="2400" b="1" spc="-10" dirty="0">
                <a:effectLst>
                  <a:outerShdw blurRad="38100" dist="38100" dir="2700000" algn="tl">
                    <a:srgbClr val="000000">
                      <a:alpha val="43137"/>
                    </a:srgbClr>
                  </a:outerShdw>
                </a:effectLst>
                <a:latin typeface="Arial"/>
                <a:cs typeface="Arial"/>
              </a:rPr>
              <a:t>de </a:t>
            </a:r>
            <a:r>
              <a:rPr lang="es-AR" sz="2400" b="1" dirty="0">
                <a:effectLst>
                  <a:outerShdw blurRad="38100" dist="38100" dir="2700000" algn="tl">
                    <a:srgbClr val="000000">
                      <a:alpha val="43137"/>
                    </a:srgbClr>
                  </a:outerShdw>
                </a:effectLst>
                <a:latin typeface="Arial"/>
                <a:cs typeface="Arial"/>
              </a:rPr>
              <a:t>red de </a:t>
            </a:r>
            <a:r>
              <a:rPr lang="es-AR" sz="2400" b="1" spc="-5" dirty="0">
                <a:effectLst>
                  <a:outerShdw blurRad="38100" dist="38100" dir="2700000" algn="tl">
                    <a:srgbClr val="000000">
                      <a:alpha val="43137"/>
                    </a:srgbClr>
                  </a:outerShdw>
                </a:effectLst>
                <a:latin typeface="Arial"/>
                <a:cs typeface="Arial"/>
              </a:rPr>
              <a:t>puesta </a:t>
            </a:r>
            <a:r>
              <a:rPr lang="es-AR" sz="2400" b="1" dirty="0">
                <a:effectLst>
                  <a:outerShdw blurRad="38100" dist="38100" dir="2700000" algn="tl">
                    <a:srgbClr val="000000">
                      <a:alpha val="43137"/>
                    </a:srgbClr>
                  </a:outerShdw>
                </a:effectLst>
                <a:latin typeface="Arial"/>
                <a:cs typeface="Arial"/>
              </a:rPr>
              <a:t>a </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tierra,</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incluyendo</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parrillas</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enterradas,</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barras</a:t>
            </a:r>
            <a:r>
              <a:rPr lang="es-AR" sz="2400" b="1" dirty="0">
                <a:effectLst>
                  <a:outerShdw blurRad="38100" dist="38100" dir="2700000" algn="tl">
                    <a:srgbClr val="000000">
                      <a:alpha val="43137"/>
                    </a:srgbClr>
                  </a:outerShdw>
                </a:effectLst>
                <a:latin typeface="Arial"/>
                <a:cs typeface="Arial"/>
              </a:rPr>
              <a:t> de</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tierras</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clavadas</a:t>
            </a:r>
            <a:r>
              <a:rPr lang="es-AR" sz="2400" b="1" dirty="0">
                <a:effectLst>
                  <a:outerShdw blurRad="38100" dist="38100" dir="2700000" algn="tl">
                    <a:srgbClr val="000000">
                      <a:alpha val="43137"/>
                    </a:srgbClr>
                  </a:outerShdw>
                </a:effectLst>
                <a:latin typeface="Arial"/>
                <a:cs typeface="Arial"/>
              </a:rPr>
              <a:t> o </a:t>
            </a:r>
            <a:r>
              <a:rPr lang="es-AR" sz="2400" b="1" spc="-37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introducidas </a:t>
            </a:r>
            <a:r>
              <a:rPr lang="es-AR" sz="2400" b="1" dirty="0">
                <a:effectLst>
                  <a:outerShdw blurRad="38100" dist="38100" dir="2700000" algn="tl">
                    <a:srgbClr val="000000">
                      <a:alpha val="43137"/>
                    </a:srgbClr>
                  </a:outerShdw>
                </a:effectLst>
                <a:latin typeface="Arial"/>
                <a:cs typeface="Arial"/>
              </a:rPr>
              <a:t>en </a:t>
            </a:r>
            <a:r>
              <a:rPr lang="es-AR" sz="2400" b="1" spc="-5" dirty="0">
                <a:effectLst>
                  <a:outerShdw blurRad="38100" dist="38100" dir="2700000" algn="tl">
                    <a:srgbClr val="000000">
                      <a:alpha val="43137"/>
                    </a:srgbClr>
                  </a:outerShdw>
                </a:effectLst>
                <a:latin typeface="Arial"/>
                <a:cs typeface="Arial"/>
              </a:rPr>
              <a:t>huecos </a:t>
            </a:r>
            <a:r>
              <a:rPr lang="es-AR" sz="2400" b="1" dirty="0">
                <a:effectLst>
                  <a:outerShdw blurRad="38100" dist="38100" dir="2700000" algn="tl">
                    <a:srgbClr val="000000">
                      <a:alpha val="43137"/>
                    </a:srgbClr>
                  </a:outerShdw>
                </a:effectLst>
                <a:latin typeface="Arial"/>
                <a:cs typeface="Arial"/>
              </a:rPr>
              <a:t>taladrados </a:t>
            </a:r>
            <a:r>
              <a:rPr lang="es-AR" sz="2400" b="1" spc="-5" dirty="0">
                <a:effectLst>
                  <a:outerShdw blurRad="38100" dist="38100" dir="2700000" algn="tl">
                    <a:srgbClr val="000000">
                      <a:alpha val="43137"/>
                    </a:srgbClr>
                  </a:outerShdw>
                </a:effectLst>
                <a:latin typeface="Arial"/>
                <a:cs typeface="Arial"/>
              </a:rPr>
              <a:t>especialmente. </a:t>
            </a:r>
          </a:p>
          <a:p>
            <a:pPr marL="355600" marR="6350" indent="-342900" algn="just">
              <a:spcBef>
                <a:spcPts val="820"/>
              </a:spcBef>
              <a:buFont typeface="Wingdings" panose="05000000000000000000" pitchFamily="2" charset="2"/>
              <a:buChar char="ü"/>
            </a:pPr>
            <a:endParaRPr lang="es-AR" sz="2400" b="1" spc="-5" dirty="0">
              <a:effectLst>
                <a:outerShdw blurRad="38100" dist="38100" dir="2700000" algn="tl">
                  <a:srgbClr val="000000">
                    <a:alpha val="43137"/>
                  </a:srgbClr>
                </a:outerShdw>
              </a:effectLst>
              <a:latin typeface="Arial"/>
              <a:cs typeface="Arial"/>
            </a:endParaRPr>
          </a:p>
          <a:p>
            <a:pPr marL="355600" marR="6350" indent="-342900" algn="just">
              <a:spcBef>
                <a:spcPts val="820"/>
              </a:spcBef>
              <a:buFont typeface="Wingdings" panose="05000000000000000000" pitchFamily="2" charset="2"/>
              <a:buChar char="ü"/>
            </a:pPr>
            <a:r>
              <a:rPr lang="es-AR" sz="2400" b="1" spc="-5" dirty="0">
                <a:effectLst>
                  <a:outerShdw blurRad="38100" dist="38100" dir="2700000" algn="tl">
                    <a:srgbClr val="000000">
                      <a:alpha val="43137"/>
                    </a:srgbClr>
                  </a:outerShdw>
                </a:effectLst>
                <a:latin typeface="Arial"/>
                <a:cs typeface="Arial"/>
              </a:rPr>
              <a:t>Este sistema deberá </a:t>
            </a:r>
            <a:r>
              <a:rPr lang="es-AR" sz="2400" b="1" spc="-37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proveer </a:t>
            </a:r>
            <a:r>
              <a:rPr lang="es-AR" sz="2400" b="1" dirty="0">
                <a:effectLst>
                  <a:outerShdw blurRad="38100" dist="38100" dir="2700000" algn="tl">
                    <a:srgbClr val="000000">
                      <a:alpha val="43137"/>
                    </a:srgbClr>
                  </a:outerShdw>
                </a:effectLst>
                <a:latin typeface="Arial"/>
                <a:cs typeface="Arial"/>
              </a:rPr>
              <a:t>una </a:t>
            </a:r>
            <a:r>
              <a:rPr lang="es-AR" sz="2400" b="1" spc="-5" dirty="0">
                <a:effectLst>
                  <a:outerShdw blurRad="38100" dist="38100" dir="2700000" algn="tl">
                    <a:srgbClr val="000000">
                      <a:alpha val="43137"/>
                    </a:srgbClr>
                  </a:outerShdw>
                </a:effectLst>
                <a:latin typeface="Arial"/>
                <a:cs typeface="Arial"/>
              </a:rPr>
              <a:t>puesta </a:t>
            </a:r>
            <a:r>
              <a:rPr lang="es-AR" sz="2400" b="1" dirty="0">
                <a:effectLst>
                  <a:outerShdw blurRad="38100" dist="38100" dir="2700000" algn="tl">
                    <a:srgbClr val="000000">
                      <a:alpha val="43137"/>
                    </a:srgbClr>
                  </a:outerShdw>
                </a:effectLst>
                <a:latin typeface="Arial"/>
                <a:cs typeface="Arial"/>
              </a:rPr>
              <a:t>a tierra </a:t>
            </a:r>
            <a:r>
              <a:rPr lang="es-AR" sz="2400" b="1" spc="-5" dirty="0">
                <a:effectLst>
                  <a:outerShdw blurRad="38100" dist="38100" dir="2700000" algn="tl">
                    <a:srgbClr val="000000">
                      <a:alpha val="43137"/>
                    </a:srgbClr>
                  </a:outerShdw>
                </a:effectLst>
                <a:latin typeface="Arial"/>
                <a:cs typeface="Arial"/>
              </a:rPr>
              <a:t>permanente </a:t>
            </a:r>
            <a:r>
              <a:rPr lang="es-AR" sz="2400" b="1" dirty="0">
                <a:effectLst>
                  <a:outerShdw blurRad="38100" dist="38100" dir="2700000" algn="tl">
                    <a:srgbClr val="000000">
                      <a:alpha val="43137"/>
                    </a:srgbClr>
                  </a:outerShdw>
                </a:effectLst>
                <a:latin typeface="Arial"/>
                <a:cs typeface="Arial"/>
              </a:rPr>
              <a:t>y </a:t>
            </a:r>
            <a:r>
              <a:rPr lang="es-AR" sz="2400" b="1" spc="-5" dirty="0">
                <a:effectLst>
                  <a:outerShdw blurRad="38100" dist="38100" dir="2700000" algn="tl">
                    <a:srgbClr val="000000">
                      <a:alpha val="43137"/>
                    </a:srgbClr>
                  </a:outerShdw>
                </a:effectLst>
                <a:latin typeface="Arial"/>
                <a:cs typeface="Arial"/>
              </a:rPr>
              <a:t>efectiva </a:t>
            </a:r>
            <a:r>
              <a:rPr lang="es-AR" sz="2400" b="1" dirty="0">
                <a:effectLst>
                  <a:outerShdw blurRad="38100" dist="38100" dir="2700000" algn="tl">
                    <a:srgbClr val="000000">
                      <a:alpha val="43137"/>
                    </a:srgbClr>
                  </a:outerShdw>
                </a:effectLst>
                <a:latin typeface="Arial"/>
                <a:cs typeface="Arial"/>
              </a:rPr>
              <a:t>para </a:t>
            </a:r>
            <a:r>
              <a:rPr lang="es-AR" sz="2400" b="1" spc="-5" dirty="0">
                <a:effectLst>
                  <a:outerShdw blurRad="38100" dist="38100" dir="2700000" algn="tl">
                    <a:srgbClr val="000000">
                      <a:alpha val="43137"/>
                    </a:srgbClr>
                  </a:outerShdw>
                </a:effectLst>
                <a:latin typeface="Arial"/>
                <a:cs typeface="Arial"/>
              </a:rPr>
              <a:t>las conexiones </a:t>
            </a:r>
            <a:r>
              <a:rPr lang="es-AR" sz="2400" b="1" dirty="0">
                <a:effectLst>
                  <a:outerShdw blurRad="38100" dist="38100" dir="2700000" algn="tl">
                    <a:srgbClr val="000000">
                      <a:alpha val="43137"/>
                    </a:srgbClr>
                  </a:outerShdw>
                </a:effectLst>
                <a:latin typeface="Arial"/>
                <a:cs typeface="Arial"/>
              </a:rPr>
              <a:t> del </a:t>
            </a:r>
            <a:r>
              <a:rPr lang="es-AR" sz="2400" b="1" spc="-5" dirty="0">
                <a:effectLst>
                  <a:outerShdw blurRad="38100" dist="38100" dir="2700000" algn="tl">
                    <a:srgbClr val="000000">
                      <a:alpha val="43137"/>
                    </a:srgbClr>
                  </a:outerShdw>
                </a:effectLst>
                <a:latin typeface="Arial"/>
                <a:cs typeface="Arial"/>
              </a:rPr>
              <a:t>neutro </a:t>
            </a:r>
            <a:r>
              <a:rPr lang="es-AR" sz="2400" b="1" spc="-10"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los transformadores, autotransformadores, reactancias, </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estructuras </a:t>
            </a:r>
            <a:r>
              <a:rPr lang="es-AR" sz="2400" b="1"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los </a:t>
            </a:r>
            <a:r>
              <a:rPr lang="es-AR" sz="2400" b="1" dirty="0">
                <a:effectLst>
                  <a:outerShdw blurRad="38100" dist="38100" dir="2700000" algn="tl">
                    <a:srgbClr val="000000">
                      <a:alpha val="43137"/>
                    </a:srgbClr>
                  </a:outerShdw>
                </a:effectLst>
                <a:latin typeface="Arial"/>
                <a:cs typeface="Arial"/>
              </a:rPr>
              <a:t>equipos </a:t>
            </a:r>
            <a:r>
              <a:rPr lang="es-AR" sz="2400" b="1" spc="-5" dirty="0">
                <a:effectLst>
                  <a:outerShdw blurRad="38100" dist="38100" dir="2700000" algn="tl">
                    <a:srgbClr val="000000">
                      <a:alpha val="43137"/>
                    </a:srgbClr>
                  </a:outerShdw>
                </a:effectLst>
                <a:latin typeface="Arial"/>
                <a:cs typeface="Arial"/>
              </a:rPr>
              <a:t>eléctricos, </a:t>
            </a:r>
            <a:r>
              <a:rPr lang="es-AR" sz="2400" b="1" spc="-5" dirty="0" err="1">
                <a:effectLst>
                  <a:outerShdw blurRad="38100" dist="38100" dir="2700000" algn="tl">
                    <a:srgbClr val="000000">
                      <a:alpha val="43137"/>
                    </a:srgbClr>
                  </a:outerShdw>
                </a:effectLst>
                <a:latin typeface="Arial"/>
                <a:cs typeface="Arial"/>
              </a:rPr>
              <a:t>conduits</a:t>
            </a:r>
            <a:r>
              <a:rPr lang="es-AR" sz="2400" b="1" spc="-5" dirty="0">
                <a:effectLst>
                  <a:outerShdw blurRad="38100" dist="38100" dir="2700000" algn="tl">
                    <a:srgbClr val="000000">
                      <a:alpha val="43137"/>
                    </a:srgbClr>
                  </a:outerShdw>
                </a:effectLst>
                <a:latin typeface="Arial"/>
                <a:cs typeface="Arial"/>
              </a:rPr>
              <a:t>, pararrayos </a:t>
            </a:r>
            <a:r>
              <a:rPr lang="es-AR" sz="2400" b="1" dirty="0">
                <a:effectLst>
                  <a:outerShdw blurRad="38100" dist="38100" dir="2700000" algn="tl">
                    <a:srgbClr val="000000">
                      <a:alpha val="43137"/>
                    </a:srgbClr>
                  </a:outerShdw>
                </a:effectLst>
                <a:latin typeface="Arial"/>
                <a:cs typeface="Arial"/>
              </a:rPr>
              <a:t>y </a:t>
            </a:r>
            <a:r>
              <a:rPr lang="es-AR" sz="2400" b="1" spc="-5" dirty="0">
                <a:effectLst>
                  <a:outerShdw blurRad="38100" dist="38100" dir="2700000" algn="tl">
                    <a:srgbClr val="000000">
                      <a:alpha val="43137"/>
                    </a:srgbClr>
                  </a:outerShdw>
                </a:effectLst>
                <a:latin typeface="Arial"/>
                <a:cs typeface="Arial"/>
              </a:rPr>
              <a:t>todas las </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partes metálicas que </a:t>
            </a:r>
            <a:r>
              <a:rPr lang="es-AR" sz="2400" b="1" dirty="0">
                <a:effectLst>
                  <a:outerShdw blurRad="38100" dist="38100" dir="2700000" algn="tl">
                    <a:srgbClr val="000000">
                      <a:alpha val="43137"/>
                    </a:srgbClr>
                  </a:outerShdw>
                </a:effectLst>
                <a:latin typeface="Arial"/>
                <a:cs typeface="Arial"/>
              </a:rPr>
              <a:t>no </a:t>
            </a:r>
            <a:r>
              <a:rPr lang="es-AR" sz="2400" b="1" spc="-5" dirty="0">
                <a:effectLst>
                  <a:outerShdw blurRad="38100" dist="38100" dir="2700000" algn="tl">
                    <a:srgbClr val="000000">
                      <a:alpha val="43137"/>
                    </a:srgbClr>
                  </a:outerShdw>
                </a:effectLst>
                <a:latin typeface="Arial"/>
                <a:cs typeface="Arial"/>
              </a:rPr>
              <a:t>conduzcan corriente, incluyendo las piezas </a:t>
            </a:r>
            <a:r>
              <a:rPr lang="es-AR" sz="2400" b="1" spc="-10"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acero</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estructural</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y</a:t>
            </a:r>
            <a:r>
              <a:rPr lang="es-AR" sz="2400" b="1" spc="-1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las</a:t>
            </a:r>
            <a:r>
              <a:rPr lang="es-AR" sz="2400" b="1" spc="-5" dirty="0">
                <a:effectLst>
                  <a:outerShdw blurRad="38100" dist="38100" dir="2700000" algn="tl">
                    <a:srgbClr val="000000">
                      <a:alpha val="43137"/>
                    </a:srgbClr>
                  </a:outerShdw>
                </a:effectLst>
                <a:latin typeface="Arial"/>
                <a:cs typeface="Arial"/>
              </a:rPr>
              <a:t> cercas</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metálicas.</a:t>
            </a:r>
            <a:endParaRPr lang="es-AR" sz="2400" b="1" dirty="0">
              <a:effectLst>
                <a:outerShdw blurRad="38100" dist="38100" dir="2700000" algn="tl">
                  <a:srgbClr val="000000">
                    <a:alpha val="43137"/>
                  </a:srgbClr>
                </a:outerShdw>
              </a:effectLst>
              <a:latin typeface="Arial"/>
              <a:cs typeface="Arial"/>
            </a:endParaRPr>
          </a:p>
          <a:p>
            <a:pPr>
              <a:spcBef>
                <a:spcPts val="40"/>
              </a:spcBef>
            </a:pPr>
            <a:endParaRPr lang="es-AR" sz="2400" dirty="0">
              <a:latin typeface="Arial"/>
              <a:cs typeface="Arial"/>
            </a:endParaRPr>
          </a:p>
          <a:p>
            <a:pPr marL="12065" lvl="1" algn="just">
              <a:tabLst>
                <a:tab pos="360045" algn="l"/>
              </a:tabLst>
            </a:pPr>
            <a:r>
              <a:rPr lang="es-AR" sz="2400" b="1" u="sng" spc="-5" dirty="0">
                <a:effectLst>
                  <a:outerShdw blurRad="38100" dist="38100" dir="2700000" algn="tl">
                    <a:srgbClr val="000000">
                      <a:alpha val="43137"/>
                    </a:srgbClr>
                  </a:outerShdw>
                </a:effectLst>
                <a:latin typeface="Arial"/>
                <a:cs typeface="Arial"/>
              </a:rPr>
              <a:t>Normas</a:t>
            </a:r>
            <a:r>
              <a:rPr lang="es-AR" sz="2400" b="1" u="sng" spc="-2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Internacionales</a:t>
            </a:r>
            <a:endParaRPr lang="es-AR" sz="2400" b="1" u="sng" dirty="0">
              <a:effectLst>
                <a:outerShdw blurRad="38100" dist="38100" dir="2700000" algn="tl">
                  <a:srgbClr val="000000">
                    <a:alpha val="43137"/>
                  </a:srgbClr>
                </a:outerShdw>
              </a:effectLst>
              <a:latin typeface="Arial"/>
              <a:cs typeface="Arial"/>
            </a:endParaRPr>
          </a:p>
          <a:p>
            <a:pPr lvl="1">
              <a:spcBef>
                <a:spcPts val="25"/>
              </a:spcBef>
              <a:buFont typeface="Arial"/>
              <a:buAutoNum type="arabicPeriod" startAt="2"/>
            </a:pPr>
            <a:endParaRPr lang="es-AR" sz="2400" dirty="0">
              <a:latin typeface="Arial"/>
              <a:cs typeface="Arial"/>
            </a:endParaRPr>
          </a:p>
          <a:p>
            <a:pPr marL="3596640" lvl="8" indent="-494030">
              <a:spcBef>
                <a:spcPts val="5"/>
              </a:spcBef>
              <a:buFont typeface="Wingdings" panose="05000000000000000000" pitchFamily="2" charset="2"/>
              <a:buChar char="ü"/>
              <a:tabLst>
                <a:tab pos="854075" algn="l"/>
              </a:tabLst>
            </a:pPr>
            <a:r>
              <a:rPr lang="es-AR" sz="2400" b="1" spc="-5" dirty="0">
                <a:latin typeface="Arial"/>
                <a:cs typeface="Arial"/>
              </a:rPr>
              <a:t>Normas</a:t>
            </a:r>
            <a:r>
              <a:rPr lang="es-AR" sz="2400" b="1" spc="-30" dirty="0">
                <a:latin typeface="Arial"/>
                <a:cs typeface="Arial"/>
              </a:rPr>
              <a:t> </a:t>
            </a:r>
            <a:r>
              <a:rPr lang="es-AR" sz="2400" b="1" spc="-10" dirty="0">
                <a:latin typeface="Arial"/>
                <a:cs typeface="Arial"/>
              </a:rPr>
              <a:t>ANSI</a:t>
            </a:r>
            <a:r>
              <a:rPr lang="es-AR" sz="2400" b="1" dirty="0">
                <a:latin typeface="Arial"/>
                <a:cs typeface="Arial"/>
              </a:rPr>
              <a:t> /</a:t>
            </a:r>
            <a:r>
              <a:rPr lang="es-AR" sz="2400" b="1" spc="-10" dirty="0">
                <a:latin typeface="Arial"/>
                <a:cs typeface="Arial"/>
              </a:rPr>
              <a:t> </a:t>
            </a:r>
            <a:r>
              <a:rPr lang="es-AR" sz="2400" b="1" dirty="0">
                <a:latin typeface="Arial"/>
                <a:cs typeface="Arial"/>
              </a:rPr>
              <a:t>IEE</a:t>
            </a:r>
            <a:r>
              <a:rPr lang="es-AR" sz="2400" b="1" spc="-15" dirty="0">
                <a:latin typeface="Arial"/>
                <a:cs typeface="Arial"/>
              </a:rPr>
              <a:t> </a:t>
            </a:r>
            <a:r>
              <a:rPr lang="es-AR" sz="2400" b="1" spc="-5" dirty="0">
                <a:latin typeface="Arial"/>
                <a:cs typeface="Arial"/>
              </a:rPr>
              <a:t>N°80</a:t>
            </a:r>
            <a:endParaRPr lang="es-AR" sz="2400" dirty="0">
              <a:latin typeface="Arial"/>
              <a:cs typeface="Arial"/>
            </a:endParaRPr>
          </a:p>
          <a:p>
            <a:pPr marL="4000500" lvl="8" indent="-342900">
              <a:spcBef>
                <a:spcPts val="40"/>
              </a:spcBef>
              <a:buFont typeface="Wingdings" panose="05000000000000000000" pitchFamily="2" charset="2"/>
              <a:buChar char="ü"/>
            </a:pPr>
            <a:endParaRPr lang="es-AR" sz="2400" dirty="0">
              <a:latin typeface="Arial"/>
              <a:cs typeface="Arial"/>
            </a:endParaRPr>
          </a:p>
          <a:p>
            <a:pPr marL="3596640" lvl="8" indent="-494030">
              <a:buFont typeface="Wingdings" panose="05000000000000000000" pitchFamily="2" charset="2"/>
              <a:buChar char="ü"/>
              <a:tabLst>
                <a:tab pos="854075" algn="l"/>
              </a:tabLst>
            </a:pPr>
            <a:r>
              <a:rPr lang="es-AR" sz="2400" b="1" spc="-5" dirty="0">
                <a:latin typeface="Arial"/>
                <a:cs typeface="Arial"/>
              </a:rPr>
              <a:t>COVENIN</a:t>
            </a:r>
            <a:r>
              <a:rPr lang="es-AR" sz="2400" b="1" spc="-40" dirty="0">
                <a:latin typeface="Arial"/>
                <a:cs typeface="Arial"/>
              </a:rPr>
              <a:t> </a:t>
            </a:r>
            <a:r>
              <a:rPr lang="es-AR" sz="2400" b="1" dirty="0">
                <a:latin typeface="Arial"/>
                <a:cs typeface="Arial"/>
              </a:rPr>
              <a:t>200</a:t>
            </a:r>
            <a:endParaRPr lang="es-AR" sz="2400" dirty="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73</a:t>
            </a:fld>
            <a:endParaRPr lang="es-AR"/>
          </a:p>
        </p:txBody>
      </p:sp>
    </p:spTree>
    <p:extLst>
      <p:ext uri="{BB962C8B-B14F-4D97-AF65-F5344CB8AC3E}">
        <p14:creationId xmlns:p14="http://schemas.microsoft.com/office/powerpoint/2010/main" val="17249783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spcBef>
                <a:spcPts val="100"/>
              </a:spcBef>
              <a:tabLst>
                <a:tab pos="358775" algn="l"/>
              </a:tabLst>
            </a:pPr>
            <a:r>
              <a:rPr lang="es-AR" sz="2400" b="1" u="sng" spc="-5" dirty="0">
                <a:effectLst>
                  <a:outerShdw blurRad="38100" dist="38100" dir="2700000" algn="tl">
                    <a:srgbClr val="000000">
                      <a:alpha val="43137"/>
                    </a:srgbClr>
                  </a:outerShdw>
                </a:effectLst>
                <a:latin typeface="Arial"/>
                <a:cs typeface="Arial"/>
              </a:rPr>
              <a:t>Materiales</a:t>
            </a:r>
            <a:endParaRPr lang="es-AR" sz="2400" u="sng" dirty="0">
              <a:effectLst>
                <a:outerShdw blurRad="38100" dist="38100" dir="2700000" algn="tl">
                  <a:srgbClr val="000000">
                    <a:alpha val="43137"/>
                  </a:srgbClr>
                </a:outerShdw>
              </a:effectLst>
              <a:latin typeface="Arial"/>
              <a:cs typeface="Arial"/>
            </a:endParaRPr>
          </a:p>
          <a:p>
            <a:pPr lvl="1">
              <a:spcBef>
                <a:spcPts val="45"/>
              </a:spcBef>
              <a:buFont typeface="Arial"/>
              <a:buAutoNum type="arabicPeriod" startAt="3"/>
            </a:pPr>
            <a:endParaRPr lang="es-AR" sz="2400" dirty="0">
              <a:latin typeface="Arial"/>
              <a:cs typeface="Arial"/>
            </a:endParaRPr>
          </a:p>
          <a:p>
            <a:pPr marL="359410" lvl="2">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Conductores</a:t>
            </a:r>
            <a:endParaRPr lang="es-AR" sz="2400" dirty="0">
              <a:solidFill>
                <a:srgbClr val="00B050"/>
              </a:solidFill>
              <a:effectLst>
                <a:outerShdw blurRad="38100" dist="38100" dir="2700000" algn="tl">
                  <a:srgbClr val="000000">
                    <a:alpha val="43137"/>
                  </a:srgbClr>
                </a:outerShdw>
              </a:effectLst>
              <a:latin typeface="Arial"/>
              <a:cs typeface="Arial"/>
            </a:endParaRPr>
          </a:p>
          <a:p>
            <a:pPr marL="355600" marR="7620" indent="-342900">
              <a:lnSpc>
                <a:spcPct val="142900"/>
              </a:lnSpc>
              <a:spcBef>
                <a:spcPts val="825"/>
              </a:spcBef>
              <a:buFont typeface="Wingdings" panose="05000000000000000000" pitchFamily="2" charset="2"/>
              <a:buChar char="ü"/>
            </a:pPr>
            <a:r>
              <a:rPr lang="es-AR" sz="2400" b="1" dirty="0">
                <a:effectLst>
                  <a:outerShdw blurRad="38100" dist="38100" dir="2700000" algn="tl">
                    <a:srgbClr val="000000">
                      <a:alpha val="43137"/>
                    </a:srgbClr>
                  </a:outerShdw>
                </a:effectLst>
                <a:latin typeface="Arial"/>
                <a:cs typeface="Arial"/>
              </a:rPr>
              <a:t>Los</a:t>
            </a:r>
            <a:r>
              <a:rPr lang="es-AR" sz="2400" b="1" spc="10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conductores</a:t>
            </a:r>
            <a:r>
              <a:rPr lang="es-AR" sz="2400" b="1" spc="114"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114"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tierra</a:t>
            </a:r>
            <a:r>
              <a:rPr lang="es-AR" sz="2400" b="1" spc="1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deberán</a:t>
            </a:r>
            <a:r>
              <a:rPr lang="es-AR" sz="2400" b="1" spc="10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consistir</a:t>
            </a:r>
            <a:r>
              <a:rPr lang="es-AR" sz="2400" b="1" spc="1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10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cobres</a:t>
            </a:r>
            <a:r>
              <a:rPr lang="es-AR" sz="2400" b="1" spc="1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desnudos, </a:t>
            </a:r>
            <a:r>
              <a:rPr lang="es-AR" sz="2400" b="1" spc="-37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trenzados clase</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A,</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estirados</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en</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blando.</a:t>
            </a:r>
            <a:endParaRPr lang="es-AR" sz="2400" b="1" dirty="0">
              <a:effectLst>
                <a:outerShdw blurRad="38100" dist="38100" dir="2700000" algn="tl">
                  <a:srgbClr val="000000">
                    <a:alpha val="43137"/>
                  </a:srgbClr>
                </a:outerShdw>
              </a:effectLst>
              <a:latin typeface="Arial"/>
              <a:cs typeface="Arial"/>
            </a:endParaRPr>
          </a:p>
          <a:p>
            <a:pPr>
              <a:spcBef>
                <a:spcPts val="45"/>
              </a:spcBef>
            </a:pPr>
            <a:endParaRPr lang="es-AR" sz="2400" dirty="0">
              <a:latin typeface="Arial"/>
              <a:cs typeface="Arial"/>
            </a:endParaRPr>
          </a:p>
          <a:p>
            <a:pPr marL="308610" lvl="2">
              <a:tabLst>
                <a:tab pos="804545" algn="l"/>
              </a:tabLst>
            </a:pPr>
            <a:r>
              <a:rPr lang="es-AR" sz="2400" b="1" spc="-5" dirty="0">
                <a:solidFill>
                  <a:srgbClr val="00B050"/>
                </a:solidFill>
                <a:effectLst>
                  <a:outerShdw blurRad="38100" dist="38100" dir="2700000" algn="tl">
                    <a:srgbClr val="000000">
                      <a:alpha val="43137"/>
                    </a:srgbClr>
                  </a:outerShdw>
                </a:effectLst>
                <a:latin typeface="Arial"/>
                <a:cs typeface="Arial"/>
              </a:rPr>
              <a:t>Barras</a:t>
            </a:r>
            <a:endParaRPr lang="es-AR" sz="2400" dirty="0">
              <a:solidFill>
                <a:srgbClr val="00B050"/>
              </a:solidFill>
              <a:effectLst>
                <a:outerShdw blurRad="38100" dist="38100" dir="2700000" algn="tl">
                  <a:srgbClr val="000000">
                    <a:alpha val="43137"/>
                  </a:srgbClr>
                </a:outerShdw>
              </a:effectLst>
              <a:latin typeface="Arial"/>
              <a:cs typeface="Arial"/>
            </a:endParaRPr>
          </a:p>
          <a:p>
            <a:pPr marL="355600" marR="5715" indent="-342900">
              <a:lnSpc>
                <a:spcPct val="142900"/>
              </a:lnSpc>
              <a:spcBef>
                <a:spcPts val="825"/>
              </a:spcBef>
              <a:buFont typeface="Wingdings" panose="05000000000000000000" pitchFamily="2" charset="2"/>
              <a:buChar char="ü"/>
            </a:pPr>
            <a:r>
              <a:rPr lang="es-AR" sz="2400" b="1" dirty="0">
                <a:effectLst>
                  <a:outerShdw blurRad="38100" dist="38100" dir="2700000" algn="tl">
                    <a:srgbClr val="000000">
                      <a:alpha val="43137"/>
                    </a:srgbClr>
                  </a:outerShdw>
                </a:effectLst>
                <a:latin typeface="Arial"/>
                <a:cs typeface="Arial"/>
              </a:rPr>
              <a:t>Las</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barras</a:t>
            </a:r>
            <a:r>
              <a:rPr lang="es-AR" sz="2400" b="1" spc="3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tierras</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cavadas</a:t>
            </a:r>
            <a:r>
              <a:rPr lang="es-AR" sz="2400" b="1" spc="3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deberán</a:t>
            </a:r>
            <a:r>
              <a:rPr lang="es-AR" sz="2400" b="1" spc="1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ser</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barras</a:t>
            </a:r>
            <a:r>
              <a:rPr lang="es-AR" sz="2400" b="1" spc="2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2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acero</a:t>
            </a:r>
            <a:r>
              <a:rPr lang="es-AR" sz="2400" b="1" spc="1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con</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camisa </a:t>
            </a:r>
            <a:r>
              <a:rPr lang="es-AR" sz="2400" b="1" spc="-37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integral</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5" dirty="0">
                <a:effectLst>
                  <a:outerShdw blurRad="38100" dist="38100" dir="2700000" algn="tl">
                    <a:srgbClr val="000000">
                      <a:alpha val="43137"/>
                    </a:srgbClr>
                  </a:outerShdw>
                </a:effectLst>
                <a:latin typeface="Arial"/>
                <a:cs typeface="Arial"/>
              </a:rPr>
              <a:t> cobre</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fundido</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al </a:t>
            </a:r>
            <a:r>
              <a:rPr lang="es-AR" sz="2400" b="1" spc="-5" dirty="0">
                <a:effectLst>
                  <a:outerShdw blurRad="38100" dist="38100" dir="2700000" algn="tl">
                    <a:srgbClr val="000000">
                      <a:alpha val="43137"/>
                    </a:srgbClr>
                  </a:outerShdw>
                </a:effectLst>
                <a:latin typeface="Arial"/>
                <a:cs typeface="Arial"/>
              </a:rPr>
              <a:t>acero,</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del</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tipo</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seccional</a:t>
            </a:r>
            <a:r>
              <a:rPr lang="es-AR" sz="2400" b="1" spc="-5" dirty="0">
                <a:effectLst>
                  <a:outerShdw blurRad="38100" dist="38100" dir="2700000" algn="tl">
                    <a:srgbClr val="000000">
                      <a:alpha val="43137"/>
                    </a:srgbClr>
                  </a:outerShdw>
                </a:effectLst>
                <a:latin typeface="Arial"/>
                <a:cs typeface="Arial"/>
              </a:rPr>
              <a:t> (</a:t>
            </a:r>
            <a:r>
              <a:rPr lang="es-AR" sz="2400" b="1" spc="-5" dirty="0" err="1">
                <a:effectLst>
                  <a:outerShdw blurRad="38100" dist="38100" dir="2700000" algn="tl">
                    <a:srgbClr val="000000">
                      <a:alpha val="43137"/>
                    </a:srgbClr>
                  </a:outerShdw>
                </a:effectLst>
                <a:latin typeface="Arial"/>
                <a:cs typeface="Arial"/>
              </a:rPr>
              <a:t>Copperweld</a:t>
            </a:r>
            <a:r>
              <a:rPr lang="es-AR" sz="2400" b="1" spc="-5" dirty="0">
                <a:effectLst>
                  <a:outerShdw blurRad="38100" dist="38100" dir="2700000" algn="tl">
                    <a:srgbClr val="000000">
                      <a:alpha val="43137"/>
                    </a:srgbClr>
                  </a:outerShdw>
                </a:effectLst>
                <a:latin typeface="Arial"/>
                <a:cs typeface="Arial"/>
              </a:rPr>
              <a:t>).</a:t>
            </a:r>
            <a:endParaRPr lang="es-AR" sz="2400" b="1" dirty="0">
              <a:effectLst>
                <a:outerShdw blurRad="38100" dist="38100" dir="2700000" algn="tl">
                  <a:srgbClr val="000000">
                    <a:alpha val="43137"/>
                  </a:srgbClr>
                </a:outerShdw>
              </a:effectLst>
              <a:latin typeface="Arial"/>
              <a:cs typeface="Arial"/>
            </a:endParaRPr>
          </a:p>
          <a:p>
            <a:pPr>
              <a:spcBef>
                <a:spcPts val="40"/>
              </a:spcBef>
            </a:pPr>
            <a:endParaRPr lang="es-AR" sz="2400" dirty="0">
              <a:latin typeface="Arial"/>
              <a:cs typeface="Arial"/>
            </a:endParaRPr>
          </a:p>
          <a:p>
            <a:pPr marL="458470" lvl="2">
              <a:spcBef>
                <a:spcPts val="5"/>
              </a:spcBef>
              <a:tabLst>
                <a:tab pos="953135" algn="l"/>
              </a:tabLst>
            </a:pPr>
            <a:r>
              <a:rPr lang="es-AR" sz="2400" b="1" spc="-5" dirty="0">
                <a:solidFill>
                  <a:srgbClr val="00B050"/>
                </a:solidFill>
                <a:effectLst>
                  <a:outerShdw blurRad="38100" dist="38100" dir="2700000" algn="tl">
                    <a:srgbClr val="000000">
                      <a:alpha val="43137"/>
                    </a:srgbClr>
                  </a:outerShdw>
                </a:effectLst>
                <a:latin typeface="Arial"/>
                <a:cs typeface="Arial"/>
              </a:rPr>
              <a:t>Conexiones</a:t>
            </a:r>
            <a:r>
              <a:rPr lang="es-AR" sz="2400" b="1" spc="-3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soldadas</a:t>
            </a:r>
            <a:endParaRPr lang="es-AR" sz="2400" dirty="0">
              <a:solidFill>
                <a:srgbClr val="00B050"/>
              </a:solidFill>
              <a:effectLst>
                <a:outerShdw blurRad="38100" dist="38100" dir="2700000" algn="tl">
                  <a:srgbClr val="000000">
                    <a:alpha val="43137"/>
                  </a:srgbClr>
                </a:outerShdw>
              </a:effectLst>
              <a:latin typeface="Arial"/>
              <a:cs typeface="Arial"/>
            </a:endParaRPr>
          </a:p>
          <a:p>
            <a:pPr marL="355600" marR="6350" indent="-342900">
              <a:lnSpc>
                <a:spcPct val="143000"/>
              </a:lnSpc>
              <a:spcBef>
                <a:spcPts val="825"/>
              </a:spcBef>
              <a:buFont typeface="Wingdings" panose="05000000000000000000" pitchFamily="2" charset="2"/>
              <a:buChar char="ü"/>
            </a:pPr>
            <a:r>
              <a:rPr lang="es-AR" sz="2400" b="1" dirty="0">
                <a:effectLst>
                  <a:outerShdw blurRad="38100" dist="38100" dir="2700000" algn="tl">
                    <a:srgbClr val="000000">
                      <a:alpha val="43137"/>
                    </a:srgbClr>
                  </a:outerShdw>
                </a:effectLst>
                <a:latin typeface="Arial"/>
                <a:cs typeface="Arial"/>
              </a:rPr>
              <a:t>Las</a:t>
            </a:r>
            <a:r>
              <a:rPr lang="es-AR" sz="2400" b="1" spc="9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conexiones</a:t>
            </a:r>
            <a:r>
              <a:rPr lang="es-AR" sz="2400" b="1" spc="1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en</a:t>
            </a:r>
            <a:r>
              <a:rPr lang="es-AR" sz="2400" b="1" spc="10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la</a:t>
            </a:r>
            <a:r>
              <a:rPr lang="es-AR" sz="2400" b="1" spc="10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malla</a:t>
            </a:r>
            <a:r>
              <a:rPr lang="es-AR" sz="2400" b="1" spc="9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10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puesta</a:t>
            </a:r>
            <a:r>
              <a:rPr lang="es-AR" sz="2400" b="1" spc="10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a</a:t>
            </a:r>
            <a:r>
              <a:rPr lang="es-AR" sz="2400" b="1" spc="9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tierra</a:t>
            </a:r>
            <a:r>
              <a:rPr lang="es-AR" sz="2400" b="1" spc="9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serán</a:t>
            </a:r>
            <a:r>
              <a:rPr lang="es-AR" sz="2400" b="1" spc="10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por</a:t>
            </a:r>
            <a:r>
              <a:rPr lang="es-AR" sz="2400" b="1" spc="9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soldadura</a:t>
            </a:r>
            <a:r>
              <a:rPr lang="es-AR" sz="2400" b="1" spc="105" dirty="0">
                <a:effectLst>
                  <a:outerShdw blurRad="38100" dist="38100" dir="2700000" algn="tl">
                    <a:srgbClr val="000000">
                      <a:alpha val="43137"/>
                    </a:srgbClr>
                  </a:outerShdw>
                </a:effectLst>
                <a:latin typeface="Arial"/>
                <a:cs typeface="Arial"/>
              </a:rPr>
              <a:t> </a:t>
            </a:r>
            <a:r>
              <a:rPr lang="es-AR" sz="2400" b="1" spc="-10" dirty="0">
                <a:effectLst>
                  <a:outerShdw blurRad="38100" dist="38100" dir="2700000" algn="tl">
                    <a:srgbClr val="000000">
                      <a:alpha val="43137"/>
                    </a:srgbClr>
                  </a:outerShdw>
                </a:effectLst>
                <a:latin typeface="Arial"/>
                <a:cs typeface="Arial"/>
              </a:rPr>
              <a:t>de </a:t>
            </a:r>
            <a:r>
              <a:rPr lang="es-AR" sz="2400" b="1" spc="-37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alto</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fusión, </a:t>
            </a:r>
            <a:r>
              <a:rPr lang="es-AR" sz="2400" b="1" dirty="0">
                <a:effectLst>
                  <a:outerShdw blurRad="38100" dist="38100" dir="2700000" algn="tl">
                    <a:srgbClr val="000000">
                      <a:alpha val="43137"/>
                    </a:srgbClr>
                  </a:outerShdw>
                </a:effectLst>
                <a:latin typeface="Arial"/>
                <a:cs typeface="Arial"/>
              </a:rPr>
              <a:t>con</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un</a:t>
            </a:r>
            <a:r>
              <a:rPr lang="es-AR" sz="2400" b="1" spc="-2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área </a:t>
            </a:r>
            <a:r>
              <a:rPr lang="es-AR" sz="2400" b="1" spc="-5" dirty="0">
                <a:effectLst>
                  <a:outerShdw blurRad="38100" dist="38100" dir="2700000" algn="tl">
                    <a:srgbClr val="000000">
                      <a:alpha val="43137"/>
                    </a:srgbClr>
                  </a:outerShdw>
                </a:effectLst>
                <a:latin typeface="Arial"/>
                <a:cs typeface="Arial"/>
              </a:rPr>
              <a:t>mínima</a:t>
            </a:r>
            <a:r>
              <a:rPr lang="es-AR" sz="2400" b="1" spc="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contacto</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de</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300 </a:t>
            </a:r>
            <a:r>
              <a:rPr lang="es-AR" sz="2400" b="1" spc="-5" dirty="0">
                <a:effectLst>
                  <a:outerShdw blurRad="38100" dist="38100" dir="2700000" algn="tl">
                    <a:srgbClr val="000000">
                      <a:alpha val="43137"/>
                    </a:srgbClr>
                  </a:outerShdw>
                </a:effectLst>
                <a:latin typeface="Arial"/>
                <a:cs typeface="Arial"/>
              </a:rPr>
              <a:t>mm².</a:t>
            </a:r>
            <a:endParaRPr lang="es-AR" sz="2400" b="1" dirty="0">
              <a:effectLst>
                <a:outerShdw blurRad="38100" dist="38100" dir="2700000" algn="tl">
                  <a:srgbClr val="000000">
                    <a:alpha val="43137"/>
                  </a:srgbClr>
                </a:outerShdw>
              </a:effectLst>
              <a:latin typeface="Arial"/>
              <a:cs typeface="Arial"/>
            </a:endParaRPr>
          </a:p>
          <a:p>
            <a:pPr marL="342900" indent="-342900">
              <a:spcBef>
                <a:spcPts val="40"/>
              </a:spcBef>
              <a:buFont typeface="Wingdings" panose="05000000000000000000" pitchFamily="2" charset="2"/>
              <a:buChar char="ü"/>
            </a:pPr>
            <a:endParaRPr lang="es-AR" sz="2400" b="1" dirty="0">
              <a:effectLst>
                <a:outerShdw blurRad="38100" dist="38100" dir="2700000" algn="tl">
                  <a:srgbClr val="000000">
                    <a:alpha val="43137"/>
                  </a:srgbClr>
                </a:outerShdw>
              </a:effectLst>
              <a:latin typeface="Arial"/>
              <a:cs typeface="Arial"/>
            </a:endParaRPr>
          </a:p>
          <a:p>
            <a:pPr marL="12065" lvl="1" algn="just">
              <a:tabLst>
                <a:tab pos="358775" algn="l"/>
              </a:tabLst>
            </a:pPr>
            <a:r>
              <a:rPr lang="es-AR" sz="2400" b="1" u="sng" spc="-5" dirty="0">
                <a:effectLst>
                  <a:outerShdw blurRad="38100" dist="38100" dir="2700000" algn="tl">
                    <a:srgbClr val="000000">
                      <a:alpha val="43137"/>
                    </a:srgbClr>
                  </a:outerShdw>
                </a:effectLst>
                <a:latin typeface="Arial"/>
                <a:cs typeface="Arial"/>
              </a:rPr>
              <a:t>Instalación</a:t>
            </a:r>
            <a:endParaRPr lang="es-AR" sz="2400" u="sng" dirty="0">
              <a:effectLst>
                <a:outerShdw blurRad="38100" dist="38100" dir="2700000" algn="tl">
                  <a:srgbClr val="000000">
                    <a:alpha val="43137"/>
                  </a:srgbClr>
                </a:outerShdw>
              </a:effectLst>
              <a:latin typeface="Arial"/>
              <a:cs typeface="Arial"/>
            </a:endParaRPr>
          </a:p>
          <a:p>
            <a:pPr marL="812800" marR="5080" lvl="3" indent="-342900" algn="just">
              <a:lnSpc>
                <a:spcPct val="143200"/>
              </a:lnSpc>
              <a:spcBef>
                <a:spcPts val="819"/>
              </a:spcBef>
              <a:buFont typeface="Wingdings" panose="05000000000000000000" pitchFamily="2" charset="2"/>
              <a:buChar char="ü"/>
              <a:tabLst>
                <a:tab pos="908685" algn="l"/>
              </a:tabLst>
            </a:pPr>
            <a:r>
              <a:rPr lang="es-AR" sz="2400" b="1" spc="-5" dirty="0">
                <a:solidFill>
                  <a:srgbClr val="00B050"/>
                </a:solidFill>
                <a:effectLst>
                  <a:outerShdw blurRad="38100" dist="38100" dir="2700000" algn="tl">
                    <a:srgbClr val="000000">
                      <a:alpha val="43137"/>
                    </a:srgbClr>
                  </a:outerShdw>
                </a:effectLst>
                <a:latin typeface="Arial"/>
                <a:cs typeface="Arial"/>
              </a:rPr>
              <a:t>Barras</a:t>
            </a:r>
            <a:r>
              <a:rPr lang="es-AR" sz="2400" b="1" spc="-5" dirty="0">
                <a:latin typeface="Arial"/>
                <a:cs typeface="Arial"/>
              </a:rPr>
              <a:t>: </a:t>
            </a:r>
            <a:r>
              <a:rPr lang="es-AR" sz="2400" b="1" dirty="0">
                <a:effectLst>
                  <a:outerShdw blurRad="38100" dist="38100" dir="2700000" algn="tl">
                    <a:srgbClr val="000000">
                      <a:alpha val="43137"/>
                    </a:srgbClr>
                  </a:outerShdw>
                </a:effectLst>
                <a:latin typeface="Arial"/>
                <a:cs typeface="Arial"/>
              </a:rPr>
              <a:t>Las </a:t>
            </a:r>
            <a:r>
              <a:rPr lang="es-AR" sz="2400" b="1" spc="-5" dirty="0">
                <a:effectLst>
                  <a:outerShdw blurRad="38100" dist="38100" dir="2700000" algn="tl">
                    <a:srgbClr val="000000">
                      <a:alpha val="43137"/>
                    </a:srgbClr>
                  </a:outerShdw>
                </a:effectLst>
                <a:latin typeface="Arial"/>
                <a:cs typeface="Arial"/>
              </a:rPr>
              <a:t>barras </a:t>
            </a:r>
            <a:r>
              <a:rPr lang="es-AR" sz="2400" b="1"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tierra </a:t>
            </a:r>
            <a:r>
              <a:rPr lang="es-AR" sz="2400" b="1" dirty="0">
                <a:effectLst>
                  <a:outerShdw blurRad="38100" dist="38100" dir="2700000" algn="tl">
                    <a:srgbClr val="000000">
                      <a:alpha val="43137"/>
                    </a:srgbClr>
                  </a:outerShdw>
                </a:effectLst>
                <a:latin typeface="Arial"/>
                <a:cs typeface="Arial"/>
              </a:rPr>
              <a:t>deberán </a:t>
            </a:r>
            <a:r>
              <a:rPr lang="es-AR" sz="2400" b="1" spc="-5" dirty="0">
                <a:effectLst>
                  <a:outerShdw blurRad="38100" dist="38100" dir="2700000" algn="tl">
                    <a:srgbClr val="000000">
                      <a:alpha val="43137"/>
                    </a:srgbClr>
                  </a:outerShdw>
                </a:effectLst>
                <a:latin typeface="Arial"/>
                <a:cs typeface="Arial"/>
              </a:rPr>
              <a:t>clavarse </a:t>
            </a:r>
            <a:r>
              <a:rPr lang="es-AR" sz="2400" b="1" dirty="0">
                <a:effectLst>
                  <a:outerShdw blurRad="38100" dist="38100" dir="2700000" algn="tl">
                    <a:srgbClr val="000000">
                      <a:alpha val="43137"/>
                    </a:srgbClr>
                  </a:outerShdw>
                </a:effectLst>
                <a:latin typeface="Arial"/>
                <a:cs typeface="Arial"/>
              </a:rPr>
              <a:t>en la </a:t>
            </a:r>
            <a:r>
              <a:rPr lang="es-AR" sz="2400" b="1" spc="-5" dirty="0">
                <a:effectLst>
                  <a:outerShdw blurRad="38100" dist="38100" dir="2700000" algn="tl">
                    <a:srgbClr val="000000">
                      <a:alpha val="43137"/>
                    </a:srgbClr>
                  </a:outerShdw>
                </a:effectLst>
                <a:latin typeface="Arial"/>
                <a:cs typeface="Arial"/>
              </a:rPr>
              <a:t>tierra </a:t>
            </a:r>
            <a:r>
              <a:rPr lang="es-AR" sz="2400" b="1" dirty="0">
                <a:effectLst>
                  <a:outerShdw blurRad="38100" dist="38100" dir="2700000" algn="tl">
                    <a:srgbClr val="000000">
                      <a:alpha val="43137"/>
                    </a:srgbClr>
                  </a:outerShdw>
                </a:effectLst>
                <a:latin typeface="Arial"/>
                <a:cs typeface="Arial"/>
              </a:rPr>
              <a:t>o </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colocarse</a:t>
            </a:r>
            <a:r>
              <a:rPr lang="es-AR" sz="2400" b="1" dirty="0">
                <a:effectLst>
                  <a:outerShdw blurRad="38100" dist="38100" dir="2700000" algn="tl">
                    <a:srgbClr val="000000">
                      <a:alpha val="43137"/>
                    </a:srgbClr>
                  </a:outerShdw>
                </a:effectLst>
                <a:latin typeface="Arial"/>
                <a:cs typeface="Arial"/>
              </a:rPr>
              <a:t> </a:t>
            </a:r>
            <a:r>
              <a:rPr lang="es-AR" sz="2400" b="1" spc="-10" dirty="0">
                <a:effectLst>
                  <a:outerShdw blurRad="38100" dist="38100" dir="2700000" algn="tl">
                    <a:srgbClr val="000000">
                      <a:alpha val="43137"/>
                    </a:srgbClr>
                  </a:outerShdw>
                </a:effectLst>
                <a:latin typeface="Arial"/>
                <a:cs typeface="Arial"/>
              </a:rPr>
              <a:t>en</a:t>
            </a:r>
            <a:r>
              <a:rPr lang="es-AR" sz="2400" b="1" spc="-5" dirty="0">
                <a:effectLst>
                  <a:outerShdw blurRad="38100" dist="38100" dir="2700000" algn="tl">
                    <a:srgbClr val="000000">
                      <a:alpha val="43137"/>
                    </a:srgbClr>
                  </a:outerShdw>
                </a:effectLst>
                <a:latin typeface="Arial"/>
                <a:cs typeface="Arial"/>
              </a:rPr>
              <a:t> huecos</a:t>
            </a:r>
            <a:r>
              <a:rPr lang="es-AR" sz="2400" b="1" dirty="0">
                <a:effectLst>
                  <a:outerShdw blurRad="38100" dist="38100" dir="2700000" algn="tl">
                    <a:srgbClr val="000000">
                      <a:alpha val="43137"/>
                    </a:srgbClr>
                  </a:outerShdw>
                </a:effectLst>
                <a:latin typeface="Arial"/>
                <a:cs typeface="Arial"/>
              </a:rPr>
              <a:t> taladrados</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especialmente</a:t>
            </a:r>
            <a:r>
              <a:rPr lang="es-AR" sz="2400" b="1" dirty="0">
                <a:effectLst>
                  <a:outerShdw blurRad="38100" dist="38100" dir="2700000" algn="tl">
                    <a:srgbClr val="000000">
                      <a:alpha val="43137"/>
                    </a:srgbClr>
                  </a:outerShdw>
                </a:effectLst>
                <a:latin typeface="Arial"/>
                <a:cs typeface="Arial"/>
              </a:rPr>
              <a:t> a</a:t>
            </a:r>
            <a:r>
              <a:rPr lang="es-AR" sz="2400" b="1" spc="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este</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efecto, </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dependiendo</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del</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tipo</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terreno,</a:t>
            </a:r>
            <a:r>
              <a:rPr lang="es-AR" sz="2400" b="1" spc="-1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según</a:t>
            </a:r>
            <a:r>
              <a:rPr lang="es-AR" sz="2400" b="1" spc="-1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se</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indique</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en</a:t>
            </a:r>
            <a:r>
              <a:rPr lang="es-AR" sz="2400" b="1" spc="-10" dirty="0">
                <a:effectLst>
                  <a:outerShdw blurRad="38100" dist="38100" dir="2700000" algn="tl">
                    <a:srgbClr val="000000">
                      <a:alpha val="43137"/>
                    </a:srgbClr>
                  </a:outerShdw>
                </a:effectLst>
                <a:latin typeface="Arial"/>
                <a:cs typeface="Arial"/>
              </a:rPr>
              <a:t> los</a:t>
            </a:r>
            <a:r>
              <a:rPr lang="es-AR" sz="2400" b="1"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planos.</a:t>
            </a:r>
            <a:endParaRPr lang="es-AR" sz="2400" b="1" dirty="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74</a:t>
            </a:fld>
            <a:endParaRPr lang="es-AR"/>
          </a:p>
        </p:txBody>
      </p:sp>
    </p:spTree>
    <p:extLst>
      <p:ext uri="{BB962C8B-B14F-4D97-AF65-F5344CB8AC3E}">
        <p14:creationId xmlns:p14="http://schemas.microsoft.com/office/powerpoint/2010/main" val="33192078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08305" algn="just">
              <a:lnSpc>
                <a:spcPts val="1800"/>
              </a:lnSpc>
              <a:spcBef>
                <a:spcPts val="100"/>
              </a:spcBef>
            </a:pPr>
            <a:r>
              <a:rPr lang="es-AR" sz="1200" b="1" spc="-5" dirty="0">
                <a:solidFill>
                  <a:srgbClr val="00B050"/>
                </a:solidFill>
                <a:effectLst>
                  <a:outerShdw blurRad="38100" dist="38100" dir="2700000" algn="tl">
                    <a:srgbClr val="000000">
                      <a:alpha val="43137"/>
                    </a:srgbClr>
                  </a:outerShdw>
                </a:effectLst>
                <a:latin typeface="Arial"/>
                <a:cs typeface="Arial"/>
              </a:rPr>
              <a:t>Conductores de</a:t>
            </a:r>
            <a:r>
              <a:rPr lang="es-AR" sz="1200" b="1" spc="-20"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la</a:t>
            </a:r>
            <a:r>
              <a:rPr lang="es-AR" sz="1200" b="1" spc="-25" dirty="0">
                <a:solidFill>
                  <a:srgbClr val="00B050"/>
                </a:solidFill>
                <a:effectLst>
                  <a:outerShdw blurRad="38100" dist="38100" dir="2700000" algn="tl">
                    <a:srgbClr val="000000">
                      <a:alpha val="43137"/>
                    </a:srgbClr>
                  </a:outerShdw>
                </a:effectLst>
                <a:latin typeface="Arial"/>
                <a:cs typeface="Arial"/>
              </a:rPr>
              <a:t> </a:t>
            </a:r>
            <a:r>
              <a:rPr lang="es-AR" sz="1200" b="1" dirty="0">
                <a:solidFill>
                  <a:srgbClr val="00B050"/>
                </a:solidFill>
                <a:effectLst>
                  <a:outerShdw blurRad="38100" dist="38100" dir="2700000" algn="tl">
                    <a:srgbClr val="000000">
                      <a:alpha val="43137"/>
                    </a:srgbClr>
                  </a:outerShdw>
                </a:effectLst>
                <a:latin typeface="Arial"/>
                <a:cs typeface="Arial"/>
              </a:rPr>
              <a:t>Malla</a:t>
            </a:r>
            <a:r>
              <a:rPr lang="es-AR" sz="1200" b="1" spc="-20" dirty="0">
                <a:solidFill>
                  <a:srgbClr val="00B050"/>
                </a:solidFill>
                <a:effectLst>
                  <a:outerShdw blurRad="38100" dist="38100" dir="2700000" algn="tl">
                    <a:srgbClr val="000000">
                      <a:alpha val="43137"/>
                    </a:srgbClr>
                  </a:outerShdw>
                </a:effectLst>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Principal</a:t>
            </a:r>
          </a:p>
          <a:p>
            <a:pPr marL="408305" algn="just">
              <a:lnSpc>
                <a:spcPts val="1800"/>
              </a:lnSpc>
              <a:spcBef>
                <a:spcPts val="100"/>
              </a:spcBef>
            </a:pPr>
            <a:endParaRPr lang="es-AR" sz="1200" b="1" dirty="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1800"/>
              </a:lnSpc>
              <a:spcBef>
                <a:spcPts val="820"/>
              </a:spcBef>
              <a:buFont typeface="Wingdings" panose="05000000000000000000" pitchFamily="2" charset="2"/>
              <a:buChar char="ü"/>
            </a:pPr>
            <a:r>
              <a:rPr lang="es-AR" sz="1200" b="1" dirty="0">
                <a:latin typeface="Arial"/>
                <a:cs typeface="Arial"/>
              </a:rPr>
              <a:t>Los </a:t>
            </a:r>
            <a:r>
              <a:rPr lang="es-AR" sz="1200" b="1" spc="-5" dirty="0">
                <a:latin typeface="Arial"/>
                <a:cs typeface="Arial"/>
              </a:rPr>
              <a:t>conductores </a:t>
            </a:r>
            <a:r>
              <a:rPr lang="es-AR" sz="1200" b="1" spc="-10" dirty="0">
                <a:latin typeface="Arial"/>
                <a:cs typeface="Arial"/>
              </a:rPr>
              <a:t>de </a:t>
            </a:r>
            <a:r>
              <a:rPr lang="es-AR" sz="1200" b="1" dirty="0">
                <a:latin typeface="Arial"/>
                <a:cs typeface="Arial"/>
              </a:rPr>
              <a:t>la </a:t>
            </a:r>
            <a:r>
              <a:rPr lang="es-AR" sz="1200" b="1" spc="-5" dirty="0">
                <a:latin typeface="Arial"/>
                <a:cs typeface="Arial"/>
              </a:rPr>
              <a:t>malla principal </a:t>
            </a:r>
            <a:r>
              <a:rPr lang="es-AR" sz="1200" b="1" dirty="0">
                <a:latin typeface="Arial"/>
                <a:cs typeface="Arial"/>
              </a:rPr>
              <a:t>de </a:t>
            </a:r>
            <a:r>
              <a:rPr lang="es-AR" sz="1200" b="1" spc="-5" dirty="0">
                <a:latin typeface="Arial"/>
                <a:cs typeface="Arial"/>
              </a:rPr>
              <a:t>tierra deberán enterrarse </a:t>
            </a:r>
            <a:r>
              <a:rPr lang="es-AR" sz="1200" b="1" dirty="0">
                <a:latin typeface="Arial"/>
                <a:cs typeface="Arial"/>
              </a:rPr>
              <a:t>a </a:t>
            </a:r>
            <a:r>
              <a:rPr lang="es-AR" sz="1200" b="1" spc="-10" dirty="0">
                <a:latin typeface="Arial"/>
                <a:cs typeface="Arial"/>
              </a:rPr>
              <a:t>la </a:t>
            </a:r>
            <a:r>
              <a:rPr lang="es-AR" sz="1200" b="1" spc="-5" dirty="0">
                <a:latin typeface="Arial"/>
                <a:cs typeface="Arial"/>
              </a:rPr>
              <a:t> </a:t>
            </a:r>
            <a:r>
              <a:rPr lang="es-AR" sz="1200" b="1" dirty="0">
                <a:latin typeface="Arial"/>
                <a:cs typeface="Arial"/>
              </a:rPr>
              <a:t>profundidad </a:t>
            </a:r>
            <a:r>
              <a:rPr lang="es-AR" sz="1200" b="1" spc="-5" dirty="0">
                <a:latin typeface="Arial"/>
                <a:cs typeface="Arial"/>
              </a:rPr>
              <a:t>indicada </a:t>
            </a:r>
            <a:r>
              <a:rPr lang="es-AR" sz="1200" b="1" dirty="0">
                <a:latin typeface="Arial"/>
                <a:cs typeface="Arial"/>
              </a:rPr>
              <a:t>en </a:t>
            </a:r>
            <a:r>
              <a:rPr lang="es-AR" sz="1200" b="1" spc="-5" dirty="0">
                <a:latin typeface="Arial"/>
                <a:cs typeface="Arial"/>
              </a:rPr>
              <a:t>los Planos mediante </a:t>
            </a:r>
            <a:r>
              <a:rPr lang="es-AR" sz="1200" b="1" dirty="0">
                <a:latin typeface="Arial"/>
                <a:cs typeface="Arial"/>
              </a:rPr>
              <a:t>la </a:t>
            </a:r>
            <a:r>
              <a:rPr lang="es-AR" sz="1200" b="1" spc="-5" dirty="0">
                <a:latin typeface="Arial"/>
                <a:cs typeface="Arial"/>
              </a:rPr>
              <a:t>apertura </a:t>
            </a:r>
            <a:r>
              <a:rPr lang="es-AR" sz="1200" b="1" spc="-10" dirty="0">
                <a:latin typeface="Arial"/>
                <a:cs typeface="Arial"/>
              </a:rPr>
              <a:t>de </a:t>
            </a:r>
            <a:r>
              <a:rPr lang="es-AR" sz="1200" b="1" spc="-5" dirty="0">
                <a:latin typeface="Arial"/>
                <a:cs typeface="Arial"/>
              </a:rPr>
              <a:t>zanjas </a:t>
            </a:r>
            <a:r>
              <a:rPr lang="es-AR" sz="1200" b="1" dirty="0">
                <a:latin typeface="Arial"/>
                <a:cs typeface="Arial"/>
              </a:rPr>
              <a:t>o </a:t>
            </a:r>
            <a:r>
              <a:rPr lang="es-AR" sz="1200" b="1" spc="-10" dirty="0">
                <a:latin typeface="Arial"/>
                <a:cs typeface="Arial"/>
              </a:rPr>
              <a:t>el </a:t>
            </a:r>
            <a:r>
              <a:rPr lang="es-AR" sz="1200" b="1" spc="-375" dirty="0">
                <a:latin typeface="Arial"/>
                <a:cs typeface="Arial"/>
              </a:rPr>
              <a:t> </a:t>
            </a:r>
            <a:r>
              <a:rPr lang="es-AR" sz="1200" b="1" dirty="0">
                <a:latin typeface="Arial"/>
                <a:cs typeface="Arial"/>
              </a:rPr>
              <a:t>uso</a:t>
            </a:r>
            <a:r>
              <a:rPr lang="es-AR" sz="1200" b="1" spc="-10" dirty="0">
                <a:latin typeface="Arial"/>
                <a:cs typeface="Arial"/>
              </a:rPr>
              <a:t> </a:t>
            </a:r>
            <a:r>
              <a:rPr lang="es-AR" sz="1200" b="1" dirty="0">
                <a:latin typeface="Arial"/>
                <a:cs typeface="Arial"/>
              </a:rPr>
              <a:t>de </a:t>
            </a:r>
            <a:r>
              <a:rPr lang="es-AR" sz="1200" b="1" spc="-5" dirty="0">
                <a:latin typeface="Arial"/>
                <a:cs typeface="Arial"/>
              </a:rPr>
              <a:t>equipos</a:t>
            </a:r>
            <a:r>
              <a:rPr lang="es-AR" sz="1200" b="1" spc="5" dirty="0">
                <a:latin typeface="Arial"/>
                <a:cs typeface="Arial"/>
              </a:rPr>
              <a:t> </a:t>
            </a:r>
            <a:r>
              <a:rPr lang="es-AR" sz="1200" b="1" spc="-5" dirty="0">
                <a:latin typeface="Arial"/>
                <a:cs typeface="Arial"/>
              </a:rPr>
              <a:t>especializados,</a:t>
            </a:r>
            <a:r>
              <a:rPr lang="es-AR" sz="1200" b="1" spc="-10" dirty="0">
                <a:latin typeface="Arial"/>
                <a:cs typeface="Arial"/>
              </a:rPr>
              <a:t> </a:t>
            </a:r>
            <a:r>
              <a:rPr lang="es-AR" sz="1200" b="1" dirty="0">
                <a:latin typeface="Arial"/>
                <a:cs typeface="Arial"/>
              </a:rPr>
              <a:t>según</a:t>
            </a:r>
            <a:r>
              <a:rPr lang="es-AR" sz="1200" b="1" spc="-15" dirty="0">
                <a:latin typeface="Arial"/>
                <a:cs typeface="Arial"/>
              </a:rPr>
              <a:t> </a:t>
            </a:r>
            <a:r>
              <a:rPr lang="es-AR" sz="1200" b="1" dirty="0">
                <a:latin typeface="Arial"/>
                <a:cs typeface="Arial"/>
              </a:rPr>
              <a:t>el</a:t>
            </a:r>
            <a:r>
              <a:rPr lang="es-AR" sz="1200" b="1" spc="5" dirty="0">
                <a:latin typeface="Arial"/>
                <a:cs typeface="Arial"/>
              </a:rPr>
              <a:t> </a:t>
            </a:r>
            <a:r>
              <a:rPr lang="es-AR" sz="1200" b="1" spc="-5" dirty="0">
                <a:latin typeface="Arial"/>
                <a:cs typeface="Arial"/>
              </a:rPr>
              <a:t>tipo</a:t>
            </a:r>
            <a:r>
              <a:rPr lang="es-AR" sz="1200" b="1" dirty="0">
                <a:latin typeface="Arial"/>
                <a:cs typeface="Arial"/>
              </a:rPr>
              <a:t> de</a:t>
            </a:r>
            <a:r>
              <a:rPr lang="es-AR" sz="1200" b="1" spc="-20" dirty="0">
                <a:latin typeface="Arial"/>
                <a:cs typeface="Arial"/>
              </a:rPr>
              <a:t> </a:t>
            </a:r>
            <a:r>
              <a:rPr lang="es-AR" sz="1200" b="1" spc="-5" dirty="0">
                <a:latin typeface="Arial"/>
                <a:cs typeface="Arial"/>
              </a:rPr>
              <a:t>terreno.</a:t>
            </a:r>
            <a:endParaRPr lang="es-AR" sz="1200" b="1" dirty="0">
              <a:latin typeface="Arial"/>
              <a:cs typeface="Arial"/>
            </a:endParaRPr>
          </a:p>
          <a:p>
            <a:pPr marL="355600" indent="-342900" algn="just">
              <a:lnSpc>
                <a:spcPts val="1800"/>
              </a:lnSpc>
              <a:buFont typeface="Wingdings" panose="05000000000000000000" pitchFamily="2" charset="2"/>
              <a:buChar char="ü"/>
            </a:pPr>
            <a:endParaRPr lang="es-AR" sz="1200" b="1" spc="-5" dirty="0">
              <a:latin typeface="Arial"/>
              <a:cs typeface="Arial"/>
            </a:endParaRPr>
          </a:p>
          <a:p>
            <a:pPr marL="355600" indent="-342900" algn="just">
              <a:lnSpc>
                <a:spcPts val="1800"/>
              </a:lnSpc>
              <a:buFont typeface="Wingdings" panose="05000000000000000000" pitchFamily="2" charset="2"/>
              <a:buChar char="ü"/>
            </a:pPr>
            <a:r>
              <a:rPr lang="es-AR" sz="1200" b="1" spc="-5" dirty="0">
                <a:latin typeface="Arial"/>
                <a:cs typeface="Arial"/>
              </a:rPr>
              <a:t>En</a:t>
            </a:r>
            <a:r>
              <a:rPr lang="es-AR" sz="1200" b="1" spc="110" dirty="0">
                <a:latin typeface="Arial"/>
                <a:cs typeface="Arial"/>
              </a:rPr>
              <a:t> </a:t>
            </a:r>
            <a:r>
              <a:rPr lang="es-AR" sz="1200" b="1" dirty="0">
                <a:latin typeface="Arial"/>
                <a:cs typeface="Arial"/>
              </a:rPr>
              <a:t>el</a:t>
            </a:r>
            <a:r>
              <a:rPr lang="es-AR" sz="1200" b="1" spc="114" dirty="0">
                <a:latin typeface="Arial"/>
                <a:cs typeface="Arial"/>
              </a:rPr>
              <a:t> </a:t>
            </a:r>
            <a:r>
              <a:rPr lang="es-AR" sz="1200" b="1" spc="-5" dirty="0">
                <a:latin typeface="Arial"/>
                <a:cs typeface="Arial"/>
              </a:rPr>
              <a:t>proceso</a:t>
            </a:r>
            <a:r>
              <a:rPr lang="es-AR" sz="1200" b="1" spc="114" dirty="0">
                <a:latin typeface="Arial"/>
                <a:cs typeface="Arial"/>
              </a:rPr>
              <a:t> </a:t>
            </a:r>
            <a:r>
              <a:rPr lang="es-AR" sz="1200" b="1" dirty="0">
                <a:latin typeface="Arial"/>
                <a:cs typeface="Arial"/>
              </a:rPr>
              <a:t>de</a:t>
            </a:r>
            <a:r>
              <a:rPr lang="es-AR" sz="1200" b="1" spc="105" dirty="0">
                <a:latin typeface="Arial"/>
                <a:cs typeface="Arial"/>
              </a:rPr>
              <a:t> </a:t>
            </a:r>
            <a:r>
              <a:rPr lang="es-AR" sz="1200" b="1" spc="-5" dirty="0">
                <a:latin typeface="Arial"/>
                <a:cs typeface="Arial"/>
              </a:rPr>
              <a:t>instalación</a:t>
            </a:r>
            <a:r>
              <a:rPr lang="es-AR" sz="1200" b="1" spc="114" dirty="0">
                <a:latin typeface="Arial"/>
                <a:cs typeface="Arial"/>
              </a:rPr>
              <a:t> </a:t>
            </a:r>
            <a:r>
              <a:rPr lang="es-AR" sz="1200" b="1" dirty="0">
                <a:latin typeface="Arial"/>
                <a:cs typeface="Arial"/>
              </a:rPr>
              <a:t>debe</a:t>
            </a:r>
            <a:r>
              <a:rPr lang="es-AR" sz="1200" b="1" spc="100" dirty="0">
                <a:latin typeface="Arial"/>
                <a:cs typeface="Arial"/>
              </a:rPr>
              <a:t> </a:t>
            </a:r>
            <a:r>
              <a:rPr lang="es-AR" sz="1200" b="1" spc="-5" dirty="0">
                <a:latin typeface="Arial"/>
                <a:cs typeface="Arial"/>
              </a:rPr>
              <a:t>cuidarse</a:t>
            </a:r>
            <a:r>
              <a:rPr lang="es-AR" sz="1200" b="1" spc="114" dirty="0">
                <a:latin typeface="Arial"/>
                <a:cs typeface="Arial"/>
              </a:rPr>
              <a:t> </a:t>
            </a:r>
            <a:r>
              <a:rPr lang="es-AR" sz="1200" b="1" spc="-10" dirty="0">
                <a:latin typeface="Arial"/>
                <a:cs typeface="Arial"/>
              </a:rPr>
              <a:t>la</a:t>
            </a:r>
            <a:r>
              <a:rPr lang="es-AR" sz="1200" b="1" spc="114" dirty="0">
                <a:latin typeface="Arial"/>
                <a:cs typeface="Arial"/>
              </a:rPr>
              <a:t> </a:t>
            </a:r>
            <a:r>
              <a:rPr lang="es-AR" sz="1200" b="1" dirty="0">
                <a:latin typeface="Arial"/>
                <a:cs typeface="Arial"/>
              </a:rPr>
              <a:t>integridad</a:t>
            </a:r>
            <a:r>
              <a:rPr lang="es-AR" sz="1200" b="1" spc="90" dirty="0">
                <a:latin typeface="Arial"/>
                <a:cs typeface="Arial"/>
              </a:rPr>
              <a:t> </a:t>
            </a:r>
            <a:r>
              <a:rPr lang="es-AR" sz="1200" b="1" dirty="0">
                <a:latin typeface="Arial"/>
                <a:cs typeface="Arial"/>
              </a:rPr>
              <a:t>del</a:t>
            </a:r>
            <a:r>
              <a:rPr lang="es-AR" sz="1200" b="1" spc="114" dirty="0">
                <a:latin typeface="Arial"/>
                <a:cs typeface="Arial"/>
              </a:rPr>
              <a:t> </a:t>
            </a:r>
            <a:r>
              <a:rPr lang="es-AR" sz="1200" b="1" spc="-5" dirty="0">
                <a:latin typeface="Arial"/>
                <a:cs typeface="Arial"/>
              </a:rPr>
              <a:t>cable</a:t>
            </a:r>
            <a:r>
              <a:rPr lang="es-AR" sz="1200" b="1" spc="114" dirty="0">
                <a:latin typeface="Arial"/>
                <a:cs typeface="Arial"/>
              </a:rPr>
              <a:t> </a:t>
            </a:r>
            <a:r>
              <a:rPr lang="es-AR" sz="1200" b="1" spc="-10" dirty="0">
                <a:latin typeface="Arial"/>
                <a:cs typeface="Arial"/>
              </a:rPr>
              <a:t>así </a:t>
            </a:r>
            <a:r>
              <a:rPr lang="es-AR" sz="1200" b="1" spc="-5" dirty="0">
                <a:latin typeface="Arial"/>
                <a:cs typeface="Arial"/>
              </a:rPr>
              <a:t>como</a:t>
            </a:r>
            <a:r>
              <a:rPr lang="es-AR" sz="1200" b="1" spc="-15" dirty="0">
                <a:latin typeface="Arial"/>
                <a:cs typeface="Arial"/>
              </a:rPr>
              <a:t> </a:t>
            </a:r>
            <a:r>
              <a:rPr lang="es-AR" sz="1200" b="1" dirty="0">
                <a:latin typeface="Arial"/>
                <a:cs typeface="Arial"/>
              </a:rPr>
              <a:t>su</a:t>
            </a:r>
            <a:r>
              <a:rPr lang="es-AR" sz="1200" b="1" spc="-10" dirty="0">
                <a:latin typeface="Arial"/>
                <a:cs typeface="Arial"/>
              </a:rPr>
              <a:t> </a:t>
            </a:r>
            <a:r>
              <a:rPr lang="es-AR" sz="1200" b="1" spc="-5" dirty="0">
                <a:latin typeface="Arial"/>
                <a:cs typeface="Arial"/>
              </a:rPr>
              <a:t>continuidad</a:t>
            </a:r>
            <a:r>
              <a:rPr lang="es-AR" sz="1200" b="1" spc="5" dirty="0">
                <a:latin typeface="Arial"/>
                <a:cs typeface="Arial"/>
              </a:rPr>
              <a:t> </a:t>
            </a:r>
            <a:r>
              <a:rPr lang="es-AR" sz="1200" b="1" dirty="0">
                <a:latin typeface="Arial"/>
                <a:cs typeface="Arial"/>
              </a:rPr>
              <a:t>para</a:t>
            </a:r>
            <a:r>
              <a:rPr lang="es-AR" sz="1200" b="1" spc="-15" dirty="0">
                <a:latin typeface="Arial"/>
                <a:cs typeface="Arial"/>
              </a:rPr>
              <a:t> </a:t>
            </a:r>
            <a:r>
              <a:rPr lang="es-AR" sz="1200" b="1" dirty="0">
                <a:latin typeface="Arial"/>
                <a:cs typeface="Arial"/>
              </a:rPr>
              <a:t>asegurar</a:t>
            </a:r>
            <a:r>
              <a:rPr lang="es-AR" sz="1200" b="1" spc="-10" dirty="0">
                <a:latin typeface="Arial"/>
                <a:cs typeface="Arial"/>
              </a:rPr>
              <a:t> </a:t>
            </a:r>
            <a:r>
              <a:rPr lang="es-AR" sz="1200" b="1" dirty="0">
                <a:latin typeface="Arial"/>
                <a:cs typeface="Arial"/>
              </a:rPr>
              <a:t>la</a:t>
            </a:r>
            <a:r>
              <a:rPr lang="es-AR" sz="1200" b="1" spc="-20" dirty="0">
                <a:latin typeface="Arial"/>
                <a:cs typeface="Arial"/>
              </a:rPr>
              <a:t> </a:t>
            </a:r>
            <a:r>
              <a:rPr lang="es-AR" sz="1200" b="1" dirty="0">
                <a:latin typeface="Arial"/>
                <a:cs typeface="Arial"/>
              </a:rPr>
              <a:t>eficacia</a:t>
            </a:r>
            <a:r>
              <a:rPr lang="es-AR" sz="1200" b="1" spc="-10" dirty="0">
                <a:latin typeface="Arial"/>
                <a:cs typeface="Arial"/>
              </a:rPr>
              <a:t> </a:t>
            </a:r>
            <a:r>
              <a:rPr lang="es-AR" sz="1200" b="1" dirty="0">
                <a:latin typeface="Arial"/>
                <a:cs typeface="Arial"/>
              </a:rPr>
              <a:t>de</a:t>
            </a:r>
            <a:r>
              <a:rPr lang="es-AR" sz="1200" b="1" spc="-15" dirty="0">
                <a:latin typeface="Arial"/>
                <a:cs typeface="Arial"/>
              </a:rPr>
              <a:t> </a:t>
            </a:r>
            <a:r>
              <a:rPr lang="es-AR" sz="1200" b="1" dirty="0">
                <a:latin typeface="Arial"/>
                <a:cs typeface="Arial"/>
              </a:rPr>
              <a:t>la</a:t>
            </a:r>
            <a:r>
              <a:rPr lang="es-AR" sz="1200" b="1" spc="-10" dirty="0">
                <a:latin typeface="Arial"/>
                <a:cs typeface="Arial"/>
              </a:rPr>
              <a:t> </a:t>
            </a:r>
            <a:r>
              <a:rPr lang="es-AR" sz="1200" b="1" spc="-5" dirty="0">
                <a:latin typeface="Arial"/>
                <a:cs typeface="Arial"/>
              </a:rPr>
              <a:t>malla.</a:t>
            </a:r>
          </a:p>
          <a:p>
            <a:pPr marL="355600" indent="-342900" algn="just">
              <a:lnSpc>
                <a:spcPts val="1800"/>
              </a:lnSpc>
              <a:buFont typeface="Wingdings" panose="05000000000000000000" pitchFamily="2" charset="2"/>
              <a:buChar char="ü"/>
            </a:pPr>
            <a:endParaRPr lang="es-AR" sz="1200" b="1" dirty="0">
              <a:latin typeface="Arial"/>
              <a:cs typeface="Arial"/>
            </a:endParaRPr>
          </a:p>
          <a:p>
            <a:pPr marL="355600" marR="5715" indent="-342900" algn="just">
              <a:lnSpc>
                <a:spcPts val="1800"/>
              </a:lnSpc>
              <a:spcBef>
                <a:spcPts val="815"/>
              </a:spcBef>
              <a:buFont typeface="Wingdings" panose="05000000000000000000" pitchFamily="2" charset="2"/>
              <a:buChar char="ü"/>
            </a:pPr>
            <a:r>
              <a:rPr lang="es-AR" sz="1200" b="1" dirty="0">
                <a:latin typeface="Arial"/>
                <a:cs typeface="Arial"/>
              </a:rPr>
              <a:t>A fin de </a:t>
            </a:r>
            <a:r>
              <a:rPr lang="es-AR" sz="1200" b="1" spc="-5" dirty="0">
                <a:latin typeface="Arial"/>
                <a:cs typeface="Arial"/>
              </a:rPr>
              <a:t>reducir los gradientes </a:t>
            </a:r>
            <a:r>
              <a:rPr lang="es-AR" sz="1200" b="1" dirty="0">
                <a:latin typeface="Arial"/>
                <a:cs typeface="Arial"/>
              </a:rPr>
              <a:t>en la </a:t>
            </a:r>
            <a:r>
              <a:rPr lang="es-AR" sz="1200" b="1" spc="-5" dirty="0">
                <a:latin typeface="Arial"/>
                <a:cs typeface="Arial"/>
              </a:rPr>
              <a:t>periferia </a:t>
            </a:r>
            <a:r>
              <a:rPr lang="es-AR" sz="1200" b="1" dirty="0">
                <a:latin typeface="Arial"/>
                <a:cs typeface="Arial"/>
              </a:rPr>
              <a:t>de </a:t>
            </a:r>
            <a:r>
              <a:rPr lang="es-AR" sz="1200" b="1" spc="-10" dirty="0">
                <a:latin typeface="Arial"/>
                <a:cs typeface="Arial"/>
              </a:rPr>
              <a:t>la </a:t>
            </a:r>
            <a:r>
              <a:rPr lang="es-AR" sz="1200" b="1" spc="-5" dirty="0">
                <a:latin typeface="Arial"/>
                <a:cs typeface="Arial"/>
              </a:rPr>
              <a:t>Subestación, </a:t>
            </a:r>
            <a:r>
              <a:rPr lang="es-AR" sz="1200" b="1" spc="-10" dirty="0">
                <a:latin typeface="Arial"/>
                <a:cs typeface="Arial"/>
              </a:rPr>
              <a:t>el </a:t>
            </a:r>
            <a:r>
              <a:rPr lang="es-AR" sz="1200" b="1" spc="-5" dirty="0">
                <a:latin typeface="Arial"/>
                <a:cs typeface="Arial"/>
              </a:rPr>
              <a:t> conductor perimetral </a:t>
            </a:r>
            <a:r>
              <a:rPr lang="es-AR" sz="1200" b="1" dirty="0">
                <a:latin typeface="Arial"/>
                <a:cs typeface="Arial"/>
              </a:rPr>
              <a:t>se enterrará a </a:t>
            </a:r>
            <a:r>
              <a:rPr lang="es-AR" sz="1200" b="1" spc="-5" dirty="0">
                <a:latin typeface="Arial"/>
                <a:cs typeface="Arial"/>
              </a:rPr>
              <a:t>una profundidad </a:t>
            </a:r>
            <a:r>
              <a:rPr lang="es-AR" sz="1200" b="1" dirty="0">
                <a:latin typeface="Arial"/>
                <a:cs typeface="Arial"/>
              </a:rPr>
              <a:t>de dos (2) </a:t>
            </a:r>
            <a:r>
              <a:rPr lang="es-AR" sz="1200" b="1" spc="-5" dirty="0">
                <a:latin typeface="Arial"/>
                <a:cs typeface="Arial"/>
              </a:rPr>
              <a:t>metros </a:t>
            </a:r>
            <a:r>
              <a:rPr lang="es-AR" sz="1200" b="1" dirty="0">
                <a:latin typeface="Arial"/>
                <a:cs typeface="Arial"/>
              </a:rPr>
              <a:t> y a una </a:t>
            </a:r>
            <a:r>
              <a:rPr lang="es-AR" sz="1200" b="1" spc="-5" dirty="0">
                <a:latin typeface="Arial"/>
                <a:cs typeface="Arial"/>
              </a:rPr>
              <a:t>distancia </a:t>
            </a:r>
            <a:r>
              <a:rPr lang="es-AR" sz="1200" b="1" dirty="0">
                <a:latin typeface="Arial"/>
                <a:cs typeface="Arial"/>
              </a:rPr>
              <a:t>de seis </a:t>
            </a:r>
            <a:r>
              <a:rPr lang="es-AR" sz="1200" b="1" spc="-5" dirty="0">
                <a:latin typeface="Arial"/>
                <a:cs typeface="Arial"/>
              </a:rPr>
              <a:t>(6) metros </a:t>
            </a:r>
            <a:r>
              <a:rPr lang="es-AR" sz="1200" b="1" dirty="0">
                <a:latin typeface="Arial"/>
                <a:cs typeface="Arial"/>
              </a:rPr>
              <a:t>de la </a:t>
            </a:r>
            <a:r>
              <a:rPr lang="es-AR" sz="1200" b="1" spc="-5" dirty="0">
                <a:latin typeface="Arial"/>
                <a:cs typeface="Arial"/>
              </a:rPr>
              <a:t>cerca metálica </a:t>
            </a:r>
            <a:r>
              <a:rPr lang="es-AR" sz="1200" b="1" dirty="0">
                <a:latin typeface="Arial"/>
                <a:cs typeface="Arial"/>
              </a:rPr>
              <a:t>y deberá </a:t>
            </a:r>
            <a:r>
              <a:rPr lang="es-AR" sz="1200" b="1" spc="5" dirty="0">
                <a:latin typeface="Arial"/>
                <a:cs typeface="Arial"/>
              </a:rPr>
              <a:t> </a:t>
            </a:r>
            <a:r>
              <a:rPr lang="es-AR" sz="1200" b="1" dirty="0">
                <a:latin typeface="Arial"/>
                <a:cs typeface="Arial"/>
              </a:rPr>
              <a:t>redondearse</a:t>
            </a:r>
            <a:r>
              <a:rPr lang="es-AR" sz="1200" b="1" spc="-10" dirty="0">
                <a:latin typeface="Arial"/>
                <a:cs typeface="Arial"/>
              </a:rPr>
              <a:t> </a:t>
            </a:r>
            <a:r>
              <a:rPr lang="es-AR" sz="1200" b="1" dirty="0">
                <a:latin typeface="Arial"/>
                <a:cs typeface="Arial"/>
              </a:rPr>
              <a:t>en </a:t>
            </a:r>
            <a:r>
              <a:rPr lang="es-AR" sz="1200" b="1" spc="-5" dirty="0">
                <a:latin typeface="Arial"/>
                <a:cs typeface="Arial"/>
              </a:rPr>
              <a:t>las esquinas </a:t>
            </a:r>
            <a:r>
              <a:rPr lang="es-AR" sz="1200" b="1" dirty="0">
                <a:latin typeface="Arial"/>
                <a:cs typeface="Arial"/>
              </a:rPr>
              <a:t>con</a:t>
            </a:r>
            <a:r>
              <a:rPr lang="es-AR" sz="1200" b="1" spc="-10" dirty="0">
                <a:latin typeface="Arial"/>
                <a:cs typeface="Arial"/>
              </a:rPr>
              <a:t> </a:t>
            </a:r>
            <a:r>
              <a:rPr lang="es-AR" sz="1200" b="1" dirty="0">
                <a:latin typeface="Arial"/>
                <a:cs typeface="Arial"/>
              </a:rPr>
              <a:t>una</a:t>
            </a:r>
            <a:r>
              <a:rPr lang="es-AR" sz="1200" b="1" spc="-20" dirty="0">
                <a:latin typeface="Arial"/>
                <a:cs typeface="Arial"/>
              </a:rPr>
              <a:t> </a:t>
            </a:r>
            <a:r>
              <a:rPr lang="es-AR" sz="1200" b="1" spc="-5" dirty="0">
                <a:latin typeface="Arial"/>
                <a:cs typeface="Arial"/>
              </a:rPr>
              <a:t>curvatura</a:t>
            </a:r>
            <a:r>
              <a:rPr lang="es-AR" sz="1200" b="1" dirty="0">
                <a:latin typeface="Arial"/>
                <a:cs typeface="Arial"/>
              </a:rPr>
              <a:t> </a:t>
            </a:r>
            <a:r>
              <a:rPr lang="es-AR" sz="1200" b="1" spc="-5" dirty="0">
                <a:latin typeface="Arial"/>
                <a:cs typeface="Arial"/>
              </a:rPr>
              <a:t>adecuada.</a:t>
            </a:r>
          </a:p>
          <a:p>
            <a:pPr marL="355600" marR="5715" indent="-342900" algn="just">
              <a:lnSpc>
                <a:spcPts val="1800"/>
              </a:lnSpc>
              <a:spcBef>
                <a:spcPts val="815"/>
              </a:spcBef>
              <a:buFont typeface="Wingdings" panose="05000000000000000000" pitchFamily="2" charset="2"/>
              <a:buChar char="ü"/>
            </a:pPr>
            <a:endParaRPr lang="es-AR" sz="1200" b="1" dirty="0">
              <a:latin typeface="Arial"/>
              <a:cs typeface="Arial"/>
            </a:endParaRPr>
          </a:p>
          <a:p>
            <a:pPr marL="355600" marR="6350" indent="-342900" algn="just">
              <a:lnSpc>
                <a:spcPts val="1800"/>
              </a:lnSpc>
              <a:spcBef>
                <a:spcPts val="815"/>
              </a:spcBef>
              <a:buFont typeface="Wingdings" panose="05000000000000000000" pitchFamily="2" charset="2"/>
              <a:buChar char="ü"/>
            </a:pPr>
            <a:r>
              <a:rPr lang="es-AR" sz="1200" b="1" spc="-5" dirty="0">
                <a:latin typeface="Arial"/>
                <a:cs typeface="Arial"/>
              </a:rPr>
              <a:t>Con </a:t>
            </a:r>
            <a:r>
              <a:rPr lang="es-AR" sz="1200" b="1" dirty="0">
                <a:latin typeface="Arial"/>
                <a:cs typeface="Arial"/>
              </a:rPr>
              <a:t>el </a:t>
            </a:r>
            <a:r>
              <a:rPr lang="es-AR" sz="1200" b="1" spc="-5" dirty="0">
                <a:latin typeface="Arial"/>
                <a:cs typeface="Arial"/>
              </a:rPr>
              <a:t>propósito </a:t>
            </a:r>
            <a:r>
              <a:rPr lang="es-AR" sz="1200" b="1" dirty="0">
                <a:latin typeface="Arial"/>
                <a:cs typeface="Arial"/>
              </a:rPr>
              <a:t>de </a:t>
            </a:r>
            <a:r>
              <a:rPr lang="es-AR" sz="1200" b="1" spc="-5" dirty="0">
                <a:latin typeface="Arial"/>
                <a:cs typeface="Arial"/>
              </a:rPr>
              <a:t>obtener </a:t>
            </a:r>
            <a:r>
              <a:rPr lang="es-AR" sz="1200" b="1" dirty="0">
                <a:latin typeface="Arial"/>
                <a:cs typeface="Arial"/>
              </a:rPr>
              <a:t>una </a:t>
            </a:r>
            <a:r>
              <a:rPr lang="es-AR" sz="1200" b="1" spc="-5" dirty="0">
                <a:latin typeface="Arial"/>
                <a:cs typeface="Arial"/>
              </a:rPr>
              <a:t>mejor </a:t>
            </a:r>
            <a:r>
              <a:rPr lang="es-AR" sz="1200" b="1" spc="-5" dirty="0" err="1">
                <a:latin typeface="Arial"/>
                <a:cs typeface="Arial"/>
              </a:rPr>
              <a:t>equipotencialización</a:t>
            </a:r>
            <a:r>
              <a:rPr lang="es-AR" sz="1200" b="1" spc="-5" dirty="0">
                <a:latin typeface="Arial"/>
                <a:cs typeface="Arial"/>
              </a:rPr>
              <a:t> </a:t>
            </a:r>
            <a:r>
              <a:rPr lang="es-AR" sz="1200" b="1" dirty="0">
                <a:latin typeface="Arial"/>
                <a:cs typeface="Arial"/>
              </a:rPr>
              <a:t>del </a:t>
            </a:r>
            <a:r>
              <a:rPr lang="es-AR" sz="1200" b="1" spc="-5" dirty="0">
                <a:latin typeface="Arial"/>
                <a:cs typeface="Arial"/>
              </a:rPr>
              <a:t>terreno </a:t>
            </a:r>
            <a:r>
              <a:rPr lang="es-AR" sz="1200" b="1" dirty="0">
                <a:latin typeface="Arial"/>
                <a:cs typeface="Arial"/>
              </a:rPr>
              <a:t> deberá </a:t>
            </a:r>
            <a:r>
              <a:rPr lang="es-AR" sz="1200" b="1" spc="-5" dirty="0">
                <a:latin typeface="Arial"/>
                <a:cs typeface="Arial"/>
              </a:rPr>
              <a:t>procurarse </a:t>
            </a:r>
            <a:r>
              <a:rPr lang="es-AR" sz="1200" b="1" dirty="0">
                <a:latin typeface="Arial"/>
                <a:cs typeface="Arial"/>
              </a:rPr>
              <a:t>que </a:t>
            </a:r>
            <a:r>
              <a:rPr lang="es-AR" sz="1200" b="1" spc="-5" dirty="0">
                <a:latin typeface="Arial"/>
                <a:cs typeface="Arial"/>
              </a:rPr>
              <a:t>durante </a:t>
            </a:r>
            <a:r>
              <a:rPr lang="es-AR" sz="1200" b="1" dirty="0">
                <a:latin typeface="Arial"/>
                <a:cs typeface="Arial"/>
              </a:rPr>
              <a:t>el </a:t>
            </a:r>
            <a:r>
              <a:rPr lang="es-AR" sz="1200" b="1" spc="-5" dirty="0">
                <a:latin typeface="Arial"/>
                <a:cs typeface="Arial"/>
              </a:rPr>
              <a:t>tendido </a:t>
            </a:r>
            <a:r>
              <a:rPr lang="es-AR" sz="1200" b="1" dirty="0">
                <a:latin typeface="Arial"/>
                <a:cs typeface="Arial"/>
              </a:rPr>
              <a:t>del conductor </a:t>
            </a:r>
            <a:r>
              <a:rPr lang="es-AR" sz="1200" b="1" spc="-10" dirty="0">
                <a:latin typeface="Arial"/>
                <a:cs typeface="Arial"/>
              </a:rPr>
              <a:t>de </a:t>
            </a:r>
            <a:r>
              <a:rPr lang="es-AR" sz="1200" b="1" dirty="0">
                <a:latin typeface="Arial"/>
                <a:cs typeface="Arial"/>
              </a:rPr>
              <a:t>la </a:t>
            </a:r>
            <a:r>
              <a:rPr lang="es-AR" sz="1200" b="1" spc="-5" dirty="0">
                <a:latin typeface="Arial"/>
                <a:cs typeface="Arial"/>
              </a:rPr>
              <a:t>malla </a:t>
            </a:r>
            <a:r>
              <a:rPr lang="es-AR" sz="1200" b="1" spc="-10" dirty="0">
                <a:latin typeface="Arial"/>
                <a:cs typeface="Arial"/>
              </a:rPr>
              <a:t>de </a:t>
            </a:r>
            <a:r>
              <a:rPr lang="es-AR" sz="1200" b="1" spc="-5" dirty="0">
                <a:latin typeface="Arial"/>
                <a:cs typeface="Arial"/>
              </a:rPr>
              <a:t> tierra, </a:t>
            </a:r>
            <a:r>
              <a:rPr lang="es-AR" sz="1200" b="1" dirty="0">
                <a:latin typeface="Arial"/>
                <a:cs typeface="Arial"/>
              </a:rPr>
              <a:t>el </a:t>
            </a:r>
            <a:r>
              <a:rPr lang="es-AR" sz="1200" b="1" spc="-5" dirty="0">
                <a:latin typeface="Arial"/>
                <a:cs typeface="Arial"/>
              </a:rPr>
              <a:t>mismo </a:t>
            </a:r>
            <a:r>
              <a:rPr lang="es-AR" sz="1200" b="1" dirty="0">
                <a:latin typeface="Arial"/>
                <a:cs typeface="Arial"/>
              </a:rPr>
              <a:t>se coloque a una </a:t>
            </a:r>
            <a:r>
              <a:rPr lang="es-AR" sz="1200" b="1" spc="-5" dirty="0">
                <a:latin typeface="Arial"/>
                <a:cs typeface="Arial"/>
              </a:rPr>
              <a:t>distancia </a:t>
            </a:r>
            <a:r>
              <a:rPr lang="es-AR" sz="1200" b="1" dirty="0">
                <a:latin typeface="Arial"/>
                <a:cs typeface="Arial"/>
              </a:rPr>
              <a:t>de </a:t>
            </a:r>
            <a:r>
              <a:rPr lang="es-AR" sz="1200" b="1" spc="-5" dirty="0">
                <a:latin typeface="Arial"/>
                <a:cs typeface="Arial"/>
              </a:rPr>
              <a:t>aproximadamente </a:t>
            </a:r>
            <a:r>
              <a:rPr lang="es-AR" sz="1200" b="1" dirty="0">
                <a:latin typeface="Arial"/>
                <a:cs typeface="Arial"/>
              </a:rPr>
              <a:t>un </a:t>
            </a:r>
            <a:r>
              <a:rPr lang="es-AR" sz="1200" b="1" spc="-5" dirty="0">
                <a:latin typeface="Arial"/>
                <a:cs typeface="Arial"/>
              </a:rPr>
              <a:t>(1) </a:t>
            </a:r>
            <a:r>
              <a:rPr lang="es-AR" sz="1200" b="1" spc="-375" dirty="0">
                <a:latin typeface="Arial"/>
                <a:cs typeface="Arial"/>
              </a:rPr>
              <a:t> </a:t>
            </a:r>
            <a:r>
              <a:rPr lang="es-AR" sz="1200" b="1" dirty="0">
                <a:latin typeface="Arial"/>
                <a:cs typeface="Arial"/>
              </a:rPr>
              <a:t>metro de </a:t>
            </a:r>
            <a:r>
              <a:rPr lang="es-AR" sz="1200" b="1" spc="-5" dirty="0">
                <a:latin typeface="Arial"/>
                <a:cs typeface="Arial"/>
              </a:rPr>
              <a:t>cualquier estructura metálica </a:t>
            </a:r>
            <a:r>
              <a:rPr lang="es-AR" sz="1200" b="1" dirty="0">
                <a:latin typeface="Arial"/>
                <a:cs typeface="Arial"/>
              </a:rPr>
              <a:t>y las </a:t>
            </a:r>
            <a:r>
              <a:rPr lang="es-AR" sz="1200" b="1" spc="-5" dirty="0">
                <a:latin typeface="Arial"/>
                <a:cs typeface="Arial"/>
              </a:rPr>
              <a:t>puestas </a:t>
            </a:r>
            <a:r>
              <a:rPr lang="es-AR" sz="1200" b="1" dirty="0">
                <a:latin typeface="Arial"/>
                <a:cs typeface="Arial"/>
              </a:rPr>
              <a:t>a </a:t>
            </a:r>
            <a:r>
              <a:rPr lang="es-AR" sz="1200" b="1" spc="-5" dirty="0">
                <a:latin typeface="Arial"/>
                <a:cs typeface="Arial"/>
              </a:rPr>
              <a:t>tierra </a:t>
            </a:r>
            <a:r>
              <a:rPr lang="es-AR" sz="1200" b="1" spc="-10" dirty="0">
                <a:latin typeface="Arial"/>
                <a:cs typeface="Arial"/>
              </a:rPr>
              <a:t>de esta </a:t>
            </a:r>
            <a:r>
              <a:rPr lang="es-AR" sz="1200" b="1" spc="-5" dirty="0">
                <a:latin typeface="Arial"/>
                <a:cs typeface="Arial"/>
              </a:rPr>
              <a:t> </a:t>
            </a:r>
            <a:r>
              <a:rPr lang="es-AR" sz="1200" b="1" dirty="0">
                <a:latin typeface="Arial"/>
                <a:cs typeface="Arial"/>
              </a:rPr>
              <a:t>última</a:t>
            </a:r>
            <a:r>
              <a:rPr lang="es-AR" sz="1200" b="1" spc="-40" dirty="0">
                <a:latin typeface="Arial"/>
                <a:cs typeface="Arial"/>
              </a:rPr>
              <a:t> </a:t>
            </a:r>
            <a:r>
              <a:rPr lang="es-AR" sz="1200" b="1" dirty="0">
                <a:latin typeface="Arial"/>
                <a:cs typeface="Arial"/>
              </a:rPr>
              <a:t>se</a:t>
            </a:r>
            <a:r>
              <a:rPr lang="es-AR" sz="1200" b="1" spc="-25" dirty="0">
                <a:latin typeface="Arial"/>
                <a:cs typeface="Arial"/>
              </a:rPr>
              <a:t> </a:t>
            </a:r>
            <a:r>
              <a:rPr lang="es-AR" sz="1200" b="1" spc="-5" dirty="0">
                <a:latin typeface="Arial"/>
                <a:cs typeface="Arial"/>
              </a:rPr>
              <a:t>realicen</a:t>
            </a:r>
            <a:r>
              <a:rPr lang="es-AR" sz="1200" b="1" spc="-40" dirty="0">
                <a:latin typeface="Arial"/>
                <a:cs typeface="Arial"/>
              </a:rPr>
              <a:t> </a:t>
            </a:r>
            <a:r>
              <a:rPr lang="es-AR" sz="1200" b="1" spc="-10" dirty="0">
                <a:latin typeface="Arial"/>
                <a:cs typeface="Arial"/>
              </a:rPr>
              <a:t>en</a:t>
            </a:r>
            <a:r>
              <a:rPr lang="es-AR" sz="1200" b="1" spc="-20" dirty="0">
                <a:latin typeface="Arial"/>
                <a:cs typeface="Arial"/>
              </a:rPr>
              <a:t> </a:t>
            </a:r>
            <a:r>
              <a:rPr lang="es-AR" sz="1200" b="1" dirty="0">
                <a:latin typeface="Arial"/>
                <a:cs typeface="Arial"/>
              </a:rPr>
              <a:t>lados</a:t>
            </a:r>
            <a:r>
              <a:rPr lang="es-AR" sz="1200" b="1" spc="-35" dirty="0">
                <a:latin typeface="Arial"/>
                <a:cs typeface="Arial"/>
              </a:rPr>
              <a:t> </a:t>
            </a:r>
            <a:r>
              <a:rPr lang="es-AR" sz="1200" b="1" spc="-5" dirty="0">
                <a:latin typeface="Arial"/>
                <a:cs typeface="Arial"/>
              </a:rPr>
              <a:t>diferentes</a:t>
            </a:r>
            <a:r>
              <a:rPr lang="es-AR" sz="1200" b="1" spc="-25" dirty="0">
                <a:latin typeface="Arial"/>
                <a:cs typeface="Arial"/>
              </a:rPr>
              <a:t> </a:t>
            </a:r>
            <a:r>
              <a:rPr lang="es-AR" sz="1200" b="1" spc="-10" dirty="0">
                <a:latin typeface="Arial"/>
                <a:cs typeface="Arial"/>
              </a:rPr>
              <a:t>de</a:t>
            </a:r>
            <a:r>
              <a:rPr lang="es-AR" sz="1200" b="1" spc="-25" dirty="0">
                <a:latin typeface="Arial"/>
                <a:cs typeface="Arial"/>
              </a:rPr>
              <a:t> </a:t>
            </a:r>
            <a:r>
              <a:rPr lang="es-AR" sz="1200" b="1" dirty="0">
                <a:latin typeface="Arial"/>
                <a:cs typeface="Arial"/>
              </a:rPr>
              <a:t>la</a:t>
            </a:r>
            <a:r>
              <a:rPr lang="es-AR" sz="1200" b="1" spc="-20" dirty="0">
                <a:latin typeface="Arial"/>
                <a:cs typeface="Arial"/>
              </a:rPr>
              <a:t> </a:t>
            </a:r>
            <a:r>
              <a:rPr lang="es-AR" sz="1200" b="1" spc="-5" dirty="0">
                <a:latin typeface="Arial"/>
                <a:cs typeface="Arial"/>
              </a:rPr>
              <a:t>retícula</a:t>
            </a:r>
            <a:r>
              <a:rPr lang="es-AR" sz="1200" b="1" spc="-25" dirty="0">
                <a:latin typeface="Arial"/>
                <a:cs typeface="Arial"/>
              </a:rPr>
              <a:t> </a:t>
            </a:r>
            <a:r>
              <a:rPr lang="es-AR" sz="1200" b="1" dirty="0">
                <a:latin typeface="Arial"/>
                <a:cs typeface="Arial"/>
              </a:rPr>
              <a:t>de</a:t>
            </a:r>
            <a:r>
              <a:rPr lang="es-AR" sz="1200" b="1" spc="-40" dirty="0">
                <a:latin typeface="Arial"/>
                <a:cs typeface="Arial"/>
              </a:rPr>
              <a:t> </a:t>
            </a:r>
            <a:r>
              <a:rPr lang="es-AR" sz="1200" b="1" dirty="0">
                <a:latin typeface="Arial"/>
                <a:cs typeface="Arial"/>
              </a:rPr>
              <a:t>la</a:t>
            </a:r>
            <a:r>
              <a:rPr lang="es-AR" sz="1200" b="1" spc="-20" dirty="0">
                <a:latin typeface="Arial"/>
                <a:cs typeface="Arial"/>
              </a:rPr>
              <a:t> </a:t>
            </a:r>
            <a:r>
              <a:rPr lang="es-AR" sz="1200" b="1" spc="-5" dirty="0">
                <a:latin typeface="Arial"/>
                <a:cs typeface="Arial"/>
              </a:rPr>
              <a:t>malla</a:t>
            </a:r>
            <a:r>
              <a:rPr lang="es-AR" sz="1200" b="1" spc="-25" dirty="0">
                <a:latin typeface="Arial"/>
                <a:cs typeface="Arial"/>
              </a:rPr>
              <a:t> </a:t>
            </a:r>
            <a:r>
              <a:rPr lang="es-AR" sz="1200" b="1" dirty="0">
                <a:latin typeface="Arial"/>
                <a:cs typeface="Arial"/>
              </a:rPr>
              <a:t>de</a:t>
            </a:r>
            <a:r>
              <a:rPr lang="es-AR" sz="1200" b="1" spc="-25" dirty="0">
                <a:latin typeface="Arial"/>
                <a:cs typeface="Arial"/>
              </a:rPr>
              <a:t> </a:t>
            </a:r>
            <a:r>
              <a:rPr lang="es-AR" sz="1200" b="1" spc="-5" dirty="0">
                <a:latin typeface="Arial"/>
                <a:cs typeface="Arial"/>
              </a:rPr>
              <a:t>tierra.</a:t>
            </a:r>
            <a:endParaRPr lang="es-AR" sz="1200" b="1" dirty="0">
              <a:latin typeface="Arial"/>
              <a:cs typeface="Arial"/>
            </a:endParaRPr>
          </a:p>
          <a:p>
            <a:pPr>
              <a:lnSpc>
                <a:spcPts val="1800"/>
              </a:lnSpc>
              <a:spcBef>
                <a:spcPts val="40"/>
              </a:spcBef>
            </a:pPr>
            <a:endParaRPr lang="es-AR" sz="1200" dirty="0">
              <a:latin typeface="Arial"/>
              <a:cs typeface="Arial"/>
            </a:endParaRPr>
          </a:p>
          <a:p>
            <a:pPr marL="212090" algn="just">
              <a:lnSpc>
                <a:spcPts val="1800"/>
              </a:lnSpc>
            </a:pPr>
            <a:r>
              <a:rPr lang="es-AR" sz="1200" b="1" spc="-5" dirty="0">
                <a:latin typeface="Arial"/>
                <a:cs typeface="Arial"/>
              </a:rPr>
              <a:t>      </a:t>
            </a:r>
            <a:r>
              <a:rPr lang="es-AR" sz="1200" b="1" spc="-5" dirty="0">
                <a:solidFill>
                  <a:srgbClr val="00B050"/>
                </a:solidFill>
                <a:effectLst>
                  <a:outerShdw blurRad="38100" dist="38100" dir="2700000" algn="tl">
                    <a:srgbClr val="000000">
                      <a:alpha val="43137"/>
                    </a:srgbClr>
                  </a:outerShdw>
                </a:effectLst>
                <a:latin typeface="Arial"/>
                <a:cs typeface="Arial"/>
              </a:rPr>
              <a:t>Conexiones</a:t>
            </a:r>
          </a:p>
          <a:p>
            <a:pPr marL="212090" algn="just">
              <a:lnSpc>
                <a:spcPts val="1800"/>
              </a:lnSpc>
            </a:pPr>
            <a:endParaRPr lang="es-AR" sz="1200" dirty="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1800"/>
              </a:lnSpc>
              <a:spcBef>
                <a:spcPts val="815"/>
              </a:spcBef>
              <a:buFont typeface="Wingdings" panose="05000000000000000000" pitchFamily="2" charset="2"/>
              <a:buChar char="ü"/>
            </a:pPr>
            <a:r>
              <a:rPr lang="es-AR" sz="1200" b="1" dirty="0">
                <a:latin typeface="Arial"/>
                <a:cs typeface="Arial"/>
              </a:rPr>
              <a:t>Tanto </a:t>
            </a:r>
            <a:r>
              <a:rPr lang="es-AR" sz="1200" b="1" spc="-5" dirty="0">
                <a:latin typeface="Arial"/>
                <a:cs typeface="Arial"/>
              </a:rPr>
              <a:t>las conexiones entre los cables </a:t>
            </a:r>
            <a:r>
              <a:rPr lang="es-AR" sz="1200" b="1" dirty="0">
                <a:latin typeface="Arial"/>
                <a:cs typeface="Arial"/>
              </a:rPr>
              <a:t>de la malla </a:t>
            </a:r>
            <a:r>
              <a:rPr lang="es-AR" sz="1200" b="1" spc="-5" dirty="0">
                <a:latin typeface="Arial"/>
                <a:cs typeface="Arial"/>
              </a:rPr>
              <a:t>como las conexiones </a:t>
            </a:r>
            <a:r>
              <a:rPr lang="es-AR" sz="1200" b="1" spc="-375" dirty="0">
                <a:latin typeface="Arial"/>
                <a:cs typeface="Arial"/>
              </a:rPr>
              <a:t> </a:t>
            </a:r>
            <a:r>
              <a:rPr lang="es-AR" sz="1200" b="1" dirty="0">
                <a:latin typeface="Arial"/>
                <a:cs typeface="Arial"/>
              </a:rPr>
              <a:t>de las </a:t>
            </a:r>
            <a:r>
              <a:rPr lang="es-AR" sz="1200" b="1" spc="-5" dirty="0">
                <a:latin typeface="Arial"/>
                <a:cs typeface="Arial"/>
              </a:rPr>
              <a:t>derivaciones </a:t>
            </a:r>
            <a:r>
              <a:rPr lang="es-AR" sz="1200" b="1" dirty="0">
                <a:latin typeface="Arial"/>
                <a:cs typeface="Arial"/>
              </a:rPr>
              <a:t>a </a:t>
            </a:r>
            <a:r>
              <a:rPr lang="es-AR" sz="1200" b="1" spc="-5" dirty="0">
                <a:latin typeface="Arial"/>
                <a:cs typeface="Arial"/>
              </a:rPr>
              <a:t>los equipos deberá hacerse por </a:t>
            </a:r>
            <a:r>
              <a:rPr lang="es-AR" sz="1200" b="1" dirty="0">
                <a:latin typeface="Arial"/>
                <a:cs typeface="Arial"/>
              </a:rPr>
              <a:t>soldadura </a:t>
            </a:r>
            <a:r>
              <a:rPr lang="es-AR" sz="1200" b="1" spc="-15" dirty="0">
                <a:latin typeface="Arial"/>
                <a:cs typeface="Arial"/>
              </a:rPr>
              <a:t>de </a:t>
            </a:r>
            <a:r>
              <a:rPr lang="es-AR" sz="1200" b="1" spc="-10" dirty="0">
                <a:latin typeface="Arial"/>
                <a:cs typeface="Arial"/>
              </a:rPr>
              <a:t> </a:t>
            </a:r>
            <a:r>
              <a:rPr lang="es-AR" sz="1200" b="1" spc="-5" dirty="0">
                <a:latin typeface="Arial"/>
                <a:cs typeface="Arial"/>
              </a:rPr>
              <a:t>fusión, por </a:t>
            </a:r>
            <a:r>
              <a:rPr lang="es-AR" sz="1200" b="1" dirty="0">
                <a:latin typeface="Arial"/>
                <a:cs typeface="Arial"/>
              </a:rPr>
              <a:t>el </a:t>
            </a:r>
            <a:r>
              <a:rPr lang="es-AR" sz="1200" b="1" spc="-5" dirty="0">
                <a:latin typeface="Arial"/>
                <a:cs typeface="Arial"/>
              </a:rPr>
              <a:t>procedimiento aprobado, </a:t>
            </a:r>
            <a:r>
              <a:rPr lang="es-AR" sz="1200" b="1" dirty="0">
                <a:latin typeface="Arial"/>
                <a:cs typeface="Arial"/>
              </a:rPr>
              <a:t>y en los puntos </a:t>
            </a:r>
            <a:r>
              <a:rPr lang="es-AR" sz="1200" b="1" spc="-5" dirty="0">
                <a:latin typeface="Arial"/>
                <a:cs typeface="Arial"/>
              </a:rPr>
              <a:t>indicados </a:t>
            </a:r>
            <a:r>
              <a:rPr lang="es-AR" sz="1200" b="1" dirty="0">
                <a:latin typeface="Arial"/>
                <a:cs typeface="Arial"/>
              </a:rPr>
              <a:t>en </a:t>
            </a:r>
            <a:r>
              <a:rPr lang="es-AR" sz="1200" b="1" spc="-10" dirty="0">
                <a:latin typeface="Arial"/>
                <a:cs typeface="Arial"/>
              </a:rPr>
              <a:t>los </a:t>
            </a:r>
            <a:r>
              <a:rPr lang="es-AR" sz="1200" b="1" spc="-375" dirty="0">
                <a:latin typeface="Arial"/>
                <a:cs typeface="Arial"/>
              </a:rPr>
              <a:t> </a:t>
            </a:r>
            <a:r>
              <a:rPr lang="es-AR" sz="1200" b="1" dirty="0">
                <a:latin typeface="Arial"/>
                <a:cs typeface="Arial"/>
              </a:rPr>
              <a:t>Planos. </a:t>
            </a:r>
          </a:p>
          <a:p>
            <a:pPr marL="355600" marR="5080" indent="-342900" algn="just">
              <a:lnSpc>
                <a:spcPts val="1800"/>
              </a:lnSpc>
              <a:spcBef>
                <a:spcPts val="815"/>
              </a:spcBef>
              <a:buFont typeface="Wingdings" panose="05000000000000000000" pitchFamily="2" charset="2"/>
              <a:buChar char="ü"/>
            </a:pPr>
            <a:endParaRPr lang="es-AR" sz="1200" b="1" spc="-5" dirty="0">
              <a:latin typeface="Arial"/>
              <a:cs typeface="Arial"/>
            </a:endParaRPr>
          </a:p>
          <a:p>
            <a:pPr marL="355600" marR="5080" indent="-342900" algn="just">
              <a:lnSpc>
                <a:spcPts val="1800"/>
              </a:lnSpc>
              <a:spcBef>
                <a:spcPts val="815"/>
              </a:spcBef>
              <a:buFont typeface="Wingdings" panose="05000000000000000000" pitchFamily="2" charset="2"/>
              <a:buChar char="ü"/>
            </a:pPr>
            <a:r>
              <a:rPr lang="es-AR" sz="1200" b="1" spc="-5" dirty="0">
                <a:latin typeface="Arial"/>
                <a:cs typeface="Arial"/>
              </a:rPr>
              <a:t>Las conexiones </a:t>
            </a:r>
            <a:r>
              <a:rPr lang="es-AR" sz="1200" b="1" dirty="0">
                <a:latin typeface="Arial"/>
                <a:cs typeface="Arial"/>
              </a:rPr>
              <a:t>a </a:t>
            </a:r>
            <a:r>
              <a:rPr lang="es-AR" sz="1200" b="1" spc="-5" dirty="0">
                <a:latin typeface="Arial"/>
                <a:cs typeface="Arial"/>
              </a:rPr>
              <a:t>partes metálicas </a:t>
            </a:r>
            <a:r>
              <a:rPr lang="es-AR" sz="1200" b="1" spc="5" dirty="0">
                <a:latin typeface="Arial"/>
                <a:cs typeface="Arial"/>
              </a:rPr>
              <a:t>como </a:t>
            </a:r>
            <a:r>
              <a:rPr lang="es-AR" sz="1200" b="1" spc="-5" dirty="0">
                <a:latin typeface="Arial"/>
                <a:cs typeface="Arial"/>
              </a:rPr>
              <a:t>estructuras, equipos, </a:t>
            </a:r>
            <a:r>
              <a:rPr lang="es-AR" sz="1200" b="1" dirty="0">
                <a:latin typeface="Arial"/>
                <a:cs typeface="Arial"/>
              </a:rPr>
              <a:t> </a:t>
            </a:r>
            <a:r>
              <a:rPr lang="es-AR" sz="1200" b="1" spc="-5" dirty="0">
                <a:latin typeface="Arial"/>
                <a:cs typeface="Arial"/>
              </a:rPr>
              <a:t>tableros </a:t>
            </a:r>
            <a:r>
              <a:rPr lang="es-AR" sz="1200" b="1" dirty="0">
                <a:latin typeface="Arial"/>
                <a:cs typeface="Arial"/>
              </a:rPr>
              <a:t>o cualquier </a:t>
            </a:r>
            <a:r>
              <a:rPr lang="es-AR" sz="1200" b="1" spc="-5" dirty="0">
                <a:latin typeface="Arial"/>
                <a:cs typeface="Arial"/>
              </a:rPr>
              <a:t>pieza </a:t>
            </a:r>
            <a:r>
              <a:rPr lang="es-AR" sz="1200" b="1" dirty="0">
                <a:latin typeface="Arial"/>
                <a:cs typeface="Arial"/>
              </a:rPr>
              <a:t>no </a:t>
            </a:r>
            <a:r>
              <a:rPr lang="es-AR" sz="1200" b="1" spc="-5" dirty="0">
                <a:latin typeface="Arial"/>
                <a:cs typeface="Arial"/>
              </a:rPr>
              <a:t>empotrada </a:t>
            </a:r>
            <a:r>
              <a:rPr lang="es-AR" sz="1200" b="1" dirty="0">
                <a:latin typeface="Arial"/>
                <a:cs typeface="Arial"/>
              </a:rPr>
              <a:t>deberán hacerse </a:t>
            </a:r>
            <a:r>
              <a:rPr lang="es-AR" sz="1200" b="1" spc="-5" dirty="0">
                <a:latin typeface="Arial"/>
                <a:cs typeface="Arial"/>
              </a:rPr>
              <a:t>mediante </a:t>
            </a:r>
            <a:r>
              <a:rPr lang="es-AR" sz="1200" b="1" dirty="0">
                <a:latin typeface="Arial"/>
                <a:cs typeface="Arial"/>
              </a:rPr>
              <a:t> </a:t>
            </a:r>
            <a:r>
              <a:rPr lang="es-AR" sz="1200" b="1" spc="-5" dirty="0">
                <a:latin typeface="Arial"/>
                <a:cs typeface="Arial"/>
              </a:rPr>
              <a:t>conectores </a:t>
            </a:r>
            <a:r>
              <a:rPr lang="es-AR" sz="1200" b="1" dirty="0">
                <a:latin typeface="Arial"/>
                <a:cs typeface="Arial"/>
              </a:rPr>
              <a:t>fijados con </a:t>
            </a:r>
            <a:r>
              <a:rPr lang="es-AR" sz="1200" b="1" spc="-5" dirty="0">
                <a:latin typeface="Arial"/>
                <a:cs typeface="Arial"/>
              </a:rPr>
              <a:t>pernos, asegurando </a:t>
            </a:r>
            <a:r>
              <a:rPr lang="es-AR" sz="1200" b="1" dirty="0">
                <a:latin typeface="Arial"/>
                <a:cs typeface="Arial"/>
              </a:rPr>
              <a:t>una </a:t>
            </a:r>
            <a:r>
              <a:rPr lang="es-AR" sz="1200" b="1" spc="-5" dirty="0">
                <a:latin typeface="Arial"/>
                <a:cs typeface="Arial"/>
              </a:rPr>
              <a:t>superficie </a:t>
            </a:r>
            <a:r>
              <a:rPr lang="es-AR" sz="1200" b="1" dirty="0">
                <a:latin typeface="Arial"/>
                <a:cs typeface="Arial"/>
              </a:rPr>
              <a:t>de </a:t>
            </a:r>
            <a:r>
              <a:rPr lang="es-AR" sz="1200" b="1" spc="-5" dirty="0">
                <a:latin typeface="Arial"/>
                <a:cs typeface="Arial"/>
              </a:rPr>
              <a:t>contacto </a:t>
            </a:r>
            <a:r>
              <a:rPr lang="es-AR" sz="1200" b="1" dirty="0">
                <a:latin typeface="Arial"/>
                <a:cs typeface="Arial"/>
              </a:rPr>
              <a:t> </a:t>
            </a:r>
            <a:r>
              <a:rPr lang="es-AR" sz="1200" b="1" spc="-5" dirty="0">
                <a:latin typeface="Arial"/>
                <a:cs typeface="Arial"/>
              </a:rPr>
              <a:t>mayor</a:t>
            </a:r>
            <a:r>
              <a:rPr lang="es-AR" sz="1200" b="1" dirty="0">
                <a:latin typeface="Arial"/>
                <a:cs typeface="Arial"/>
              </a:rPr>
              <a:t> de 300 </a:t>
            </a:r>
            <a:r>
              <a:rPr lang="es-AR" sz="1200" b="1" spc="-5" dirty="0">
                <a:latin typeface="Arial"/>
                <a:cs typeface="Arial"/>
              </a:rPr>
              <a:t>mm2. </a:t>
            </a:r>
          </a:p>
          <a:p>
            <a:pPr marL="355600" marR="5080" indent="-342900" algn="just">
              <a:lnSpc>
                <a:spcPts val="1800"/>
              </a:lnSpc>
              <a:spcBef>
                <a:spcPts val="815"/>
              </a:spcBef>
              <a:buFont typeface="Wingdings" panose="05000000000000000000" pitchFamily="2" charset="2"/>
              <a:buChar char="ü"/>
            </a:pPr>
            <a:endParaRPr lang="es-AR" sz="1200" b="1" spc="-5" dirty="0">
              <a:latin typeface="Arial"/>
              <a:cs typeface="Arial"/>
            </a:endParaRPr>
          </a:p>
          <a:p>
            <a:pPr marL="355600" marR="5080" indent="-342900" algn="just">
              <a:lnSpc>
                <a:spcPts val="1800"/>
              </a:lnSpc>
              <a:spcBef>
                <a:spcPts val="815"/>
              </a:spcBef>
              <a:buFont typeface="Wingdings" panose="05000000000000000000" pitchFamily="2" charset="2"/>
              <a:buChar char="ü"/>
            </a:pPr>
            <a:r>
              <a:rPr lang="es-AR" sz="1200" b="1" dirty="0">
                <a:latin typeface="Arial"/>
                <a:cs typeface="Arial"/>
              </a:rPr>
              <a:t>Las </a:t>
            </a:r>
            <a:r>
              <a:rPr lang="es-AR" sz="1200" b="1" spc="-5" dirty="0">
                <a:latin typeface="Arial"/>
                <a:cs typeface="Arial"/>
              </a:rPr>
              <a:t>conexiones </a:t>
            </a:r>
            <a:r>
              <a:rPr lang="es-AR" sz="1200" b="1" dirty="0">
                <a:latin typeface="Arial"/>
                <a:cs typeface="Arial"/>
              </a:rPr>
              <a:t>a </a:t>
            </a:r>
            <a:r>
              <a:rPr lang="es-AR" sz="1200" b="1" spc="-5" dirty="0">
                <a:latin typeface="Arial"/>
                <a:cs typeface="Arial"/>
              </a:rPr>
              <a:t>piezas metálicas empotrados, barras </a:t>
            </a:r>
            <a:r>
              <a:rPr lang="es-AR" sz="1200" b="1" dirty="0">
                <a:latin typeface="Arial"/>
                <a:cs typeface="Arial"/>
              </a:rPr>
              <a:t>de </a:t>
            </a:r>
            <a:r>
              <a:rPr lang="es-AR" sz="1200" b="1" spc="-5" dirty="0">
                <a:latin typeface="Arial"/>
                <a:cs typeface="Arial"/>
              </a:rPr>
              <a:t>acero </a:t>
            </a:r>
            <a:r>
              <a:rPr lang="es-AR" sz="1200" b="1" spc="-10" dirty="0">
                <a:latin typeface="Arial"/>
                <a:cs typeface="Arial"/>
              </a:rPr>
              <a:t>de </a:t>
            </a:r>
            <a:r>
              <a:rPr lang="es-AR" sz="1200" b="1" spc="-5" dirty="0">
                <a:latin typeface="Arial"/>
                <a:cs typeface="Arial"/>
              </a:rPr>
              <a:t> refuerzo,</a:t>
            </a:r>
            <a:r>
              <a:rPr lang="es-AR" sz="1200" b="1" dirty="0">
                <a:latin typeface="Arial"/>
                <a:cs typeface="Arial"/>
              </a:rPr>
              <a:t> </a:t>
            </a:r>
            <a:r>
              <a:rPr lang="es-AR" sz="1200" b="1" spc="-5" dirty="0">
                <a:latin typeface="Arial"/>
                <a:cs typeface="Arial"/>
              </a:rPr>
              <a:t>rieles</a:t>
            </a:r>
            <a:r>
              <a:rPr lang="es-AR" sz="1200" b="1" dirty="0">
                <a:latin typeface="Arial"/>
                <a:cs typeface="Arial"/>
              </a:rPr>
              <a:t> </a:t>
            </a:r>
            <a:r>
              <a:rPr lang="es-AR" sz="1200" b="1" spc="-5" dirty="0" err="1">
                <a:latin typeface="Arial"/>
                <a:cs typeface="Arial"/>
              </a:rPr>
              <a:t>etc</a:t>
            </a:r>
            <a:r>
              <a:rPr lang="es-AR" sz="1200" b="1" spc="-5" dirty="0">
                <a:latin typeface="Arial"/>
                <a:cs typeface="Arial"/>
              </a:rPr>
              <a:t>,</a:t>
            </a:r>
            <a:r>
              <a:rPr lang="es-AR" sz="1200" b="1" dirty="0">
                <a:latin typeface="Arial"/>
                <a:cs typeface="Arial"/>
              </a:rPr>
              <a:t> deberán</a:t>
            </a:r>
            <a:r>
              <a:rPr lang="es-AR" sz="1200" b="1" spc="5" dirty="0">
                <a:latin typeface="Arial"/>
                <a:cs typeface="Arial"/>
              </a:rPr>
              <a:t> </a:t>
            </a:r>
            <a:r>
              <a:rPr lang="es-AR" sz="1200" b="1" dirty="0">
                <a:latin typeface="Arial"/>
                <a:cs typeface="Arial"/>
              </a:rPr>
              <a:t>ser</a:t>
            </a:r>
            <a:r>
              <a:rPr lang="es-AR" sz="1200" b="1" spc="5" dirty="0">
                <a:latin typeface="Arial"/>
                <a:cs typeface="Arial"/>
              </a:rPr>
              <a:t> </a:t>
            </a:r>
            <a:r>
              <a:rPr lang="es-AR" sz="1200" b="1" dirty="0">
                <a:latin typeface="Arial"/>
                <a:cs typeface="Arial"/>
              </a:rPr>
              <a:t>soldadas</a:t>
            </a:r>
            <a:r>
              <a:rPr lang="es-AR" sz="1200" b="1" spc="5" dirty="0">
                <a:latin typeface="Arial"/>
                <a:cs typeface="Arial"/>
              </a:rPr>
              <a:t> </a:t>
            </a:r>
            <a:r>
              <a:rPr lang="es-AR" sz="1200" b="1" dirty="0">
                <a:latin typeface="Arial"/>
                <a:cs typeface="Arial"/>
              </a:rPr>
              <a:t>con</a:t>
            </a:r>
            <a:r>
              <a:rPr lang="es-AR" sz="1200" b="1" spc="5" dirty="0">
                <a:latin typeface="Arial"/>
                <a:cs typeface="Arial"/>
              </a:rPr>
              <a:t> </a:t>
            </a:r>
            <a:r>
              <a:rPr lang="es-AR" sz="1200" b="1" spc="-5" dirty="0">
                <a:latin typeface="Arial"/>
                <a:cs typeface="Arial"/>
              </a:rPr>
              <a:t>bronce</a:t>
            </a:r>
            <a:r>
              <a:rPr lang="es-AR" sz="1200" b="1" dirty="0">
                <a:latin typeface="Arial"/>
                <a:cs typeface="Arial"/>
              </a:rPr>
              <a:t> o</a:t>
            </a:r>
            <a:r>
              <a:rPr lang="es-AR" sz="1200" b="1" spc="5" dirty="0">
                <a:latin typeface="Arial"/>
                <a:cs typeface="Arial"/>
              </a:rPr>
              <a:t> </a:t>
            </a:r>
            <a:r>
              <a:rPr lang="es-AR" sz="1200" b="1" spc="-5" dirty="0">
                <a:latin typeface="Arial"/>
                <a:cs typeface="Arial"/>
              </a:rPr>
              <a:t>mediante </a:t>
            </a:r>
            <a:r>
              <a:rPr lang="es-AR" sz="1200" b="1" dirty="0">
                <a:latin typeface="Arial"/>
                <a:cs typeface="Arial"/>
              </a:rPr>
              <a:t> </a:t>
            </a:r>
            <a:r>
              <a:rPr lang="es-AR" sz="1200" b="1" spc="-5" dirty="0">
                <a:latin typeface="Arial"/>
                <a:cs typeface="Arial"/>
              </a:rPr>
              <a:t>soldadura</a:t>
            </a:r>
            <a:r>
              <a:rPr lang="es-AR" sz="1200" b="1" dirty="0">
                <a:latin typeface="Arial"/>
                <a:cs typeface="Arial"/>
              </a:rPr>
              <a:t> de</a:t>
            </a:r>
            <a:r>
              <a:rPr lang="es-AR" sz="1200" b="1" spc="5" dirty="0">
                <a:latin typeface="Arial"/>
                <a:cs typeface="Arial"/>
              </a:rPr>
              <a:t> </a:t>
            </a:r>
            <a:r>
              <a:rPr lang="es-AR" sz="1200" b="1" spc="-5" dirty="0">
                <a:latin typeface="Arial"/>
                <a:cs typeface="Arial"/>
              </a:rPr>
              <a:t>fusión,</a:t>
            </a:r>
            <a:r>
              <a:rPr lang="es-AR" sz="1200" b="1" dirty="0">
                <a:latin typeface="Arial"/>
                <a:cs typeface="Arial"/>
              </a:rPr>
              <a:t> </a:t>
            </a:r>
            <a:r>
              <a:rPr lang="es-AR" sz="1200" b="1" spc="-5" dirty="0">
                <a:latin typeface="Arial"/>
                <a:cs typeface="Arial"/>
              </a:rPr>
              <a:t>exceptuando</a:t>
            </a:r>
            <a:r>
              <a:rPr lang="es-AR" sz="1200" b="1" dirty="0">
                <a:latin typeface="Arial"/>
                <a:cs typeface="Arial"/>
              </a:rPr>
              <a:t> las</a:t>
            </a:r>
            <a:r>
              <a:rPr lang="es-AR" sz="1200" b="1" spc="5" dirty="0">
                <a:latin typeface="Arial"/>
                <a:cs typeface="Arial"/>
              </a:rPr>
              <a:t> </a:t>
            </a:r>
            <a:r>
              <a:rPr lang="es-AR" sz="1200" b="1" spc="-5" dirty="0">
                <a:latin typeface="Arial"/>
                <a:cs typeface="Arial"/>
              </a:rPr>
              <a:t>conexiones</a:t>
            </a:r>
            <a:r>
              <a:rPr lang="es-AR" sz="1200" b="1" dirty="0">
                <a:latin typeface="Arial"/>
                <a:cs typeface="Arial"/>
              </a:rPr>
              <a:t> a</a:t>
            </a:r>
            <a:r>
              <a:rPr lang="es-AR" sz="1200" b="1" spc="5" dirty="0">
                <a:latin typeface="Arial"/>
                <a:cs typeface="Arial"/>
              </a:rPr>
              <a:t> </a:t>
            </a:r>
            <a:r>
              <a:rPr lang="es-AR" sz="1200" b="1" spc="-5" dirty="0">
                <a:latin typeface="Arial"/>
                <a:cs typeface="Arial"/>
              </a:rPr>
              <a:t>piezas </a:t>
            </a:r>
            <a:r>
              <a:rPr lang="es-AR" sz="1200" b="1" dirty="0">
                <a:latin typeface="Arial"/>
                <a:cs typeface="Arial"/>
              </a:rPr>
              <a:t> </a:t>
            </a:r>
            <a:r>
              <a:rPr lang="es-AR" sz="1200" b="1" spc="-5" dirty="0">
                <a:latin typeface="Arial"/>
                <a:cs typeface="Arial"/>
              </a:rPr>
              <a:t>galvanizadas,</a:t>
            </a:r>
            <a:r>
              <a:rPr lang="es-AR" sz="1200" b="1" spc="5" dirty="0">
                <a:latin typeface="Arial"/>
                <a:cs typeface="Arial"/>
              </a:rPr>
              <a:t> </a:t>
            </a:r>
            <a:r>
              <a:rPr lang="es-AR" sz="1200" b="1" spc="-5" dirty="0">
                <a:latin typeface="Arial"/>
                <a:cs typeface="Arial"/>
              </a:rPr>
              <a:t>las </a:t>
            </a:r>
            <a:r>
              <a:rPr lang="es-AR" sz="1200" b="1" dirty="0">
                <a:latin typeface="Arial"/>
                <a:cs typeface="Arial"/>
              </a:rPr>
              <a:t>cuales</a:t>
            </a:r>
            <a:r>
              <a:rPr lang="es-AR" sz="1200" b="1" spc="-5" dirty="0">
                <a:latin typeface="Arial"/>
                <a:cs typeface="Arial"/>
              </a:rPr>
              <a:t> </a:t>
            </a:r>
            <a:r>
              <a:rPr lang="es-AR" sz="1200" b="1" dirty="0">
                <a:latin typeface="Arial"/>
                <a:cs typeface="Arial"/>
              </a:rPr>
              <a:t>deberán</a:t>
            </a:r>
            <a:r>
              <a:rPr lang="es-AR" sz="1200" b="1" spc="-10" dirty="0">
                <a:latin typeface="Arial"/>
                <a:cs typeface="Arial"/>
              </a:rPr>
              <a:t> </a:t>
            </a:r>
            <a:r>
              <a:rPr lang="es-AR" sz="1200" b="1" spc="-5" dirty="0">
                <a:latin typeface="Arial"/>
                <a:cs typeface="Arial"/>
              </a:rPr>
              <a:t>hacerse</a:t>
            </a:r>
            <a:r>
              <a:rPr lang="es-AR" sz="1200" b="1" spc="-10" dirty="0">
                <a:latin typeface="Arial"/>
                <a:cs typeface="Arial"/>
              </a:rPr>
              <a:t> </a:t>
            </a:r>
            <a:r>
              <a:rPr lang="es-AR" sz="1200" b="1" dirty="0">
                <a:latin typeface="Arial"/>
                <a:cs typeface="Arial"/>
              </a:rPr>
              <a:t>con</a:t>
            </a:r>
            <a:r>
              <a:rPr lang="es-AR" sz="1200" b="1" spc="-5" dirty="0">
                <a:latin typeface="Arial"/>
                <a:cs typeface="Arial"/>
              </a:rPr>
              <a:t> pernos.</a:t>
            </a:r>
          </a:p>
          <a:p>
            <a:pPr marL="355600" marR="5080" indent="-342900" algn="just">
              <a:lnSpc>
                <a:spcPts val="1800"/>
              </a:lnSpc>
              <a:spcBef>
                <a:spcPts val="815"/>
              </a:spcBef>
              <a:buFont typeface="Wingdings" panose="05000000000000000000" pitchFamily="2" charset="2"/>
              <a:buChar char="ü"/>
            </a:pPr>
            <a:endParaRPr lang="es-AR" sz="1200" b="1" spc="-5" dirty="0">
              <a:latin typeface="Arial"/>
              <a:cs typeface="Arial"/>
            </a:endParaRPr>
          </a:p>
          <a:p>
            <a:pPr marL="260985" algn="just">
              <a:lnSpc>
                <a:spcPts val="1800"/>
              </a:lnSpc>
            </a:pPr>
            <a:r>
              <a:rPr lang="es-AR" sz="1200" b="1" spc="-5" dirty="0">
                <a:latin typeface="Arial"/>
                <a:cs typeface="Arial"/>
              </a:rPr>
              <a:t>      </a:t>
            </a:r>
            <a:r>
              <a:rPr lang="es-AR" sz="1200" b="1" spc="-5" dirty="0">
                <a:solidFill>
                  <a:srgbClr val="00B050"/>
                </a:solidFill>
                <a:latin typeface="Arial"/>
                <a:cs typeface="Arial"/>
              </a:rPr>
              <a:t>Inserciones</a:t>
            </a:r>
            <a:endParaRPr lang="es-AR" sz="1200" dirty="0">
              <a:solidFill>
                <a:srgbClr val="00B050"/>
              </a:solidFill>
              <a:latin typeface="Arial"/>
              <a:cs typeface="Arial"/>
            </a:endParaRPr>
          </a:p>
          <a:p>
            <a:pPr marL="355600" marR="5715" indent="-342900" algn="just">
              <a:lnSpc>
                <a:spcPts val="1800"/>
              </a:lnSpc>
              <a:spcBef>
                <a:spcPts val="805"/>
              </a:spcBef>
              <a:buFont typeface="Wingdings" panose="05000000000000000000" pitchFamily="2" charset="2"/>
              <a:buChar char="ü"/>
            </a:pPr>
            <a:r>
              <a:rPr lang="es-AR" sz="1200" b="1" dirty="0">
                <a:latin typeface="Arial"/>
                <a:cs typeface="Arial"/>
              </a:rPr>
              <a:t>En</a:t>
            </a:r>
            <a:r>
              <a:rPr lang="es-AR" sz="1200" b="1" spc="-80" dirty="0">
                <a:latin typeface="Arial"/>
                <a:cs typeface="Arial"/>
              </a:rPr>
              <a:t> </a:t>
            </a:r>
            <a:r>
              <a:rPr lang="es-AR" sz="1200" b="1" spc="-5" dirty="0">
                <a:latin typeface="Arial"/>
                <a:cs typeface="Arial"/>
              </a:rPr>
              <a:t>los</a:t>
            </a:r>
            <a:r>
              <a:rPr lang="es-AR" sz="1200" b="1" spc="-80" dirty="0">
                <a:latin typeface="Arial"/>
                <a:cs typeface="Arial"/>
              </a:rPr>
              <a:t> </a:t>
            </a:r>
            <a:r>
              <a:rPr lang="es-AR" sz="1200" b="1" spc="-5" dirty="0">
                <a:latin typeface="Arial"/>
                <a:cs typeface="Arial"/>
              </a:rPr>
              <a:t>sitios</a:t>
            </a:r>
            <a:r>
              <a:rPr lang="es-AR" sz="1200" b="1" spc="-80" dirty="0">
                <a:latin typeface="Arial"/>
                <a:cs typeface="Arial"/>
              </a:rPr>
              <a:t> </a:t>
            </a:r>
            <a:r>
              <a:rPr lang="es-AR" sz="1200" b="1" dirty="0">
                <a:latin typeface="Arial"/>
                <a:cs typeface="Arial"/>
              </a:rPr>
              <a:t>donde</a:t>
            </a:r>
            <a:r>
              <a:rPr lang="es-AR" sz="1200" b="1" spc="-100" dirty="0">
                <a:latin typeface="Arial"/>
                <a:cs typeface="Arial"/>
              </a:rPr>
              <a:t> </a:t>
            </a:r>
            <a:r>
              <a:rPr lang="es-AR" sz="1200" b="1" dirty="0">
                <a:latin typeface="Arial"/>
                <a:cs typeface="Arial"/>
              </a:rPr>
              <a:t>emerjan</a:t>
            </a:r>
            <a:r>
              <a:rPr lang="es-AR" sz="1200" b="1" spc="-75" dirty="0">
                <a:latin typeface="Arial"/>
                <a:cs typeface="Arial"/>
              </a:rPr>
              <a:t> </a:t>
            </a:r>
            <a:r>
              <a:rPr lang="es-AR" sz="1200" b="1" spc="-5" dirty="0">
                <a:latin typeface="Arial"/>
                <a:cs typeface="Arial"/>
              </a:rPr>
              <a:t>derivaciones</a:t>
            </a:r>
            <a:r>
              <a:rPr lang="es-AR" sz="1200" b="1" spc="-80" dirty="0">
                <a:latin typeface="Arial"/>
                <a:cs typeface="Arial"/>
              </a:rPr>
              <a:t> </a:t>
            </a:r>
            <a:r>
              <a:rPr lang="es-AR" sz="1200" b="1" dirty="0">
                <a:latin typeface="Arial"/>
                <a:cs typeface="Arial"/>
              </a:rPr>
              <a:t>de</a:t>
            </a:r>
            <a:r>
              <a:rPr lang="es-AR" sz="1200" b="1" spc="-85" dirty="0">
                <a:latin typeface="Arial"/>
                <a:cs typeface="Arial"/>
              </a:rPr>
              <a:t> </a:t>
            </a:r>
            <a:r>
              <a:rPr lang="es-AR" sz="1200" b="1" spc="-5" dirty="0">
                <a:latin typeface="Arial"/>
                <a:cs typeface="Arial"/>
              </a:rPr>
              <a:t>puesta</a:t>
            </a:r>
            <a:r>
              <a:rPr lang="es-AR" sz="1200" b="1" spc="-75" dirty="0">
                <a:latin typeface="Arial"/>
                <a:cs typeface="Arial"/>
              </a:rPr>
              <a:t> </a:t>
            </a:r>
            <a:r>
              <a:rPr lang="es-AR" sz="1200" b="1" dirty="0">
                <a:latin typeface="Arial"/>
                <a:cs typeface="Arial"/>
              </a:rPr>
              <a:t>a</a:t>
            </a:r>
            <a:r>
              <a:rPr lang="es-AR" sz="1200" b="1" spc="-85" dirty="0">
                <a:latin typeface="Arial"/>
                <a:cs typeface="Arial"/>
              </a:rPr>
              <a:t> </a:t>
            </a:r>
            <a:r>
              <a:rPr lang="es-AR" sz="1200" b="1" spc="-5" dirty="0">
                <a:latin typeface="Arial"/>
                <a:cs typeface="Arial"/>
              </a:rPr>
              <a:t>tierra</a:t>
            </a:r>
            <a:r>
              <a:rPr lang="es-AR" sz="1200" b="1" spc="-75" dirty="0">
                <a:latin typeface="Arial"/>
                <a:cs typeface="Arial"/>
              </a:rPr>
              <a:t> </a:t>
            </a:r>
            <a:r>
              <a:rPr lang="es-AR" sz="1200" b="1" dirty="0">
                <a:latin typeface="Arial"/>
                <a:cs typeface="Arial"/>
              </a:rPr>
              <a:t>del</a:t>
            </a:r>
            <a:r>
              <a:rPr lang="es-AR" sz="1200" b="1" spc="-100" dirty="0">
                <a:latin typeface="Arial"/>
                <a:cs typeface="Arial"/>
              </a:rPr>
              <a:t> </a:t>
            </a:r>
            <a:r>
              <a:rPr lang="es-AR" sz="1200" b="1" spc="-5" dirty="0">
                <a:latin typeface="Arial"/>
                <a:cs typeface="Arial"/>
              </a:rPr>
              <a:t>concreto, </a:t>
            </a:r>
            <a:r>
              <a:rPr lang="es-AR" sz="1200" b="1" spc="-375" dirty="0">
                <a:latin typeface="Arial"/>
                <a:cs typeface="Arial"/>
              </a:rPr>
              <a:t> </a:t>
            </a:r>
            <a:r>
              <a:rPr lang="es-AR" sz="1200" b="1" dirty="0">
                <a:latin typeface="Arial"/>
                <a:cs typeface="Arial"/>
              </a:rPr>
              <a:t>deberán</a:t>
            </a:r>
            <a:r>
              <a:rPr lang="es-AR" sz="1200" b="1" spc="5" dirty="0">
                <a:latin typeface="Arial"/>
                <a:cs typeface="Arial"/>
              </a:rPr>
              <a:t> </a:t>
            </a:r>
            <a:r>
              <a:rPr lang="es-AR" sz="1200" b="1" spc="-5" dirty="0">
                <a:latin typeface="Arial"/>
                <a:cs typeface="Arial"/>
              </a:rPr>
              <a:t>suministrarse</a:t>
            </a:r>
            <a:r>
              <a:rPr lang="es-AR" sz="1200" b="1" dirty="0">
                <a:latin typeface="Arial"/>
                <a:cs typeface="Arial"/>
              </a:rPr>
              <a:t> </a:t>
            </a:r>
            <a:r>
              <a:rPr lang="es-AR" sz="1200" b="1" spc="-5" dirty="0">
                <a:latin typeface="Arial"/>
                <a:cs typeface="Arial"/>
              </a:rPr>
              <a:t>inserciones</a:t>
            </a:r>
            <a:r>
              <a:rPr lang="es-AR" sz="1200" b="1" dirty="0">
                <a:latin typeface="Arial"/>
                <a:cs typeface="Arial"/>
              </a:rPr>
              <a:t> </a:t>
            </a:r>
            <a:r>
              <a:rPr lang="es-AR" sz="1200" b="1" spc="-5" dirty="0">
                <a:latin typeface="Arial"/>
                <a:cs typeface="Arial"/>
              </a:rPr>
              <a:t>metálicas</a:t>
            </a:r>
            <a:r>
              <a:rPr lang="es-AR" sz="1200" b="1" dirty="0">
                <a:latin typeface="Arial"/>
                <a:cs typeface="Arial"/>
              </a:rPr>
              <a:t> </a:t>
            </a:r>
            <a:r>
              <a:rPr lang="es-AR" sz="1200" b="1" spc="-10" dirty="0">
                <a:latin typeface="Arial"/>
                <a:cs typeface="Arial"/>
              </a:rPr>
              <a:t>de</a:t>
            </a:r>
            <a:r>
              <a:rPr lang="es-AR" sz="1200" b="1" spc="-5" dirty="0">
                <a:latin typeface="Arial"/>
                <a:cs typeface="Arial"/>
              </a:rPr>
              <a:t> Puesta</a:t>
            </a:r>
            <a:r>
              <a:rPr lang="es-AR" sz="1200" b="1" dirty="0">
                <a:latin typeface="Arial"/>
                <a:cs typeface="Arial"/>
              </a:rPr>
              <a:t> a</a:t>
            </a:r>
            <a:r>
              <a:rPr lang="es-AR" sz="1200" b="1" spc="5" dirty="0">
                <a:latin typeface="Arial"/>
                <a:cs typeface="Arial"/>
              </a:rPr>
              <a:t> </a:t>
            </a:r>
            <a:r>
              <a:rPr lang="es-AR" sz="1200" b="1" spc="-5" dirty="0">
                <a:latin typeface="Arial"/>
                <a:cs typeface="Arial"/>
              </a:rPr>
              <a:t>tierra, </a:t>
            </a:r>
            <a:r>
              <a:rPr lang="es-AR" sz="1200" b="1" dirty="0">
                <a:latin typeface="Arial"/>
                <a:cs typeface="Arial"/>
              </a:rPr>
              <a:t> </a:t>
            </a:r>
            <a:r>
              <a:rPr lang="es-AR" sz="1200" b="1" spc="-5" dirty="0">
                <a:latin typeface="Arial"/>
                <a:cs typeface="Arial"/>
              </a:rPr>
              <a:t>instalaciones </a:t>
            </a:r>
            <a:r>
              <a:rPr lang="es-AR" sz="1200" b="1" dirty="0">
                <a:latin typeface="Arial"/>
                <a:cs typeface="Arial"/>
              </a:rPr>
              <a:t>a ras con </a:t>
            </a:r>
            <a:r>
              <a:rPr lang="es-AR" sz="1200" b="1" spc="-10" dirty="0">
                <a:latin typeface="Arial"/>
                <a:cs typeface="Arial"/>
              </a:rPr>
              <a:t>la </a:t>
            </a:r>
            <a:r>
              <a:rPr lang="es-AR" sz="1200" b="1" spc="-5" dirty="0">
                <a:latin typeface="Arial"/>
                <a:cs typeface="Arial"/>
              </a:rPr>
              <a:t>superficie acabada </a:t>
            </a:r>
            <a:r>
              <a:rPr lang="es-AR" sz="1200" b="1" dirty="0">
                <a:latin typeface="Arial"/>
                <a:cs typeface="Arial"/>
              </a:rPr>
              <a:t>del </a:t>
            </a:r>
            <a:r>
              <a:rPr lang="es-AR" sz="1200" b="1" spc="-5" dirty="0">
                <a:latin typeface="Arial"/>
                <a:cs typeface="Arial"/>
              </a:rPr>
              <a:t>concreto. Así </a:t>
            </a:r>
            <a:r>
              <a:rPr lang="es-AR" sz="1200" b="1" spc="-10" dirty="0">
                <a:latin typeface="Arial"/>
                <a:cs typeface="Arial"/>
              </a:rPr>
              <a:t>mismo, </a:t>
            </a:r>
            <a:r>
              <a:rPr lang="es-AR" sz="1200" b="1" spc="-5" dirty="0">
                <a:latin typeface="Arial"/>
                <a:cs typeface="Arial"/>
              </a:rPr>
              <a:t> deben</a:t>
            </a:r>
            <a:r>
              <a:rPr lang="es-AR" sz="1200" b="1" dirty="0">
                <a:latin typeface="Arial"/>
                <a:cs typeface="Arial"/>
              </a:rPr>
              <a:t> </a:t>
            </a:r>
            <a:r>
              <a:rPr lang="es-AR" sz="1200" b="1" spc="-5" dirty="0">
                <a:latin typeface="Arial"/>
                <a:cs typeface="Arial"/>
              </a:rPr>
              <a:t>suministrarse</a:t>
            </a:r>
            <a:r>
              <a:rPr lang="es-AR" sz="1200" b="1" dirty="0">
                <a:latin typeface="Arial"/>
                <a:cs typeface="Arial"/>
              </a:rPr>
              <a:t> </a:t>
            </a:r>
            <a:r>
              <a:rPr lang="es-AR" sz="1200" b="1" spc="-5" dirty="0">
                <a:latin typeface="Arial"/>
                <a:cs typeface="Arial"/>
              </a:rPr>
              <a:t>inserciones</a:t>
            </a:r>
            <a:r>
              <a:rPr lang="es-AR" sz="1200" b="1" dirty="0">
                <a:latin typeface="Arial"/>
                <a:cs typeface="Arial"/>
              </a:rPr>
              <a:t> para</a:t>
            </a:r>
            <a:r>
              <a:rPr lang="es-AR" sz="1200" b="1" spc="5" dirty="0">
                <a:latin typeface="Arial"/>
                <a:cs typeface="Arial"/>
              </a:rPr>
              <a:t> </a:t>
            </a:r>
            <a:r>
              <a:rPr lang="es-AR" sz="1200" b="1" spc="-5" dirty="0">
                <a:latin typeface="Arial"/>
                <a:cs typeface="Arial"/>
              </a:rPr>
              <a:t>derivaciones</a:t>
            </a:r>
            <a:r>
              <a:rPr lang="es-AR" sz="1200" b="1" dirty="0">
                <a:latin typeface="Arial"/>
                <a:cs typeface="Arial"/>
              </a:rPr>
              <a:t> </a:t>
            </a:r>
            <a:r>
              <a:rPr lang="es-AR" sz="1200" b="1" spc="-5" dirty="0">
                <a:latin typeface="Arial"/>
                <a:cs typeface="Arial"/>
              </a:rPr>
              <a:t>futuras</a:t>
            </a:r>
            <a:r>
              <a:rPr lang="es-AR" sz="1200" b="1" dirty="0">
                <a:latin typeface="Arial"/>
                <a:cs typeface="Arial"/>
              </a:rPr>
              <a:t> o </a:t>
            </a:r>
            <a:r>
              <a:rPr lang="es-AR" sz="1200" b="1" spc="-375" dirty="0">
                <a:latin typeface="Arial"/>
                <a:cs typeface="Arial"/>
              </a:rPr>
              <a:t> </a:t>
            </a:r>
            <a:r>
              <a:rPr lang="es-AR" sz="1200" b="1" dirty="0">
                <a:latin typeface="Arial"/>
                <a:cs typeface="Arial"/>
              </a:rPr>
              <a:t>extensiones</a:t>
            </a:r>
            <a:r>
              <a:rPr lang="es-AR" sz="1200" b="1" spc="-10" dirty="0">
                <a:latin typeface="Arial"/>
                <a:cs typeface="Arial"/>
              </a:rPr>
              <a:t> </a:t>
            </a:r>
            <a:r>
              <a:rPr lang="es-AR" sz="1200" b="1" dirty="0">
                <a:latin typeface="Arial"/>
                <a:cs typeface="Arial"/>
              </a:rPr>
              <a:t>de</a:t>
            </a:r>
            <a:r>
              <a:rPr lang="es-AR" sz="1200" b="1" spc="-10" dirty="0">
                <a:latin typeface="Arial"/>
                <a:cs typeface="Arial"/>
              </a:rPr>
              <a:t> </a:t>
            </a:r>
            <a:r>
              <a:rPr lang="es-AR" sz="1200" b="1" dirty="0">
                <a:latin typeface="Arial"/>
                <a:cs typeface="Arial"/>
              </a:rPr>
              <a:t>la</a:t>
            </a:r>
            <a:r>
              <a:rPr lang="es-AR" sz="1200" b="1" spc="-10" dirty="0">
                <a:latin typeface="Arial"/>
                <a:cs typeface="Arial"/>
              </a:rPr>
              <a:t> </a:t>
            </a:r>
            <a:r>
              <a:rPr lang="es-AR" sz="1200" b="1" spc="-5" dirty="0">
                <a:latin typeface="Arial"/>
                <a:cs typeface="Arial"/>
              </a:rPr>
              <a:t>malla</a:t>
            </a:r>
            <a:r>
              <a:rPr lang="es-AR" sz="1200" b="1" spc="5" dirty="0">
                <a:latin typeface="Arial"/>
                <a:cs typeface="Arial"/>
              </a:rPr>
              <a:t> </a:t>
            </a:r>
            <a:r>
              <a:rPr lang="es-AR" sz="1200" b="1" dirty="0">
                <a:latin typeface="Arial"/>
                <a:cs typeface="Arial"/>
              </a:rPr>
              <a:t>según</a:t>
            </a:r>
            <a:r>
              <a:rPr lang="es-AR" sz="1200" b="1" spc="-10" dirty="0">
                <a:latin typeface="Arial"/>
                <a:cs typeface="Arial"/>
              </a:rPr>
              <a:t> </a:t>
            </a:r>
            <a:r>
              <a:rPr lang="es-AR" sz="1200" b="1" dirty="0">
                <a:latin typeface="Arial"/>
                <a:cs typeface="Arial"/>
              </a:rPr>
              <a:t>se</a:t>
            </a:r>
            <a:r>
              <a:rPr lang="es-AR" sz="1200" b="1" spc="-10" dirty="0">
                <a:latin typeface="Arial"/>
                <a:cs typeface="Arial"/>
              </a:rPr>
              <a:t> </a:t>
            </a:r>
            <a:r>
              <a:rPr lang="es-AR" sz="1200" b="1" spc="-5" dirty="0">
                <a:latin typeface="Arial"/>
                <a:cs typeface="Arial"/>
              </a:rPr>
              <a:t>indique</a:t>
            </a:r>
            <a:r>
              <a:rPr lang="es-AR" sz="1200" b="1" dirty="0">
                <a:latin typeface="Arial"/>
                <a:cs typeface="Arial"/>
              </a:rPr>
              <a:t> en</a:t>
            </a:r>
            <a:r>
              <a:rPr lang="es-AR" sz="1200" b="1" spc="-10" dirty="0">
                <a:latin typeface="Arial"/>
                <a:cs typeface="Arial"/>
              </a:rPr>
              <a:t> </a:t>
            </a:r>
            <a:r>
              <a:rPr lang="es-AR" sz="1200" b="1" spc="-5" dirty="0">
                <a:latin typeface="Arial"/>
                <a:cs typeface="Arial"/>
              </a:rPr>
              <a:t>los</a:t>
            </a:r>
            <a:r>
              <a:rPr lang="es-AR" sz="1200" b="1" spc="5" dirty="0">
                <a:latin typeface="Arial"/>
                <a:cs typeface="Arial"/>
              </a:rPr>
              <a:t> </a:t>
            </a:r>
            <a:r>
              <a:rPr lang="es-AR" sz="1200" b="1" dirty="0">
                <a:latin typeface="Arial"/>
                <a:cs typeface="Arial"/>
              </a:rPr>
              <a:t>Planos</a:t>
            </a:r>
          </a:p>
          <a:p>
            <a:pPr>
              <a:lnSpc>
                <a:spcPts val="2200"/>
              </a:lnSpc>
              <a:spcBef>
                <a:spcPts val="40"/>
              </a:spcBef>
            </a:pPr>
            <a:endParaRPr lang="es-AR" sz="1200" b="1" dirty="0">
              <a:latin typeface="Arial"/>
              <a:cs typeface="Arial"/>
            </a:endParaRPr>
          </a:p>
          <a:p>
            <a:pPr marL="355600" marR="5080" indent="-342900" algn="just">
              <a:lnSpc>
                <a:spcPts val="2200"/>
              </a:lnSpc>
              <a:spcBef>
                <a:spcPts val="815"/>
              </a:spcBef>
              <a:buFont typeface="Wingdings" panose="05000000000000000000" pitchFamily="2" charset="2"/>
              <a:buChar char="ü"/>
            </a:pPr>
            <a:endParaRPr lang="es-AR" sz="1200" b="1" dirty="0">
              <a:latin typeface="Arial"/>
              <a:cs typeface="Arial"/>
            </a:endParaRP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75</a:t>
            </a:fld>
            <a:endParaRPr lang="es-AR"/>
          </a:p>
        </p:txBody>
      </p:sp>
    </p:spTree>
    <p:extLst>
      <p:ext uri="{BB962C8B-B14F-4D97-AF65-F5344CB8AC3E}">
        <p14:creationId xmlns:p14="http://schemas.microsoft.com/office/powerpoint/2010/main" val="3719901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r>
              <a:rPr lang="es-AR" sz="2800" b="1" u="sng" spc="-5" dirty="0">
                <a:effectLst>
                  <a:outerShdw blurRad="38100" dist="38100" dir="2700000" algn="tl">
                    <a:srgbClr val="000000">
                      <a:alpha val="43137"/>
                    </a:srgbClr>
                  </a:outerShdw>
                </a:effectLst>
                <a:latin typeface="Arial"/>
                <a:cs typeface="Arial"/>
              </a:rPr>
              <a:t>Pruebas</a:t>
            </a:r>
            <a:r>
              <a:rPr lang="es-AR" sz="2800" b="1" u="sng" dirty="0">
                <a:effectLst>
                  <a:outerShdw blurRad="38100" dist="38100" dir="2700000" algn="tl">
                    <a:srgbClr val="000000">
                      <a:alpha val="43137"/>
                    </a:srgbClr>
                  </a:outerShdw>
                </a:effectLst>
                <a:latin typeface="Arial"/>
                <a:cs typeface="Arial"/>
              </a:rPr>
              <a:t> y</a:t>
            </a:r>
            <a:r>
              <a:rPr lang="es-AR" sz="2800" b="1" u="sng" spc="-40" dirty="0">
                <a:effectLst>
                  <a:outerShdw blurRad="38100" dist="38100" dir="2700000" algn="tl">
                    <a:srgbClr val="000000">
                      <a:alpha val="43137"/>
                    </a:srgbClr>
                  </a:outerShdw>
                </a:effectLst>
                <a:latin typeface="Arial"/>
                <a:cs typeface="Arial"/>
              </a:rPr>
              <a:t> </a:t>
            </a:r>
            <a:r>
              <a:rPr lang="es-AR" sz="2800" b="1" u="sng" spc="-5" dirty="0">
                <a:effectLst>
                  <a:outerShdw blurRad="38100" dist="38100" dir="2700000" algn="tl">
                    <a:srgbClr val="000000">
                      <a:alpha val="43137"/>
                    </a:srgbClr>
                  </a:outerShdw>
                </a:effectLst>
                <a:latin typeface="Arial"/>
                <a:cs typeface="Arial"/>
              </a:rPr>
              <a:t>mediciones</a:t>
            </a:r>
          </a:p>
          <a:p>
            <a:pPr marL="12700" algn="just"/>
            <a:endParaRPr lang="es-AR" sz="2800" b="1" u="sng" dirty="0">
              <a:effectLst>
                <a:outerShdw blurRad="38100" dist="38100" dir="2700000" algn="tl">
                  <a:srgbClr val="000000">
                    <a:alpha val="43137"/>
                  </a:srgbClr>
                </a:outerShdw>
              </a:effectLst>
              <a:latin typeface="Arial"/>
              <a:cs typeface="Arial"/>
            </a:endParaRPr>
          </a:p>
          <a:p>
            <a:pPr marL="355600" marR="5080" indent="-342900" algn="just">
              <a:lnSpc>
                <a:spcPct val="143900"/>
              </a:lnSpc>
              <a:spcBef>
                <a:spcPts val="810"/>
              </a:spcBef>
              <a:buFont typeface="Wingdings" panose="05000000000000000000" pitchFamily="2" charset="2"/>
              <a:buChar char="ü"/>
            </a:pPr>
            <a:r>
              <a:rPr lang="es-AR" sz="2800" b="1" spc="-5" dirty="0">
                <a:effectLst>
                  <a:outerShdw blurRad="38100" dist="38100" dir="2700000" algn="tl">
                    <a:srgbClr val="000000">
                      <a:alpha val="43137"/>
                    </a:srgbClr>
                  </a:outerShdw>
                </a:effectLst>
                <a:latin typeface="Arial"/>
                <a:cs typeface="Arial"/>
              </a:rPr>
              <a:t>Una vez se encuentre tendido </a:t>
            </a:r>
            <a:r>
              <a:rPr lang="es-AR" sz="2800" b="1" dirty="0">
                <a:effectLst>
                  <a:outerShdw blurRad="38100" dist="38100" dir="2700000" algn="tl">
                    <a:srgbClr val="000000">
                      <a:alpha val="43137"/>
                    </a:srgbClr>
                  </a:outerShdw>
                </a:effectLst>
                <a:latin typeface="Arial"/>
                <a:cs typeface="Arial"/>
              </a:rPr>
              <a:t>el </a:t>
            </a:r>
            <a:r>
              <a:rPr lang="es-AR" sz="2800" b="1" spc="-5" dirty="0">
                <a:effectLst>
                  <a:outerShdw blurRad="38100" dist="38100" dir="2700000" algn="tl">
                    <a:srgbClr val="000000">
                      <a:alpha val="43137"/>
                    </a:srgbClr>
                  </a:outerShdw>
                </a:effectLst>
                <a:latin typeface="Arial"/>
                <a:cs typeface="Arial"/>
              </a:rPr>
              <a:t>cable, </a:t>
            </a:r>
            <a:r>
              <a:rPr lang="es-AR" sz="2800" b="1" dirty="0">
                <a:effectLst>
                  <a:outerShdw blurRad="38100" dist="38100" dir="2700000" algn="tl">
                    <a:srgbClr val="000000">
                      <a:alpha val="43137"/>
                    </a:srgbClr>
                  </a:outerShdw>
                </a:effectLst>
                <a:latin typeface="Arial"/>
                <a:cs typeface="Arial"/>
              </a:rPr>
              <a:t>se </a:t>
            </a:r>
            <a:r>
              <a:rPr lang="es-AR" sz="2800" b="1" spc="-5" dirty="0">
                <a:effectLst>
                  <a:outerShdw blurRad="38100" dist="38100" dir="2700000" algn="tl">
                    <a:srgbClr val="000000">
                      <a:alpha val="43137"/>
                    </a:srgbClr>
                  </a:outerShdw>
                </a:effectLst>
                <a:latin typeface="Arial"/>
                <a:cs typeface="Arial"/>
              </a:rPr>
              <a:t>deben realizar las siguientes </a:t>
            </a:r>
            <a:r>
              <a:rPr lang="es-AR" sz="2800" b="1" spc="-375" dirty="0">
                <a:effectLst>
                  <a:outerShdw blurRad="38100" dist="38100" dir="2700000" algn="tl">
                    <a:srgbClr val="000000">
                      <a:alpha val="43137"/>
                    </a:srgbClr>
                  </a:outerShdw>
                </a:effectLst>
                <a:latin typeface="Arial"/>
                <a:cs typeface="Arial"/>
              </a:rPr>
              <a:t> </a:t>
            </a:r>
            <a:r>
              <a:rPr lang="es-AR" sz="2800" b="1" dirty="0">
                <a:effectLst>
                  <a:outerShdw blurRad="38100" dist="38100" dir="2700000" algn="tl">
                    <a:srgbClr val="000000">
                      <a:alpha val="43137"/>
                    </a:srgbClr>
                  </a:outerShdw>
                </a:effectLst>
                <a:latin typeface="Arial"/>
                <a:cs typeface="Arial"/>
              </a:rPr>
              <a:t>pruebas:</a:t>
            </a:r>
          </a:p>
          <a:p>
            <a:pPr marL="12700" marR="5080" algn="just">
              <a:lnSpc>
                <a:spcPct val="143900"/>
              </a:lnSpc>
              <a:spcBef>
                <a:spcPts val="810"/>
              </a:spcBef>
            </a:pPr>
            <a:r>
              <a:rPr lang="es-AR" sz="2800" b="1" spc="5" dirty="0">
                <a:effectLst>
                  <a:outerShdw blurRad="38100" dist="38100" dir="2700000" algn="tl">
                    <a:srgbClr val="000000">
                      <a:alpha val="43137"/>
                    </a:srgbClr>
                  </a:outerShdw>
                </a:effectLst>
                <a:latin typeface="Arial"/>
                <a:cs typeface="Arial"/>
              </a:rPr>
              <a:t> </a:t>
            </a:r>
          </a:p>
          <a:p>
            <a:pPr marL="1270000" marR="5080" lvl="2" indent="-342900" algn="just">
              <a:lnSpc>
                <a:spcPct val="143900"/>
              </a:lnSpc>
              <a:spcBef>
                <a:spcPts val="810"/>
              </a:spcBef>
              <a:buFont typeface="Wingdings" panose="05000000000000000000" pitchFamily="2" charset="2"/>
              <a:buChar char="ü"/>
            </a:pPr>
            <a:r>
              <a:rPr lang="es-AR" sz="2800" b="1" spc="-5" dirty="0">
                <a:solidFill>
                  <a:srgbClr val="00B050"/>
                </a:solidFill>
                <a:latin typeface="Arial"/>
                <a:cs typeface="Arial"/>
              </a:rPr>
              <a:t>verificación</a:t>
            </a:r>
            <a:r>
              <a:rPr lang="es-AR" sz="2800" b="1" dirty="0">
                <a:solidFill>
                  <a:srgbClr val="00B050"/>
                </a:solidFill>
                <a:latin typeface="Arial"/>
                <a:cs typeface="Arial"/>
              </a:rPr>
              <a:t> </a:t>
            </a:r>
            <a:r>
              <a:rPr lang="es-AR" sz="2800" b="1" spc="-5" dirty="0">
                <a:solidFill>
                  <a:srgbClr val="00B050"/>
                </a:solidFill>
                <a:latin typeface="Arial"/>
                <a:cs typeface="Arial"/>
              </a:rPr>
              <a:t>mecánica</a:t>
            </a:r>
            <a:r>
              <a:rPr lang="es-AR" sz="2800" b="1" dirty="0">
                <a:solidFill>
                  <a:srgbClr val="00B050"/>
                </a:solidFill>
                <a:latin typeface="Arial"/>
                <a:cs typeface="Arial"/>
              </a:rPr>
              <a:t> de</a:t>
            </a:r>
            <a:r>
              <a:rPr lang="es-AR" sz="2800" b="1" spc="5" dirty="0">
                <a:solidFill>
                  <a:srgbClr val="00B050"/>
                </a:solidFill>
                <a:latin typeface="Arial"/>
                <a:cs typeface="Arial"/>
              </a:rPr>
              <a:t> </a:t>
            </a:r>
            <a:r>
              <a:rPr lang="es-AR" sz="2800" b="1" spc="-5" dirty="0">
                <a:solidFill>
                  <a:srgbClr val="00B050"/>
                </a:solidFill>
                <a:latin typeface="Arial"/>
                <a:cs typeface="Arial"/>
              </a:rPr>
              <a:t>conexiones</a:t>
            </a:r>
            <a:r>
              <a:rPr lang="es-AR" sz="2800" b="1" dirty="0">
                <a:solidFill>
                  <a:srgbClr val="00B050"/>
                </a:solidFill>
                <a:latin typeface="Arial"/>
                <a:cs typeface="Arial"/>
              </a:rPr>
              <a:t> y</a:t>
            </a:r>
            <a:r>
              <a:rPr lang="es-AR" sz="2800" b="1" spc="5" dirty="0">
                <a:solidFill>
                  <a:srgbClr val="00B050"/>
                </a:solidFill>
                <a:latin typeface="Arial"/>
                <a:cs typeface="Arial"/>
              </a:rPr>
              <a:t> </a:t>
            </a:r>
            <a:br>
              <a:rPr lang="es-AR" sz="2800" b="1" spc="5" dirty="0">
                <a:solidFill>
                  <a:srgbClr val="00B050"/>
                </a:solidFill>
                <a:latin typeface="Arial"/>
                <a:cs typeface="Arial"/>
              </a:rPr>
            </a:br>
            <a:endParaRPr lang="es-AR" sz="2800" b="1" spc="5" dirty="0">
              <a:solidFill>
                <a:srgbClr val="00B050"/>
              </a:solidFill>
              <a:latin typeface="Arial"/>
              <a:cs typeface="Arial"/>
            </a:endParaRPr>
          </a:p>
          <a:p>
            <a:pPr marL="1270000" marR="5080" lvl="2" indent="-342900" algn="just">
              <a:lnSpc>
                <a:spcPct val="143900"/>
              </a:lnSpc>
              <a:spcBef>
                <a:spcPts val="810"/>
              </a:spcBef>
              <a:buFont typeface="Wingdings" panose="05000000000000000000" pitchFamily="2" charset="2"/>
              <a:buChar char="ü"/>
            </a:pPr>
            <a:r>
              <a:rPr lang="es-AR" sz="2800" b="1" dirty="0">
                <a:solidFill>
                  <a:srgbClr val="00B050"/>
                </a:solidFill>
                <a:latin typeface="Arial"/>
                <a:cs typeface="Arial"/>
              </a:rPr>
              <a:t>continuidad</a:t>
            </a:r>
            <a:r>
              <a:rPr lang="es-AR" sz="2800" b="1" spc="5" dirty="0">
                <a:solidFill>
                  <a:srgbClr val="00B050"/>
                </a:solidFill>
                <a:latin typeface="Arial"/>
                <a:cs typeface="Arial"/>
              </a:rPr>
              <a:t> </a:t>
            </a:r>
            <a:r>
              <a:rPr lang="es-AR" sz="2800" b="1" dirty="0">
                <a:solidFill>
                  <a:srgbClr val="00B050"/>
                </a:solidFill>
                <a:latin typeface="Arial"/>
                <a:cs typeface="Arial"/>
              </a:rPr>
              <a:t>del </a:t>
            </a:r>
            <a:r>
              <a:rPr lang="es-AR" sz="2800" b="1" spc="5" dirty="0">
                <a:solidFill>
                  <a:srgbClr val="00B050"/>
                </a:solidFill>
                <a:latin typeface="Arial"/>
                <a:cs typeface="Arial"/>
              </a:rPr>
              <a:t> </a:t>
            </a:r>
            <a:r>
              <a:rPr lang="es-AR" sz="2800" b="1" spc="-5" dirty="0">
                <a:solidFill>
                  <a:srgbClr val="00B050"/>
                </a:solidFill>
                <a:latin typeface="Arial"/>
                <a:cs typeface="Arial"/>
              </a:rPr>
              <a:t>conductor.</a:t>
            </a:r>
            <a:endParaRPr lang="es-AR" sz="2800" b="1" dirty="0">
              <a:solidFill>
                <a:srgbClr val="00B050"/>
              </a:solidFill>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76</a:t>
            </a:fld>
            <a:endParaRPr lang="es-AR"/>
          </a:p>
        </p:txBody>
      </p:sp>
    </p:spTree>
    <p:extLst>
      <p:ext uri="{BB962C8B-B14F-4D97-AF65-F5344CB8AC3E}">
        <p14:creationId xmlns:p14="http://schemas.microsoft.com/office/powerpoint/2010/main" val="653802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05840" y="3118104"/>
            <a:ext cx="1139952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011680" y="5632704"/>
            <a:ext cx="93878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70560" y="2313432"/>
            <a:ext cx="583387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906768" y="2313432"/>
            <a:ext cx="5833872"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70560" y="402336"/>
            <a:ext cx="1207008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70560" y="2313432"/>
            <a:ext cx="120700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559808" y="9354312"/>
            <a:ext cx="4291584"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70560" y="9354312"/>
            <a:ext cx="3084576"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8/24/2021</a:t>
            </a:fld>
            <a:endParaRPr lang="en-US"/>
          </a:p>
        </p:txBody>
      </p:sp>
      <p:sp>
        <p:nvSpPr>
          <p:cNvPr id="6" name="Holder 6"/>
          <p:cNvSpPr>
            <a:spLocks noGrp="1"/>
          </p:cNvSpPr>
          <p:nvPr>
            <p:ph type="sldNum" sz="quarter" idx="7"/>
          </p:nvPr>
        </p:nvSpPr>
        <p:spPr>
          <a:xfrm>
            <a:off x="9656064" y="9354312"/>
            <a:ext cx="3084576"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jpg"/><Relationship Id="rId4" Type="http://schemas.openxmlformats.org/officeDocument/2006/relationships/image" Target="../media/image12.emf"/></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93584" y="1008867"/>
            <a:ext cx="9869816" cy="479287"/>
          </a:xfrm>
          <a:prstGeom prst="rect">
            <a:avLst/>
          </a:prstGeom>
        </p:spPr>
        <p:txBody>
          <a:bodyPr vert="horz" wrap="square" lIns="0" tIns="15928" rIns="0" bIns="0" rtlCol="0">
            <a:spAutoFit/>
          </a:bodyPr>
          <a:lstStyle/>
          <a:p>
            <a:pPr marL="15928">
              <a:spcBef>
                <a:spcPts val="125"/>
              </a:spcBef>
            </a:pPr>
            <a:r>
              <a:rPr sz="3010" b="1" spc="-6" dirty="0">
                <a:solidFill>
                  <a:srgbClr val="001F5F"/>
                </a:solidFill>
                <a:latin typeface="Times New Roman" panose="02020603050405020304" pitchFamily="18" charset="0"/>
                <a:cs typeface="Times New Roman" panose="02020603050405020304" pitchFamily="18" charset="0"/>
              </a:rPr>
              <a:t>Operación</a:t>
            </a:r>
            <a:r>
              <a:rPr sz="3010" b="1" spc="-13" dirty="0">
                <a:solidFill>
                  <a:srgbClr val="001F5F"/>
                </a:solidFill>
                <a:latin typeface="Times New Roman" panose="02020603050405020304" pitchFamily="18" charset="0"/>
                <a:cs typeface="Times New Roman" panose="02020603050405020304" pitchFamily="18" charset="0"/>
              </a:rPr>
              <a:t> </a:t>
            </a:r>
            <a:r>
              <a:rPr sz="3010" b="1" dirty="0">
                <a:solidFill>
                  <a:srgbClr val="001F5F"/>
                </a:solidFill>
                <a:latin typeface="Times New Roman" panose="02020603050405020304" pitchFamily="18" charset="0"/>
                <a:cs typeface="Times New Roman" panose="02020603050405020304" pitchFamily="18" charset="0"/>
              </a:rPr>
              <a:t>y</a:t>
            </a:r>
            <a:r>
              <a:rPr sz="3010" b="1" spc="-6" dirty="0">
                <a:solidFill>
                  <a:srgbClr val="001F5F"/>
                </a:solidFill>
                <a:latin typeface="Times New Roman" panose="02020603050405020304" pitchFamily="18" charset="0"/>
                <a:cs typeface="Times New Roman" panose="02020603050405020304" pitchFamily="18" charset="0"/>
              </a:rPr>
              <a:t> Mantenimiento </a:t>
            </a:r>
            <a:r>
              <a:rPr sz="3010" b="1" dirty="0">
                <a:solidFill>
                  <a:srgbClr val="001F5F"/>
                </a:solidFill>
                <a:latin typeface="Times New Roman" panose="02020603050405020304" pitchFamily="18" charset="0"/>
                <a:cs typeface="Times New Roman" panose="02020603050405020304" pitchFamily="18" charset="0"/>
              </a:rPr>
              <a:t>de </a:t>
            </a:r>
            <a:r>
              <a:rPr sz="3010" b="1" spc="-6" dirty="0">
                <a:solidFill>
                  <a:srgbClr val="001F5F"/>
                </a:solidFill>
                <a:latin typeface="Times New Roman" panose="02020603050405020304" pitchFamily="18" charset="0"/>
                <a:cs typeface="Times New Roman" panose="02020603050405020304" pitchFamily="18" charset="0"/>
              </a:rPr>
              <a:t>Subestaciones Eléctrica</a:t>
            </a:r>
            <a:endParaRPr sz="3010" dirty="0">
              <a:latin typeface="Times New Roman" panose="02020603050405020304" pitchFamily="18" charset="0"/>
              <a:cs typeface="Times New Roman" panose="02020603050405020304" pitchFamily="18" charset="0"/>
            </a:endParaRPr>
          </a:p>
        </p:txBody>
      </p:sp>
      <p:sp>
        <p:nvSpPr>
          <p:cNvPr id="3" name="object 3"/>
          <p:cNvSpPr/>
          <p:nvPr/>
        </p:nvSpPr>
        <p:spPr>
          <a:xfrm>
            <a:off x="990070" y="1702188"/>
            <a:ext cx="11431376"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2258"/>
          </a:p>
        </p:txBody>
      </p:sp>
      <p:sp>
        <p:nvSpPr>
          <p:cNvPr id="4" name="object 4"/>
          <p:cNvSpPr/>
          <p:nvPr/>
        </p:nvSpPr>
        <p:spPr>
          <a:xfrm>
            <a:off x="902150" y="9182452"/>
            <a:ext cx="11514996"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2258"/>
          </a:p>
        </p:txBody>
      </p:sp>
      <p:sp>
        <p:nvSpPr>
          <p:cNvPr id="6" name="object 6"/>
          <p:cNvSpPr txBox="1">
            <a:spLocks noGrp="1"/>
          </p:cNvSpPr>
          <p:nvPr>
            <p:ph type="title"/>
          </p:nvPr>
        </p:nvSpPr>
        <p:spPr>
          <a:xfrm>
            <a:off x="2332943" y="2133073"/>
            <a:ext cx="8855055" cy="2422464"/>
          </a:xfrm>
          <a:prstGeom prst="rect">
            <a:avLst/>
          </a:prstGeom>
        </p:spPr>
        <p:txBody>
          <a:bodyPr vert="horz" wrap="square" lIns="0" tIns="203079" rIns="0" bIns="0" rtlCol="0">
            <a:spAutoFit/>
          </a:bodyPr>
          <a:lstStyle/>
          <a:p>
            <a:pPr marL="3982" algn="ctr">
              <a:spcBef>
                <a:spcPts val="1599"/>
              </a:spcBef>
            </a:pPr>
            <a:r>
              <a:rPr sz="4400" b="1" spc="-6" dirty="0">
                <a:solidFill>
                  <a:srgbClr val="006FC0"/>
                </a:solidFill>
                <a:latin typeface="Times New Roman" panose="02020603050405020304" pitchFamily="18" charset="0"/>
                <a:cs typeface="Times New Roman" panose="02020603050405020304" pitchFamily="18" charset="0"/>
              </a:rPr>
              <a:t>Curso</a:t>
            </a:r>
            <a:r>
              <a:rPr sz="4400" b="1" spc="-63" dirty="0">
                <a:solidFill>
                  <a:srgbClr val="006FC0"/>
                </a:solidFill>
                <a:latin typeface="Times New Roman" panose="02020603050405020304" pitchFamily="18" charset="0"/>
                <a:cs typeface="Times New Roman" panose="02020603050405020304" pitchFamily="18" charset="0"/>
              </a:rPr>
              <a:t> </a:t>
            </a:r>
            <a:r>
              <a:rPr sz="4400" b="1" spc="-6" dirty="0">
                <a:solidFill>
                  <a:srgbClr val="006FC0"/>
                </a:solidFill>
                <a:latin typeface="Times New Roman" panose="02020603050405020304" pitchFamily="18" charset="0"/>
                <a:cs typeface="Times New Roman" panose="02020603050405020304" pitchFamily="18" charset="0"/>
              </a:rPr>
              <a:t>de</a:t>
            </a:r>
            <a:endParaRPr sz="4400" b="1" dirty="0">
              <a:latin typeface="Times New Roman" panose="02020603050405020304" pitchFamily="18" charset="0"/>
              <a:cs typeface="Times New Roman" panose="02020603050405020304" pitchFamily="18" charset="0"/>
            </a:endParaRPr>
          </a:p>
          <a:p>
            <a:pPr marL="15132" marR="6371" algn="ctr">
              <a:lnSpc>
                <a:spcPct val="108300"/>
              </a:lnSpc>
              <a:spcBef>
                <a:spcPts val="1035"/>
              </a:spcBef>
              <a:tabLst>
                <a:tab pos="3114787" algn="l"/>
              </a:tabLst>
            </a:pPr>
            <a:r>
              <a:rPr sz="4400" b="1" spc="-6" dirty="0" err="1">
                <a:solidFill>
                  <a:srgbClr val="006FC0"/>
                </a:solidFill>
                <a:latin typeface="Times New Roman" panose="02020603050405020304" pitchFamily="18" charset="0"/>
                <a:cs typeface="Times New Roman" panose="02020603050405020304" pitchFamily="18" charset="0"/>
              </a:rPr>
              <a:t>Operación</a:t>
            </a:r>
            <a:r>
              <a:rPr lang="es-AR" sz="4400" b="1" spc="-6" dirty="0">
                <a:solidFill>
                  <a:srgbClr val="006FC0"/>
                </a:solidFill>
                <a:latin typeface="Times New Roman" panose="02020603050405020304" pitchFamily="18" charset="0"/>
                <a:cs typeface="Times New Roman" panose="02020603050405020304" pitchFamily="18" charset="0"/>
              </a:rPr>
              <a:t> </a:t>
            </a:r>
            <a:r>
              <a:rPr sz="4400" b="1" dirty="0">
                <a:solidFill>
                  <a:srgbClr val="006FC0"/>
                </a:solidFill>
                <a:latin typeface="Times New Roman" panose="02020603050405020304" pitchFamily="18" charset="0"/>
                <a:cs typeface="Times New Roman" panose="02020603050405020304" pitchFamily="18" charset="0"/>
              </a:rPr>
              <a:t>y </a:t>
            </a:r>
            <a:r>
              <a:rPr sz="4400" b="1" spc="-13" dirty="0">
                <a:solidFill>
                  <a:srgbClr val="006FC0"/>
                </a:solidFill>
                <a:latin typeface="Times New Roman" panose="02020603050405020304" pitchFamily="18" charset="0"/>
                <a:cs typeface="Times New Roman" panose="02020603050405020304" pitchFamily="18" charset="0"/>
              </a:rPr>
              <a:t>Mantenimiento </a:t>
            </a:r>
            <a:r>
              <a:rPr sz="4400" b="1" spc="-6" dirty="0">
                <a:solidFill>
                  <a:srgbClr val="006FC0"/>
                </a:solidFill>
                <a:latin typeface="Times New Roman" panose="02020603050405020304" pitchFamily="18" charset="0"/>
                <a:cs typeface="Times New Roman" panose="02020603050405020304" pitchFamily="18" charset="0"/>
              </a:rPr>
              <a:t>de </a:t>
            </a:r>
            <a:r>
              <a:rPr sz="4400" b="1" spc="-1304" dirty="0">
                <a:solidFill>
                  <a:srgbClr val="006FC0"/>
                </a:solidFill>
                <a:latin typeface="Times New Roman" panose="02020603050405020304" pitchFamily="18" charset="0"/>
                <a:cs typeface="Times New Roman" panose="02020603050405020304" pitchFamily="18" charset="0"/>
              </a:rPr>
              <a:t> </a:t>
            </a:r>
            <a:r>
              <a:rPr sz="4400" b="1" spc="-6" dirty="0">
                <a:solidFill>
                  <a:srgbClr val="006FC0"/>
                </a:solidFill>
                <a:latin typeface="Times New Roman" panose="02020603050405020304" pitchFamily="18" charset="0"/>
                <a:cs typeface="Times New Roman" panose="02020603050405020304" pitchFamily="18" charset="0"/>
              </a:rPr>
              <a:t>Subestaciones</a:t>
            </a:r>
            <a:r>
              <a:rPr sz="4400" b="1" spc="-38" dirty="0">
                <a:solidFill>
                  <a:srgbClr val="006FC0"/>
                </a:solidFill>
                <a:latin typeface="Times New Roman" panose="02020603050405020304" pitchFamily="18" charset="0"/>
                <a:cs typeface="Times New Roman" panose="02020603050405020304" pitchFamily="18" charset="0"/>
              </a:rPr>
              <a:t> </a:t>
            </a:r>
            <a:r>
              <a:rPr sz="4400" b="1" dirty="0">
                <a:solidFill>
                  <a:srgbClr val="006FC0"/>
                </a:solidFill>
                <a:latin typeface="Times New Roman" panose="02020603050405020304" pitchFamily="18" charset="0"/>
                <a:cs typeface="Times New Roman" panose="02020603050405020304" pitchFamily="18" charset="0"/>
              </a:rPr>
              <a:t>Eléctricas</a:t>
            </a:r>
            <a:endParaRPr sz="4400" b="1" dirty="0">
              <a:latin typeface="Times New Roman" panose="02020603050405020304" pitchFamily="18" charset="0"/>
              <a:cs typeface="Times New Roman" panose="02020603050405020304" pitchFamily="18" charset="0"/>
            </a:endParaRPr>
          </a:p>
        </p:txBody>
      </p:sp>
      <p:sp>
        <p:nvSpPr>
          <p:cNvPr id="7" name="object 7"/>
          <p:cNvSpPr txBox="1"/>
          <p:nvPr/>
        </p:nvSpPr>
        <p:spPr>
          <a:xfrm>
            <a:off x="2348758" y="5290924"/>
            <a:ext cx="9001591" cy="864991"/>
          </a:xfrm>
          <a:prstGeom prst="rect">
            <a:avLst/>
          </a:prstGeom>
        </p:spPr>
        <p:txBody>
          <a:bodyPr vert="horz" wrap="square" lIns="0" tIns="3186" rIns="0" bIns="0" rtlCol="0">
            <a:spAutoFit/>
          </a:bodyPr>
          <a:lstStyle/>
          <a:p>
            <a:pPr algn="ctr"/>
            <a:r>
              <a:rPr lang="es-AR" sz="2750" b="1" i="1" dirty="0">
                <a:solidFill>
                  <a:srgbClr val="0070C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TEMA III. </a:t>
            </a:r>
            <a:r>
              <a:rPr lang="es-AR" sz="2800" b="1" i="1" dirty="0">
                <a:solidFill>
                  <a:srgbClr val="0070C0"/>
                </a:solidFill>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EQUIPOS ELÉCTRICOS DE POTENCIA EN SUBESTACIONES DE ALTA Y MEDIA TENSIÓN</a:t>
            </a:r>
            <a:r>
              <a:rPr lang="es-AR" sz="2800" b="1" dirty="0">
                <a:latin typeface="Times New Roman" panose="02020603050405020304" pitchFamily="18" charset="0"/>
                <a:cs typeface="Times New Roman" panose="02020603050405020304" pitchFamily="18" charset="0"/>
              </a:rPr>
              <a:t>.</a:t>
            </a:r>
            <a:endParaRPr lang="es-AR" sz="2750" i="1"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8" name="object 8"/>
          <p:cNvSpPr txBox="1"/>
          <p:nvPr/>
        </p:nvSpPr>
        <p:spPr>
          <a:xfrm>
            <a:off x="7672575" y="7214334"/>
            <a:ext cx="4850809" cy="1478308"/>
          </a:xfrm>
          <a:prstGeom prst="rect">
            <a:avLst/>
          </a:prstGeom>
        </p:spPr>
        <p:txBody>
          <a:bodyPr vert="horz" wrap="square" lIns="0" tIns="15131" rIns="0" bIns="0" rtlCol="0">
            <a:spAutoFit/>
          </a:bodyPr>
          <a:lstStyle/>
          <a:p>
            <a:pPr marL="15928" marR="6371" indent="1244002" algn="r">
              <a:lnSpc>
                <a:spcPct val="145800"/>
              </a:lnSpc>
              <a:spcBef>
                <a:spcPts val="119"/>
              </a:spcBef>
            </a:pPr>
            <a:r>
              <a:rPr sz="2258" b="1" spc="-6" dirty="0">
                <a:solidFill>
                  <a:srgbClr val="006FC0"/>
                </a:solidFill>
                <a:latin typeface="Times New Roman" panose="02020603050405020304" pitchFamily="18" charset="0"/>
                <a:cs typeface="Times New Roman" panose="02020603050405020304" pitchFamily="18" charset="0"/>
              </a:rPr>
              <a:t>Dr.-Ing. </a:t>
            </a:r>
            <a:r>
              <a:rPr sz="2258" b="1" spc="-13" dirty="0">
                <a:solidFill>
                  <a:srgbClr val="006FC0"/>
                </a:solidFill>
                <a:latin typeface="Times New Roman" panose="02020603050405020304" pitchFamily="18" charset="0"/>
                <a:cs typeface="Times New Roman" panose="02020603050405020304" pitchFamily="18" charset="0"/>
              </a:rPr>
              <a:t>Eduardo </a:t>
            </a:r>
            <a:r>
              <a:rPr sz="2258" b="1" spc="-6" dirty="0">
                <a:solidFill>
                  <a:srgbClr val="006FC0"/>
                </a:solidFill>
                <a:latin typeface="Times New Roman" panose="02020603050405020304" pitchFamily="18" charset="0"/>
                <a:cs typeface="Times New Roman" panose="02020603050405020304" pitchFamily="18" charset="0"/>
              </a:rPr>
              <a:t>Orduña </a:t>
            </a:r>
            <a:r>
              <a:rPr sz="2258" b="1" spc="-646" dirty="0">
                <a:solidFill>
                  <a:srgbClr val="006FC0"/>
                </a:solidFill>
                <a:latin typeface="Times New Roman" panose="02020603050405020304" pitchFamily="18" charset="0"/>
                <a:cs typeface="Times New Roman" panose="02020603050405020304" pitchFamily="18" charset="0"/>
              </a:rPr>
              <a:t> </a:t>
            </a:r>
            <a:r>
              <a:rPr sz="2258" b="1" spc="-6" dirty="0">
                <a:solidFill>
                  <a:srgbClr val="006FC0"/>
                </a:solidFill>
                <a:latin typeface="Times New Roman" panose="02020603050405020304" pitchFamily="18" charset="0"/>
                <a:cs typeface="Times New Roman" panose="02020603050405020304" pitchFamily="18" charset="0"/>
              </a:rPr>
              <a:t>Santo Domingo, Rep. </a:t>
            </a:r>
            <a:r>
              <a:rPr sz="2258" b="1" spc="-6" dirty="0" err="1">
                <a:solidFill>
                  <a:srgbClr val="006FC0"/>
                </a:solidFill>
                <a:latin typeface="Times New Roman" panose="02020603050405020304" pitchFamily="18" charset="0"/>
                <a:cs typeface="Times New Roman" panose="02020603050405020304" pitchFamily="18" charset="0"/>
              </a:rPr>
              <a:t>Dominicana</a:t>
            </a:r>
            <a:r>
              <a:rPr sz="2258" b="1" spc="-6" dirty="0">
                <a:solidFill>
                  <a:srgbClr val="006FC0"/>
                </a:solidFill>
                <a:latin typeface="Times New Roman" panose="02020603050405020304" pitchFamily="18" charset="0"/>
                <a:cs typeface="Times New Roman" panose="02020603050405020304" pitchFamily="18" charset="0"/>
              </a:rPr>
              <a:t> </a:t>
            </a:r>
            <a:endParaRPr lang="en-US" sz="2258" b="1" spc="-6" dirty="0">
              <a:solidFill>
                <a:srgbClr val="006FC0"/>
              </a:solidFill>
              <a:latin typeface="Times New Roman" panose="02020603050405020304" pitchFamily="18" charset="0"/>
              <a:cs typeface="Times New Roman" panose="02020603050405020304" pitchFamily="18" charset="0"/>
            </a:endParaRPr>
          </a:p>
          <a:p>
            <a:pPr marL="15928" marR="6371" indent="1244002" algn="r">
              <a:lnSpc>
                <a:spcPct val="145800"/>
              </a:lnSpc>
              <a:spcBef>
                <a:spcPts val="119"/>
              </a:spcBef>
            </a:pPr>
            <a:r>
              <a:rPr sz="2258" b="1" spc="-646" dirty="0">
                <a:solidFill>
                  <a:srgbClr val="006FC0"/>
                </a:solidFill>
                <a:latin typeface="Times New Roman" panose="02020603050405020304" pitchFamily="18" charset="0"/>
                <a:cs typeface="Times New Roman" panose="02020603050405020304" pitchFamily="18" charset="0"/>
              </a:rPr>
              <a:t> </a:t>
            </a:r>
            <a:r>
              <a:rPr lang="es-AR" sz="2258" b="1" dirty="0">
                <a:solidFill>
                  <a:srgbClr val="006FC0"/>
                </a:solidFill>
                <a:latin typeface="Times New Roman" panose="02020603050405020304" pitchFamily="18" charset="0"/>
                <a:cs typeface="Times New Roman" panose="02020603050405020304" pitchFamily="18" charset="0"/>
              </a:rPr>
              <a:t>23</a:t>
            </a:r>
            <a:r>
              <a:rPr sz="2258" b="1" dirty="0">
                <a:solidFill>
                  <a:srgbClr val="006FC0"/>
                </a:solidFill>
                <a:latin typeface="Times New Roman" panose="02020603050405020304" pitchFamily="18" charset="0"/>
                <a:cs typeface="Times New Roman" panose="02020603050405020304" pitchFamily="18" charset="0"/>
              </a:rPr>
              <a:t>-2</a:t>
            </a:r>
            <a:r>
              <a:rPr lang="es-AR" sz="2258" b="1" dirty="0">
                <a:solidFill>
                  <a:srgbClr val="006FC0"/>
                </a:solidFill>
                <a:latin typeface="Times New Roman" panose="02020603050405020304" pitchFamily="18" charset="0"/>
                <a:cs typeface="Times New Roman" panose="02020603050405020304" pitchFamily="18" charset="0"/>
              </a:rPr>
              <a:t>6</a:t>
            </a:r>
            <a:r>
              <a:rPr sz="2258" b="1" spc="-6" dirty="0">
                <a:solidFill>
                  <a:srgbClr val="006FC0"/>
                </a:solidFill>
                <a:latin typeface="Times New Roman" panose="02020603050405020304" pitchFamily="18" charset="0"/>
                <a:cs typeface="Times New Roman" panose="02020603050405020304" pitchFamily="18" charset="0"/>
              </a:rPr>
              <a:t> de</a:t>
            </a:r>
            <a:r>
              <a:rPr sz="2258" b="1" spc="-13" dirty="0">
                <a:solidFill>
                  <a:srgbClr val="006FC0"/>
                </a:solidFill>
                <a:latin typeface="Times New Roman" panose="02020603050405020304" pitchFamily="18" charset="0"/>
                <a:cs typeface="Times New Roman" panose="02020603050405020304" pitchFamily="18" charset="0"/>
              </a:rPr>
              <a:t> </a:t>
            </a:r>
            <a:r>
              <a:rPr lang="es-AR" sz="2258" b="1" spc="-6" dirty="0">
                <a:solidFill>
                  <a:srgbClr val="006FC0"/>
                </a:solidFill>
                <a:latin typeface="Times New Roman" panose="02020603050405020304" pitchFamily="18" charset="0"/>
                <a:cs typeface="Times New Roman" panose="02020603050405020304" pitchFamily="18" charset="0"/>
              </a:rPr>
              <a:t>Agosto </a:t>
            </a:r>
            <a:r>
              <a:rPr sz="2258" b="1" spc="-6" dirty="0">
                <a:solidFill>
                  <a:srgbClr val="006FC0"/>
                </a:solidFill>
                <a:latin typeface="Times New Roman" panose="02020603050405020304" pitchFamily="18" charset="0"/>
                <a:cs typeface="Times New Roman" panose="02020603050405020304" pitchFamily="18" charset="0"/>
              </a:rPr>
              <a:t>de </a:t>
            </a:r>
            <a:r>
              <a:rPr lang="es-AR" sz="2258" b="1" dirty="0">
                <a:solidFill>
                  <a:srgbClr val="006FC0"/>
                </a:solidFill>
                <a:latin typeface="Times New Roman" panose="02020603050405020304" pitchFamily="18" charset="0"/>
                <a:cs typeface="Times New Roman" panose="02020603050405020304" pitchFamily="18" charset="0"/>
              </a:rPr>
              <a:t>2021</a:t>
            </a:r>
            <a:endParaRPr sz="2258" dirty="0">
              <a:latin typeface="Times New Roman" panose="02020603050405020304" pitchFamily="18" charset="0"/>
              <a:cs typeface="Times New Roman" panose="02020603050405020304" pitchFamily="18" charset="0"/>
            </a:endParaRPr>
          </a:p>
        </p:txBody>
      </p:sp>
      <p:sp>
        <p:nvSpPr>
          <p:cNvPr id="9" name="object 9"/>
          <p:cNvSpPr/>
          <p:nvPr/>
        </p:nvSpPr>
        <p:spPr>
          <a:xfrm>
            <a:off x="1760339" y="2113936"/>
            <a:ext cx="10000264" cy="5026811"/>
          </a:xfrm>
          <a:custGeom>
            <a:avLst/>
            <a:gdLst/>
            <a:ahLst/>
            <a:cxnLst/>
            <a:rect l="l" t="t" r="r" b="b"/>
            <a:pathLst>
              <a:path w="7973695" h="4008120">
                <a:moveTo>
                  <a:pt x="0" y="4008120"/>
                </a:moveTo>
                <a:lnTo>
                  <a:pt x="7973568" y="4008120"/>
                </a:lnTo>
                <a:lnTo>
                  <a:pt x="7973568" y="0"/>
                </a:lnTo>
                <a:lnTo>
                  <a:pt x="0" y="0"/>
                </a:lnTo>
                <a:lnTo>
                  <a:pt x="0" y="4008120"/>
                </a:lnTo>
                <a:close/>
              </a:path>
            </a:pathLst>
          </a:custGeom>
          <a:ln w="12191">
            <a:solidFill>
              <a:srgbClr val="41709C"/>
            </a:solidFill>
          </a:ln>
        </p:spPr>
        <p:txBody>
          <a:bodyPr wrap="square" lIns="0" tIns="0" rIns="0" bIns="0" rtlCol="0"/>
          <a:lstStyle/>
          <a:p>
            <a:endParaRPr sz="2258"/>
          </a:p>
        </p:txBody>
      </p:sp>
      <p:sp>
        <p:nvSpPr>
          <p:cNvPr id="10" name="object 10"/>
          <p:cNvSpPr txBox="1"/>
          <p:nvPr/>
        </p:nvSpPr>
        <p:spPr>
          <a:xfrm>
            <a:off x="12281918" y="8794944"/>
            <a:ext cx="291479" cy="359073"/>
          </a:xfrm>
          <a:prstGeom prst="rect">
            <a:avLst/>
          </a:prstGeom>
        </p:spPr>
        <p:txBody>
          <a:bodyPr vert="horz" wrap="square" lIns="0" tIns="0" rIns="0" bIns="0" rtlCol="0">
            <a:spAutoFit/>
          </a:bodyPr>
          <a:lstStyle/>
          <a:p>
            <a:pPr marL="47785">
              <a:lnSpc>
                <a:spcPts val="1442"/>
              </a:lnSpc>
            </a:pPr>
            <a:fld id="{81D60167-4931-47E6-BA6A-407CBD079E47}" type="slidenum">
              <a:rPr sz="1380" dirty="0">
                <a:latin typeface="Calibri"/>
                <a:cs typeface="Calibri"/>
              </a:rPr>
              <a:pPr marL="47785">
                <a:lnSpc>
                  <a:spcPts val="1442"/>
                </a:lnSpc>
              </a:pPr>
              <a:t>1</a:t>
            </a:fld>
            <a:endParaRPr sz="1380">
              <a:latin typeface="Calibri"/>
              <a:cs typeface="Calibri"/>
            </a:endParaRPr>
          </a:p>
        </p:txBody>
      </p:sp>
    </p:spTree>
    <p:extLst>
      <p:ext uri="{BB962C8B-B14F-4D97-AF65-F5344CB8AC3E}">
        <p14:creationId xmlns:p14="http://schemas.microsoft.com/office/powerpoint/2010/main" val="641154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57200" y="457200"/>
            <a:ext cx="12420600" cy="8953733"/>
          </a:xfrm>
          <a:prstGeom prst="rect">
            <a:avLst/>
          </a:prstGeom>
          <a:ln>
            <a:solidFill>
              <a:schemeClr val="accent1"/>
            </a:solidFill>
          </a:ln>
        </p:spPr>
        <p:txBody>
          <a:bodyPr vert="horz" wrap="square" lIns="0" tIns="12700" rIns="0" bIns="0" rtlCol="0">
            <a:spAutoFit/>
          </a:bodyPr>
          <a:lstStyle/>
          <a:p>
            <a:pPr marR="5715" algn="just">
              <a:spcBef>
                <a:spcPts val="100"/>
              </a:spcBef>
            </a:pPr>
            <a:r>
              <a:rPr lang="es-ES" sz="1100" dirty="0">
                <a:latin typeface="Times New Roman" panose="02020603050405020304" pitchFamily="18" charset="0"/>
                <a:cs typeface="Times New Roman" panose="02020603050405020304" pitchFamily="18" charset="0"/>
              </a:rPr>
              <a:t>8</a:t>
            </a:r>
          </a:p>
          <a:p>
            <a:pPr marL="302260" marR="659130" indent="-289560" algn="just">
              <a:spcBef>
                <a:spcPts val="865"/>
              </a:spcBef>
              <a:buAutoNum type="arabicPeriod"/>
              <a:tabLst>
                <a:tab pos="301625" algn="l"/>
                <a:tab pos="302260" algn="l"/>
              </a:tabLst>
            </a:pPr>
            <a:r>
              <a:rPr lang="es-ES"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Especificaciones</a:t>
            </a:r>
            <a:r>
              <a:rPr lang="es-ES" sz="28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ES" sz="28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ES" sz="28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eléctricas</a:t>
            </a:r>
            <a:r>
              <a:rPr lang="es-ES" sz="28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ES" sz="28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mantenimiento</a:t>
            </a:r>
            <a:r>
              <a:rPr lang="es-ES"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a:t>
            </a:r>
            <a:r>
              <a:rPr lang="es-ES" sz="28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3200" b="1" i="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transformadores</a:t>
            </a:r>
            <a:r>
              <a:rPr lang="es-ES" sz="3200" b="1" i="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3200" b="1" i="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ES" sz="3200" b="1" i="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3200" b="1" i="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a:t>
            </a:r>
            <a:r>
              <a:rPr lang="es-ES"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spcBef>
                <a:spcPts val="15"/>
              </a:spcBef>
              <a:buFont typeface="Arial"/>
              <a:buAutoNum type="arabicPeriod"/>
            </a:pPr>
            <a:endParaRPr lang="es-E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tabLst>
                <a:tab pos="469900" algn="l"/>
              </a:tabLst>
            </a:pPr>
            <a:r>
              <a:rPr lang="es-E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Objeto</a:t>
            </a:r>
            <a:r>
              <a:rPr lang="es-ES" sz="2800" b="1" spc="-1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ES" sz="2800" b="1" spc="-1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E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Especificación</a:t>
            </a:r>
            <a:endParaRPr lang="es-E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marR="5080" algn="just">
              <a:spcBef>
                <a:spcPts val="204"/>
              </a:spcBef>
            </a:pP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propósito </a:t>
            </a:r>
            <a:r>
              <a:rPr lang="es-ES"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 especificaciones para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 </a:t>
            </a:r>
            <a:r>
              <a:rPr lang="es-ES"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establecer</a:t>
            </a:r>
            <a:r>
              <a:rPr lang="es-E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lang="es-E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condiciones</a:t>
            </a:r>
            <a:r>
              <a:rPr lang="es-E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técnicas</a:t>
            </a:r>
            <a:r>
              <a:rPr lang="es-E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b="1"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generales</a:t>
            </a:r>
            <a:r>
              <a:rPr lang="es-E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cumplir</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este </a:t>
            </a:r>
            <a:r>
              <a:rPr lang="es-ES" sz="28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equipo</a:t>
            </a:r>
            <a:r>
              <a:rPr lang="es-ES"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ES"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acuerdo</a:t>
            </a:r>
            <a:r>
              <a:rPr lang="es-ES" sz="28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ES"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s-ES" sz="28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requerimientos</a:t>
            </a:r>
            <a:r>
              <a:rPr lang="es-ES"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lang="es-ES"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sistema</a:t>
            </a:r>
            <a:r>
              <a:rPr lang="es-ES"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ES"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eléctrico</a:t>
            </a:r>
            <a:r>
              <a:rPr lang="es-ES"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ES"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 </a:t>
            </a:r>
            <a:r>
              <a:rPr lang="es-ES" sz="28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donde</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será</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instalado,</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cuya</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construcción</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realizarse</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según</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 </a:t>
            </a:r>
            <a:r>
              <a:rPr lang="es-ES" sz="28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locales</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cliente</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internacionales</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se</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tienen </a:t>
            </a:r>
            <a:r>
              <a:rPr lang="es-ES" sz="28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establecidas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los transformadores </a:t>
            </a:r>
            <a:r>
              <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ES"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a:t>
            </a:r>
            <a:endParaRPr lang="es-E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spcBef>
                <a:spcPts val="55"/>
              </a:spcBef>
            </a:pPr>
            <a:endParaRPr lang="es-ES" sz="2800" dirty="0">
              <a:latin typeface="Times New Roman" panose="02020603050405020304" pitchFamily="18" charset="0"/>
              <a:cs typeface="Times New Roman" panose="02020603050405020304" pitchFamily="18" charset="0"/>
            </a:endParaRPr>
          </a:p>
          <a:p>
            <a:pPr marL="12065" lvl="1" algn="just">
              <a:tabLst>
                <a:tab pos="469900" algn="l"/>
              </a:tabLst>
            </a:pPr>
            <a:r>
              <a:rPr lang="es-ES" sz="2800" b="1" spc="-5" dirty="0">
                <a:latin typeface="Times New Roman" panose="02020603050405020304" pitchFamily="18" charset="0"/>
                <a:cs typeface="Times New Roman" panose="02020603050405020304" pitchFamily="18" charset="0"/>
              </a:rPr>
              <a:t>Normas</a:t>
            </a:r>
            <a:r>
              <a:rPr lang="es-ES" sz="2800" b="1" spc="-20" dirty="0">
                <a:latin typeface="Times New Roman" panose="02020603050405020304" pitchFamily="18" charset="0"/>
                <a:cs typeface="Times New Roman" panose="02020603050405020304" pitchFamily="18" charset="0"/>
              </a:rPr>
              <a:t> </a:t>
            </a:r>
            <a:r>
              <a:rPr lang="es-ES" sz="2800" b="1" spc="-5" dirty="0">
                <a:latin typeface="Times New Roman" panose="02020603050405020304" pitchFamily="18" charset="0"/>
                <a:cs typeface="Times New Roman" panose="02020603050405020304" pitchFamily="18" charset="0"/>
              </a:rPr>
              <a:t>Aplicables</a:t>
            </a:r>
            <a:endParaRPr lang="es-ES" sz="2800" dirty="0">
              <a:latin typeface="Times New Roman" panose="02020603050405020304" pitchFamily="18" charset="0"/>
              <a:cs typeface="Times New Roman" panose="02020603050405020304" pitchFamily="18" charset="0"/>
            </a:endParaRPr>
          </a:p>
          <a:p>
            <a:pPr marL="918845" marR="667385" lvl="2" indent="-457200" algn="just">
              <a:buFont typeface="Wingdings" panose="05000000000000000000" pitchFamily="2" charset="2"/>
              <a:buChar char="Ø"/>
              <a:tabLst>
                <a:tab pos="959485" algn="l"/>
              </a:tabLst>
            </a:pPr>
            <a:r>
              <a:rPr lang="es-ES" sz="2800" b="1" spc="-10" dirty="0">
                <a:latin typeface="Times New Roman" panose="02020603050405020304" pitchFamily="18" charset="0"/>
                <a:cs typeface="Times New Roman" panose="02020603050405020304" pitchFamily="18" charset="0"/>
              </a:rPr>
              <a:t>ANSI</a:t>
            </a:r>
            <a:r>
              <a:rPr lang="es-ES" sz="2800" b="1" spc="10" dirty="0">
                <a:latin typeface="Times New Roman" panose="02020603050405020304" pitchFamily="18" charset="0"/>
                <a:cs typeface="Times New Roman" panose="02020603050405020304" pitchFamily="18" charset="0"/>
              </a:rPr>
              <a:t> </a:t>
            </a:r>
            <a:r>
              <a:rPr lang="es-ES" sz="2800" b="1" spc="-5" dirty="0">
                <a:latin typeface="Times New Roman" panose="02020603050405020304" pitchFamily="18" charset="0"/>
                <a:cs typeface="Times New Roman" panose="02020603050405020304" pitchFamily="18" charset="0"/>
              </a:rPr>
              <a:t>(American</a:t>
            </a:r>
            <a:r>
              <a:rPr lang="es-ES" sz="2800" b="1" dirty="0">
                <a:latin typeface="Times New Roman" panose="02020603050405020304" pitchFamily="18" charset="0"/>
                <a:cs typeface="Times New Roman" panose="02020603050405020304" pitchFamily="18" charset="0"/>
              </a:rPr>
              <a:t> </a:t>
            </a:r>
            <a:r>
              <a:rPr lang="es-ES" sz="2800" b="1" spc="-5" dirty="0" err="1">
                <a:latin typeface="Times New Roman" panose="02020603050405020304" pitchFamily="18" charset="0"/>
                <a:cs typeface="Times New Roman" panose="02020603050405020304" pitchFamily="18" charset="0"/>
              </a:rPr>
              <a:t>National</a:t>
            </a:r>
            <a:r>
              <a:rPr lang="es-ES" sz="2800" b="1" dirty="0">
                <a:latin typeface="Times New Roman" panose="02020603050405020304" pitchFamily="18" charset="0"/>
                <a:cs typeface="Times New Roman" panose="02020603050405020304" pitchFamily="18" charset="0"/>
              </a:rPr>
              <a:t> </a:t>
            </a:r>
            <a:r>
              <a:rPr lang="es-ES" sz="2800" b="1" spc="-5" dirty="0" err="1">
                <a:latin typeface="Times New Roman" panose="02020603050405020304" pitchFamily="18" charset="0"/>
                <a:cs typeface="Times New Roman" panose="02020603050405020304" pitchFamily="18" charset="0"/>
              </a:rPr>
              <a:t>Standards</a:t>
            </a:r>
            <a:r>
              <a:rPr lang="es-ES" sz="2800" b="1" spc="15" dirty="0">
                <a:latin typeface="Times New Roman" panose="02020603050405020304" pitchFamily="18" charset="0"/>
                <a:cs typeface="Times New Roman" panose="02020603050405020304" pitchFamily="18" charset="0"/>
              </a:rPr>
              <a:t> </a:t>
            </a:r>
            <a:r>
              <a:rPr lang="es-ES" sz="2800" b="1" spc="-5" dirty="0" err="1">
                <a:latin typeface="Times New Roman" panose="02020603050405020304" pitchFamily="18" charset="0"/>
                <a:cs typeface="Times New Roman" panose="02020603050405020304" pitchFamily="18" charset="0"/>
              </a:rPr>
              <a:t>Institute</a:t>
            </a:r>
            <a:r>
              <a:rPr lang="es-ES" sz="2800" b="1" spc="-5" dirty="0">
                <a:latin typeface="Times New Roman" panose="02020603050405020304" pitchFamily="18" charset="0"/>
                <a:cs typeface="Times New Roman" panose="02020603050405020304" pitchFamily="18" charset="0"/>
              </a:rPr>
              <a:t>) </a:t>
            </a:r>
            <a:r>
              <a:rPr lang="es-ES" sz="2800" b="1" dirty="0">
                <a:latin typeface="Times New Roman" panose="02020603050405020304" pitchFamily="18" charset="0"/>
                <a:cs typeface="Times New Roman" panose="02020603050405020304" pitchFamily="18" charset="0"/>
              </a:rPr>
              <a:t>/</a:t>
            </a:r>
            <a:r>
              <a:rPr lang="es-ES" sz="2800" b="1" spc="-5" dirty="0">
                <a:latin typeface="Times New Roman" panose="02020603050405020304" pitchFamily="18" charset="0"/>
                <a:cs typeface="Times New Roman" panose="02020603050405020304" pitchFamily="18" charset="0"/>
              </a:rPr>
              <a:t> IEEE </a:t>
            </a:r>
            <a:r>
              <a:rPr lang="es-ES" sz="2800" b="1" spc="-370" dirty="0">
                <a:latin typeface="Times New Roman" panose="02020603050405020304" pitchFamily="18" charset="0"/>
                <a:cs typeface="Times New Roman" panose="02020603050405020304" pitchFamily="18" charset="0"/>
              </a:rPr>
              <a:t> </a:t>
            </a:r>
            <a:r>
              <a:rPr lang="es-ES" sz="2800" b="1" spc="-5" dirty="0">
                <a:latin typeface="Times New Roman" panose="02020603050405020304" pitchFamily="18" charset="0"/>
                <a:cs typeface="Times New Roman" panose="02020603050405020304" pitchFamily="18" charset="0"/>
              </a:rPr>
              <a:t>(</a:t>
            </a:r>
            <a:r>
              <a:rPr lang="es-ES" sz="2800" b="1" spc="-5" dirty="0" err="1">
                <a:latin typeface="Times New Roman" panose="02020603050405020304" pitchFamily="18" charset="0"/>
                <a:cs typeface="Times New Roman" panose="02020603050405020304" pitchFamily="18" charset="0"/>
              </a:rPr>
              <a:t>Institute</a:t>
            </a:r>
            <a:r>
              <a:rPr lang="es-ES" sz="2800" b="1" spc="-10" dirty="0">
                <a:latin typeface="Times New Roman" panose="02020603050405020304" pitchFamily="18" charset="0"/>
                <a:cs typeface="Times New Roman" panose="02020603050405020304" pitchFamily="18" charset="0"/>
              </a:rPr>
              <a:t> </a:t>
            </a:r>
            <a:r>
              <a:rPr lang="es-ES" sz="2800" b="1" spc="-5" dirty="0" err="1">
                <a:latin typeface="Times New Roman" panose="02020603050405020304" pitchFamily="18" charset="0"/>
                <a:cs typeface="Times New Roman" panose="02020603050405020304" pitchFamily="18" charset="0"/>
              </a:rPr>
              <a:t>of</a:t>
            </a:r>
            <a:r>
              <a:rPr lang="es-ES" sz="2800" b="1" dirty="0">
                <a:latin typeface="Times New Roman" panose="02020603050405020304" pitchFamily="18" charset="0"/>
                <a:cs typeface="Times New Roman" panose="02020603050405020304" pitchFamily="18" charset="0"/>
              </a:rPr>
              <a:t> </a:t>
            </a:r>
            <a:r>
              <a:rPr lang="es-ES" sz="2800" b="1" spc="-5" dirty="0" err="1">
                <a:latin typeface="Times New Roman" panose="02020603050405020304" pitchFamily="18" charset="0"/>
                <a:cs typeface="Times New Roman" panose="02020603050405020304" pitchFamily="18" charset="0"/>
              </a:rPr>
              <a:t>Electrical</a:t>
            </a:r>
            <a:r>
              <a:rPr lang="es-ES" sz="2800" b="1" spc="-5" dirty="0">
                <a:latin typeface="Times New Roman" panose="02020603050405020304" pitchFamily="18" charset="0"/>
                <a:cs typeface="Times New Roman" panose="02020603050405020304" pitchFamily="18" charset="0"/>
              </a:rPr>
              <a:t> and</a:t>
            </a:r>
            <a:r>
              <a:rPr lang="es-ES" sz="2800" b="1" dirty="0">
                <a:latin typeface="Times New Roman" panose="02020603050405020304" pitchFamily="18" charset="0"/>
                <a:cs typeface="Times New Roman" panose="02020603050405020304" pitchFamily="18" charset="0"/>
              </a:rPr>
              <a:t> </a:t>
            </a:r>
            <a:r>
              <a:rPr lang="es-ES" sz="2800" b="1" spc="-5" dirty="0">
                <a:latin typeface="Times New Roman" panose="02020603050405020304" pitchFamily="18" charset="0"/>
                <a:cs typeface="Times New Roman" panose="02020603050405020304" pitchFamily="18" charset="0"/>
              </a:rPr>
              <a:t>Electronic</a:t>
            </a:r>
            <a:r>
              <a:rPr lang="es-ES" sz="2800" b="1" spc="5" dirty="0">
                <a:latin typeface="Times New Roman" panose="02020603050405020304" pitchFamily="18" charset="0"/>
                <a:cs typeface="Times New Roman" panose="02020603050405020304" pitchFamily="18" charset="0"/>
              </a:rPr>
              <a:t> </a:t>
            </a:r>
            <a:r>
              <a:rPr lang="es-ES" sz="2800" b="1" spc="-5" dirty="0" err="1">
                <a:latin typeface="Times New Roman" panose="02020603050405020304" pitchFamily="18" charset="0"/>
                <a:cs typeface="Times New Roman" panose="02020603050405020304" pitchFamily="18" charset="0"/>
              </a:rPr>
              <a:t>Engineers</a:t>
            </a:r>
            <a:r>
              <a:rPr lang="es-ES" sz="2800" b="1" spc="-5" dirty="0">
                <a:latin typeface="Times New Roman" panose="02020603050405020304" pitchFamily="18" charset="0"/>
                <a:cs typeface="Times New Roman" panose="02020603050405020304" pitchFamily="18" charset="0"/>
              </a:rPr>
              <a:t>):</a:t>
            </a:r>
            <a:endParaRPr lang="es-ES" sz="2800" dirty="0">
              <a:latin typeface="Times New Roman" panose="02020603050405020304" pitchFamily="18" charset="0"/>
              <a:cs typeface="Times New Roman" panose="02020603050405020304" pitchFamily="18" charset="0"/>
            </a:endParaRPr>
          </a:p>
          <a:p>
            <a:pPr marL="804545" marR="136525" indent="-342900" algn="just">
              <a:buFont typeface="Wingdings" panose="05000000000000000000" pitchFamily="2" charset="2"/>
              <a:buChar char="Ø"/>
            </a:pPr>
            <a:r>
              <a:rPr lang="es-ES" sz="2400" b="1" spc="-5" dirty="0">
                <a:latin typeface="Times New Roman" panose="02020603050405020304" pitchFamily="18" charset="0"/>
                <a:cs typeface="Times New Roman" panose="02020603050405020304" pitchFamily="18" charset="0"/>
              </a:rPr>
              <a:t>ANSI/IEEE</a:t>
            </a:r>
            <a:r>
              <a:rPr lang="es-ES" sz="2400" b="1" spc="15"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C57-12-00:</a:t>
            </a:r>
            <a:r>
              <a:rPr lang="es-ES" sz="2400" b="1" spc="5" dirty="0">
                <a:latin typeface="Times New Roman" panose="02020603050405020304" pitchFamily="18" charset="0"/>
                <a:cs typeface="Times New Roman" panose="02020603050405020304" pitchFamily="18" charset="0"/>
              </a:rPr>
              <a:t> </a:t>
            </a:r>
            <a:r>
              <a:rPr lang="es-ES" sz="2400" b="1" dirty="0">
                <a:latin typeface="Times New Roman" panose="02020603050405020304" pitchFamily="18" charset="0"/>
                <a:cs typeface="Times New Roman" panose="02020603050405020304" pitchFamily="18" charset="0"/>
              </a:rPr>
              <a:t>"General </a:t>
            </a:r>
            <a:r>
              <a:rPr lang="es-ES" sz="2400" b="1" spc="-5" dirty="0" err="1">
                <a:latin typeface="Times New Roman" panose="02020603050405020304" pitchFamily="18" charset="0"/>
                <a:cs typeface="Times New Roman" panose="02020603050405020304" pitchFamily="18" charset="0"/>
              </a:rPr>
              <a:t>Requirements</a:t>
            </a:r>
            <a:r>
              <a:rPr lang="es-ES" sz="2400" b="1" spc="5" dirty="0">
                <a:latin typeface="Times New Roman" panose="02020603050405020304" pitchFamily="18" charset="0"/>
                <a:cs typeface="Times New Roman" panose="02020603050405020304" pitchFamily="18" charset="0"/>
              </a:rPr>
              <a:t> </a:t>
            </a:r>
            <a:r>
              <a:rPr lang="es-ES" sz="2400" b="1" dirty="0" err="1">
                <a:latin typeface="Times New Roman" panose="02020603050405020304" pitchFamily="18" charset="0"/>
                <a:cs typeface="Times New Roman" panose="02020603050405020304" pitchFamily="18" charset="0"/>
              </a:rPr>
              <a:t>for</a:t>
            </a:r>
            <a:r>
              <a:rPr lang="es-ES" sz="2400" b="1"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Liquid</a:t>
            </a:r>
            <a:r>
              <a:rPr lang="es-ES" sz="2400" b="1" spc="15"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Immersed</a:t>
            </a:r>
            <a:r>
              <a:rPr lang="es-ES" sz="2400" b="1" spc="-5" dirty="0">
                <a:latin typeface="Times New Roman" panose="02020603050405020304" pitchFamily="18" charset="0"/>
                <a:cs typeface="Times New Roman" panose="02020603050405020304" pitchFamily="18" charset="0"/>
              </a:rPr>
              <a:t> </a:t>
            </a:r>
            <a:r>
              <a:rPr lang="es-ES" sz="2400" b="1" spc="-375"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Distribution</a:t>
            </a:r>
            <a:r>
              <a:rPr lang="es-ES" sz="2400" b="1" spc="-5"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Power</a:t>
            </a:r>
            <a:r>
              <a:rPr lang="es-ES" sz="2400" b="1" spc="5" dirty="0">
                <a:latin typeface="Times New Roman" panose="02020603050405020304" pitchFamily="18" charset="0"/>
                <a:cs typeface="Times New Roman" panose="02020603050405020304" pitchFamily="18" charset="0"/>
              </a:rPr>
              <a:t> </a:t>
            </a:r>
            <a:r>
              <a:rPr lang="es-ES" sz="2400" b="1" dirty="0">
                <a:latin typeface="Times New Roman" panose="02020603050405020304" pitchFamily="18" charset="0"/>
                <a:cs typeface="Times New Roman" panose="02020603050405020304" pitchFamily="18" charset="0"/>
              </a:rPr>
              <a:t>and </a:t>
            </a:r>
            <a:r>
              <a:rPr lang="es-ES" sz="2400" b="1" spc="-5" dirty="0" err="1">
                <a:latin typeface="Times New Roman" panose="02020603050405020304" pitchFamily="18" charset="0"/>
                <a:cs typeface="Times New Roman" panose="02020603050405020304" pitchFamily="18" charset="0"/>
              </a:rPr>
              <a:t>Regulating</a:t>
            </a:r>
            <a:r>
              <a:rPr lang="es-ES" sz="2400" b="1" spc="-5" dirty="0">
                <a:latin typeface="Times New Roman" panose="02020603050405020304" pitchFamily="18" charset="0"/>
                <a:cs typeface="Times New Roman" panose="02020603050405020304" pitchFamily="18" charset="0"/>
              </a:rPr>
              <a:t> Transformers".</a:t>
            </a:r>
          </a:p>
          <a:p>
            <a:pPr marL="804545" marR="136525" indent="-342900" algn="just">
              <a:buFont typeface="Wingdings" panose="05000000000000000000" pitchFamily="2" charset="2"/>
              <a:buChar char="Ø"/>
            </a:pPr>
            <a:r>
              <a:rPr lang="es-ES" sz="2400" b="1" spc="-5" dirty="0">
                <a:latin typeface="Times New Roman" panose="02020603050405020304" pitchFamily="18" charset="0"/>
                <a:cs typeface="Times New Roman" panose="02020603050405020304" pitchFamily="18" charset="0"/>
              </a:rPr>
              <a:t>ANSI/IEEE</a:t>
            </a:r>
            <a:r>
              <a:rPr lang="es-ES" sz="2400" b="1" spc="5"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C57.12.80.</a:t>
            </a:r>
            <a:r>
              <a:rPr lang="es-ES" sz="2400" b="1"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“IEEE Standard</a:t>
            </a:r>
            <a:r>
              <a:rPr lang="es-ES" sz="2400" b="1" spc="5"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Terminology</a:t>
            </a:r>
            <a:r>
              <a:rPr lang="es-ES" sz="2400" b="1" spc="-10"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for</a:t>
            </a:r>
            <a:r>
              <a:rPr lang="es-ES" sz="2400" b="1" spc="-5" dirty="0">
                <a:latin typeface="Times New Roman" panose="02020603050405020304" pitchFamily="18" charset="0"/>
                <a:cs typeface="Times New Roman" panose="02020603050405020304" pitchFamily="18" charset="0"/>
              </a:rPr>
              <a:t> </a:t>
            </a:r>
            <a:r>
              <a:rPr lang="es-ES" sz="2400" b="1" spc="-10" dirty="0" err="1">
                <a:latin typeface="Times New Roman" panose="02020603050405020304" pitchFamily="18" charset="0"/>
                <a:cs typeface="Times New Roman" panose="02020603050405020304" pitchFamily="18" charset="0"/>
              </a:rPr>
              <a:t>Power</a:t>
            </a:r>
            <a:r>
              <a:rPr lang="es-ES" sz="2400" b="1" spc="5"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and </a:t>
            </a:r>
            <a:r>
              <a:rPr lang="es-ES" sz="2400" b="1" spc="-370"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Distribution</a:t>
            </a:r>
            <a:r>
              <a:rPr lang="es-ES" sz="2400" b="1" spc="-15"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Transformers”</a:t>
            </a:r>
            <a:endParaRPr lang="es-ES" sz="2400" b="1" dirty="0">
              <a:latin typeface="Times New Roman" panose="02020603050405020304" pitchFamily="18" charset="0"/>
              <a:cs typeface="Times New Roman" panose="02020603050405020304" pitchFamily="18" charset="0"/>
            </a:endParaRPr>
          </a:p>
          <a:p>
            <a:pPr marL="804545" marR="580390" indent="-342900" algn="just">
              <a:buFont typeface="Wingdings" panose="05000000000000000000" pitchFamily="2" charset="2"/>
              <a:buChar char="Ø"/>
            </a:pPr>
            <a:r>
              <a:rPr lang="es-ES" sz="2400" b="1" spc="-5" dirty="0">
                <a:latin typeface="Times New Roman" panose="02020603050405020304" pitchFamily="18" charset="0"/>
                <a:cs typeface="Times New Roman" panose="02020603050405020304" pitchFamily="18" charset="0"/>
              </a:rPr>
              <a:t>ANSI/IEEE</a:t>
            </a:r>
            <a:r>
              <a:rPr lang="es-ES" sz="2400" b="1" spc="10"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C57-12-90:</a:t>
            </a:r>
            <a:r>
              <a:rPr lang="es-ES" sz="2400" b="1" spc="5"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"Test</a:t>
            </a:r>
            <a:r>
              <a:rPr lang="es-ES" sz="2400" b="1"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Code</a:t>
            </a:r>
            <a:r>
              <a:rPr lang="es-ES" sz="2400" b="1" spc="-5"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for</a:t>
            </a:r>
            <a:r>
              <a:rPr lang="es-ES" sz="2400" b="1" spc="15"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Distribution</a:t>
            </a:r>
            <a:r>
              <a:rPr lang="es-ES" sz="2400" b="1" spc="-5" dirty="0">
                <a:latin typeface="Times New Roman" panose="02020603050405020304" pitchFamily="18" charset="0"/>
                <a:cs typeface="Times New Roman" panose="02020603050405020304" pitchFamily="18" charset="0"/>
              </a:rPr>
              <a:t>,</a:t>
            </a:r>
            <a:r>
              <a:rPr lang="es-ES" sz="2400" b="1" spc="15"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Power</a:t>
            </a:r>
            <a:r>
              <a:rPr lang="es-ES" sz="2400" b="1" spc="10" dirty="0">
                <a:latin typeface="Times New Roman" panose="02020603050405020304" pitchFamily="18" charset="0"/>
                <a:cs typeface="Times New Roman" panose="02020603050405020304" pitchFamily="18" charset="0"/>
              </a:rPr>
              <a:t> </a:t>
            </a:r>
            <a:r>
              <a:rPr lang="es-ES" sz="2400" b="1" dirty="0">
                <a:latin typeface="Times New Roman" panose="02020603050405020304" pitchFamily="18" charset="0"/>
                <a:cs typeface="Times New Roman" panose="02020603050405020304" pitchFamily="18" charset="0"/>
              </a:rPr>
              <a:t>and </a:t>
            </a:r>
            <a:r>
              <a:rPr lang="es-ES" sz="2400" b="1" spc="-375" dirty="0">
                <a:latin typeface="Times New Roman" panose="02020603050405020304" pitchFamily="18" charset="0"/>
                <a:cs typeface="Times New Roman" panose="02020603050405020304" pitchFamily="18" charset="0"/>
              </a:rPr>
              <a:t> </a:t>
            </a:r>
            <a:r>
              <a:rPr lang="es-ES" sz="2400" b="1" dirty="0" err="1">
                <a:latin typeface="Times New Roman" panose="02020603050405020304" pitchFamily="18" charset="0"/>
                <a:cs typeface="Times New Roman" panose="02020603050405020304" pitchFamily="18" charset="0"/>
              </a:rPr>
              <a:t>Regulating</a:t>
            </a:r>
            <a:r>
              <a:rPr lang="es-ES" sz="2400" b="1" spc="-10"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Transformers".</a:t>
            </a:r>
          </a:p>
          <a:p>
            <a:pPr marL="804545" marR="580390" indent="-342900" algn="just">
              <a:buFont typeface="Wingdings" panose="05000000000000000000" pitchFamily="2" charset="2"/>
              <a:buChar char="Ø"/>
            </a:pPr>
            <a:r>
              <a:rPr lang="es-ES" sz="2400" b="1" spc="-5" dirty="0">
                <a:latin typeface="Times New Roman" panose="02020603050405020304" pitchFamily="18" charset="0"/>
                <a:cs typeface="Times New Roman" panose="02020603050405020304" pitchFamily="18" charset="0"/>
              </a:rPr>
              <a:t>ANSI/IEEE</a:t>
            </a:r>
            <a:r>
              <a:rPr lang="es-ES" sz="2400" b="1" spc="15"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C57.13</a:t>
            </a:r>
            <a:r>
              <a:rPr lang="es-ES" sz="2400" b="1" spc="5"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a:t>
            </a:r>
            <a:r>
              <a:rPr lang="es-ES" sz="2400" b="1" spc="-5" dirty="0" err="1">
                <a:latin typeface="Times New Roman" panose="02020603050405020304" pitchFamily="18" charset="0"/>
                <a:cs typeface="Times New Roman" panose="02020603050405020304" pitchFamily="18" charset="0"/>
              </a:rPr>
              <a:t>Requirements</a:t>
            </a:r>
            <a:r>
              <a:rPr lang="es-ES" sz="2400" b="1" spc="-5" dirty="0">
                <a:latin typeface="Times New Roman" panose="02020603050405020304" pitchFamily="18" charset="0"/>
                <a:cs typeface="Times New Roman" panose="02020603050405020304" pitchFamily="18" charset="0"/>
              </a:rPr>
              <a:t>,</a:t>
            </a:r>
            <a:r>
              <a:rPr lang="es-ES" sz="2400" b="1" spc="10"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Terminology</a:t>
            </a:r>
            <a:r>
              <a:rPr lang="es-ES" sz="2400" b="1" dirty="0">
                <a:latin typeface="Times New Roman" panose="02020603050405020304" pitchFamily="18" charset="0"/>
                <a:cs typeface="Times New Roman" panose="02020603050405020304" pitchFamily="18" charset="0"/>
              </a:rPr>
              <a:t> and</a:t>
            </a:r>
            <a:r>
              <a:rPr lang="es-ES" sz="2400" b="1" spc="15"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Test</a:t>
            </a:r>
            <a:r>
              <a:rPr lang="es-ES" sz="2400" b="1" spc="10"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Code</a:t>
            </a:r>
            <a:r>
              <a:rPr lang="es-ES" sz="2400" b="1" dirty="0">
                <a:latin typeface="Times New Roman" panose="02020603050405020304" pitchFamily="18" charset="0"/>
                <a:cs typeface="Times New Roman" panose="02020603050405020304" pitchFamily="18" charset="0"/>
              </a:rPr>
              <a:t> </a:t>
            </a:r>
            <a:r>
              <a:rPr lang="es-ES" sz="2400" b="1" dirty="0" err="1">
                <a:latin typeface="Times New Roman" panose="02020603050405020304" pitchFamily="18" charset="0"/>
                <a:cs typeface="Times New Roman" panose="02020603050405020304" pitchFamily="18" charset="0"/>
              </a:rPr>
              <a:t>for</a:t>
            </a:r>
            <a:r>
              <a:rPr lang="es-ES" sz="2400" b="1" dirty="0">
                <a:latin typeface="Times New Roman" panose="02020603050405020304" pitchFamily="18" charset="0"/>
                <a:cs typeface="Times New Roman" panose="02020603050405020304" pitchFamily="18" charset="0"/>
              </a:rPr>
              <a:t> </a:t>
            </a:r>
            <a:r>
              <a:rPr lang="es-ES" sz="2400" b="1" spc="-370" dirty="0">
                <a:latin typeface="Times New Roman" panose="02020603050405020304" pitchFamily="18" charset="0"/>
                <a:cs typeface="Times New Roman" panose="02020603050405020304" pitchFamily="18" charset="0"/>
              </a:rPr>
              <a:t> </a:t>
            </a:r>
            <a:r>
              <a:rPr lang="es-ES" sz="2400" b="1" spc="-5" dirty="0" err="1">
                <a:latin typeface="Times New Roman" panose="02020603050405020304" pitchFamily="18" charset="0"/>
                <a:cs typeface="Times New Roman" panose="02020603050405020304" pitchFamily="18" charset="0"/>
              </a:rPr>
              <a:t>Instrument</a:t>
            </a:r>
            <a:r>
              <a:rPr lang="es-ES" sz="2400" b="1" dirty="0">
                <a:latin typeface="Times New Roman" panose="02020603050405020304" pitchFamily="18" charset="0"/>
                <a:cs typeface="Times New Roman" panose="02020603050405020304" pitchFamily="18" charset="0"/>
              </a:rPr>
              <a:t> </a:t>
            </a:r>
            <a:r>
              <a:rPr lang="es-ES" sz="2400" b="1" spc="-5" dirty="0">
                <a:latin typeface="Times New Roman" panose="02020603050405020304" pitchFamily="18" charset="0"/>
                <a:cs typeface="Times New Roman" panose="02020603050405020304" pitchFamily="18" charset="0"/>
              </a:rPr>
              <a:t>Transformers".</a:t>
            </a:r>
            <a:endParaRPr lang="es-ES" sz="2400" b="1"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1974B854-9571-485A-8C3A-75F0F94BDE17}"/>
              </a:ext>
            </a:extLst>
          </p:cNvPr>
          <p:cNvPicPr/>
          <p:nvPr/>
        </p:nvPicPr>
        <p:blipFill>
          <a:blip r:embed="rId3" cstate="print"/>
          <a:stretch>
            <a:fillRect/>
          </a:stretch>
        </p:blipFill>
        <p:spPr>
          <a:xfrm>
            <a:off x="11049000" y="213902"/>
            <a:ext cx="2208357" cy="548098"/>
          </a:xfrm>
          <a:prstGeom prst="rect">
            <a:avLst/>
          </a:prstGeom>
        </p:spPr>
      </p:pic>
    </p:spTree>
    <p:extLst>
      <p:ext uri="{BB962C8B-B14F-4D97-AF65-F5344CB8AC3E}">
        <p14:creationId xmlns:p14="http://schemas.microsoft.com/office/powerpoint/2010/main" val="40400803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81000" y="457200"/>
            <a:ext cx="12496800" cy="9061455"/>
          </a:xfrm>
          <a:prstGeom prst="rect">
            <a:avLst/>
          </a:prstGeom>
        </p:spPr>
        <p:txBody>
          <a:bodyPr vert="horz" wrap="square" lIns="0" tIns="12700" rIns="0" bIns="0" rtlCol="0">
            <a:spAutoFit/>
          </a:bodyPr>
          <a:lstStyle/>
          <a:p>
            <a:pPr marL="852170" indent="-457200" algn="just">
              <a:buFont typeface="Wingdings" panose="05000000000000000000" pitchFamily="2" charset="2"/>
              <a:buChar char="Ø"/>
            </a:pPr>
            <a:r>
              <a:rPr sz="2800" b="1" spc="-5" dirty="0">
                <a:latin typeface="Times New Roman" panose="02020603050405020304" pitchFamily="18" charset="0"/>
                <a:cs typeface="Times New Roman" panose="02020603050405020304" pitchFamily="18" charset="0"/>
              </a:rPr>
              <a:t>IEEE</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C57.19.00</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“IEEE</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Standard</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General</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Requirements and</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Test</a:t>
            </a:r>
            <a:r>
              <a:rPr lang="es-A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Procedures</a:t>
            </a:r>
            <a:r>
              <a:rPr sz="2800" b="1" spc="-2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for</a:t>
            </a:r>
            <a:r>
              <a:rPr sz="2800" b="1" spc="-1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Bushing”.</a:t>
            </a:r>
            <a:endParaRPr sz="2800" b="1"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Ø"/>
            </a:pPr>
            <a:endParaRPr sz="2800" b="1"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r>
              <a:rPr sz="2800" b="1" dirty="0">
                <a:latin typeface="Times New Roman" panose="02020603050405020304" pitchFamily="18" charset="0"/>
                <a:cs typeface="Times New Roman" panose="02020603050405020304" pitchFamily="18" charset="0"/>
              </a:rPr>
              <a:t>-IEEE </a:t>
            </a:r>
            <a:r>
              <a:rPr sz="2800" b="1" spc="-5" dirty="0">
                <a:latin typeface="Times New Roman" panose="02020603050405020304" pitchFamily="18" charset="0"/>
                <a:cs typeface="Times New Roman" panose="02020603050405020304" pitchFamily="18" charset="0"/>
              </a:rPr>
              <a:t>C57.19.01 “IEEE Standard Performance Characteristics </a:t>
            </a:r>
            <a:r>
              <a:rPr sz="2800" b="1" spc="-10" dirty="0">
                <a:latin typeface="Times New Roman" panose="02020603050405020304" pitchFamily="18" charset="0"/>
                <a:cs typeface="Times New Roman" panose="02020603050405020304" pitchFamily="18" charset="0"/>
              </a:rPr>
              <a:t>and </a:t>
            </a:r>
            <a:r>
              <a:rPr sz="2800" b="1" spc="-3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Dimensions</a:t>
            </a:r>
            <a:r>
              <a:rPr sz="2800" b="1" spc="-1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for</a:t>
            </a:r>
            <a:r>
              <a:rPr sz="2800" b="1" spc="-1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Outdoor </a:t>
            </a:r>
            <a:r>
              <a:rPr sz="2800" b="1" spc="-5" dirty="0">
                <a:latin typeface="Times New Roman" panose="02020603050405020304" pitchFamily="18" charset="0"/>
                <a:cs typeface="Times New Roman" panose="02020603050405020304" pitchFamily="18" charset="0"/>
              </a:rPr>
              <a:t>Apparatus Bushings”.</a:t>
            </a:r>
            <a:r>
              <a:rPr lang="es-AR" sz="2800" b="1" spc="-5" dirty="0">
                <a:latin typeface="Times New Roman" panose="02020603050405020304" pitchFamily="18" charset="0"/>
                <a:cs typeface="Times New Roman" panose="02020603050405020304" pitchFamily="18" charset="0"/>
              </a:rPr>
              <a:t> </a:t>
            </a:r>
          </a:p>
          <a:p>
            <a:pPr marL="830580" marR="271145" indent="-457200" algn="just">
              <a:buFont typeface="Wingdings" panose="05000000000000000000" pitchFamily="2" charset="2"/>
              <a:buChar char="Ø"/>
            </a:pPr>
            <a:endParaRPr lang="es-AR" sz="2800" b="1" spc="-5"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r>
              <a:rPr sz="2800" b="1" dirty="0">
                <a:latin typeface="Times New Roman" panose="02020603050405020304" pitchFamily="18" charset="0"/>
                <a:cs typeface="Times New Roman" panose="02020603050405020304" pitchFamily="18" charset="0"/>
              </a:rPr>
              <a:t>ANSI</a:t>
            </a:r>
            <a:r>
              <a:rPr sz="2800" b="1" spc="-5" dirty="0">
                <a:latin typeface="Times New Roman" panose="02020603050405020304" pitchFamily="18" charset="0"/>
                <a:cs typeface="Times New Roman" panose="02020603050405020304" pitchFamily="18" charset="0"/>
              </a:rPr>
              <a:t> C63-2</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“Specification</a:t>
            </a:r>
            <a:r>
              <a:rPr sz="2800" b="1" spc="-2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for</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Radio</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Noise</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and</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Field</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Strength </a:t>
            </a:r>
            <a:r>
              <a:rPr sz="2800" b="1" spc="-3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Meters”</a:t>
            </a:r>
            <a:endParaRPr lang="es-AR" sz="2800" b="1" spc="-5"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endParaRPr lang="es-AR" sz="2800" b="1" spc="-5"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r>
              <a:rPr sz="2800" b="1" dirty="0">
                <a:latin typeface="Times New Roman" panose="02020603050405020304" pitchFamily="18" charset="0"/>
                <a:cs typeface="Times New Roman" panose="02020603050405020304" pitchFamily="18" charset="0"/>
              </a:rPr>
              <a:t>ANSI</a:t>
            </a:r>
            <a:r>
              <a:rPr sz="2800" b="1" spc="-5" dirty="0">
                <a:latin typeface="Times New Roman" panose="02020603050405020304" pitchFamily="18" charset="0"/>
                <a:cs typeface="Times New Roman" panose="02020603050405020304" pitchFamily="18" charset="0"/>
              </a:rPr>
              <a:t> C80-1:</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"Specifications</a:t>
            </a:r>
            <a:r>
              <a:rPr sz="2800" b="1" dirty="0">
                <a:latin typeface="Times New Roman" panose="02020603050405020304" pitchFamily="18" charset="0"/>
                <a:cs typeface="Times New Roman" panose="02020603050405020304" pitchFamily="18" charset="0"/>
              </a:rPr>
              <a:t> for</a:t>
            </a:r>
            <a:r>
              <a:rPr sz="2800" b="1" spc="-1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Rigid</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Steel</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Conduit,</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Zinc</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Coated".</a:t>
            </a:r>
            <a:endParaRPr lang="es-AR" sz="2800" b="1" spc="-5"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endParaRPr lang="es-AR" sz="2800" b="1" spc="-5"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r>
              <a:rPr sz="2800" b="1" spc="-5" dirty="0">
                <a:latin typeface="Times New Roman" panose="02020603050405020304" pitchFamily="18" charset="0"/>
                <a:cs typeface="Times New Roman" panose="02020603050405020304" pitchFamily="18" charset="0"/>
              </a:rPr>
              <a:t>ANSI</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IEEE</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Std.4:</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“IEEE Standard</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Techniques</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for</a:t>
            </a:r>
            <a:r>
              <a:rPr sz="2800" b="1" spc="10" dirty="0">
                <a:latin typeface="Times New Roman" panose="02020603050405020304" pitchFamily="18" charset="0"/>
                <a:cs typeface="Times New Roman" panose="02020603050405020304" pitchFamily="18" charset="0"/>
              </a:rPr>
              <a:t> </a:t>
            </a:r>
            <a:r>
              <a:rPr sz="2800" b="1" spc="-10" dirty="0">
                <a:latin typeface="Times New Roman" panose="02020603050405020304" pitchFamily="18" charset="0"/>
                <a:cs typeface="Times New Roman" panose="02020603050405020304" pitchFamily="18" charset="0"/>
              </a:rPr>
              <a:t>High</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Voltage </a:t>
            </a:r>
            <a:r>
              <a:rPr sz="2800" b="1" spc="-3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Testing”.</a:t>
            </a:r>
            <a:endParaRPr lang="es-AR" sz="2800" b="1" spc="-5"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endParaRPr lang="es-AR" sz="2800" b="1" spc="-5"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r>
              <a:rPr sz="2800" b="1" spc="-5" dirty="0">
                <a:latin typeface="Times New Roman" panose="02020603050405020304" pitchFamily="18" charset="0"/>
                <a:cs typeface="Times New Roman" panose="02020603050405020304" pitchFamily="18" charset="0"/>
              </a:rPr>
              <a:t>ANSI</a:t>
            </a:r>
            <a:r>
              <a:rPr sz="2800" b="1" dirty="0">
                <a:latin typeface="Times New Roman" panose="02020603050405020304" pitchFamily="18" charset="0"/>
                <a:cs typeface="Times New Roman" panose="02020603050405020304" pitchFamily="18" charset="0"/>
              </a:rPr>
              <a:t> / </a:t>
            </a:r>
            <a:r>
              <a:rPr sz="2800" b="1" spc="-5" dirty="0">
                <a:latin typeface="Times New Roman" panose="02020603050405020304" pitchFamily="18" charset="0"/>
                <a:cs typeface="Times New Roman" panose="02020603050405020304" pitchFamily="18" charset="0"/>
              </a:rPr>
              <a:t>IEEE</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Std.100: “Standard</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Dictionary</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of Electrical</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and </a:t>
            </a:r>
            <a:r>
              <a:rPr sz="2800" b="1" spc="-3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Electronic</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Terms”.</a:t>
            </a:r>
            <a:r>
              <a:rPr lang="es-AR" sz="2800" b="1" spc="-5" dirty="0">
                <a:latin typeface="Times New Roman" panose="02020603050405020304" pitchFamily="18" charset="0"/>
                <a:cs typeface="Times New Roman" panose="02020603050405020304" pitchFamily="18" charset="0"/>
              </a:rPr>
              <a:t> </a:t>
            </a:r>
          </a:p>
          <a:p>
            <a:pPr marL="830580" marR="271145" indent="-457200" algn="just">
              <a:buFont typeface="Wingdings" panose="05000000000000000000" pitchFamily="2" charset="2"/>
              <a:buChar char="Ø"/>
            </a:pPr>
            <a:endParaRPr lang="es-AR" sz="2800" b="1" spc="-5" dirty="0">
              <a:latin typeface="Times New Roman" panose="02020603050405020304" pitchFamily="18" charset="0"/>
              <a:cs typeface="Times New Roman" panose="02020603050405020304" pitchFamily="18" charset="0"/>
            </a:endParaRPr>
          </a:p>
          <a:p>
            <a:pPr marL="830580" marR="271145" indent="-457200" algn="just">
              <a:buFont typeface="Wingdings" panose="05000000000000000000" pitchFamily="2" charset="2"/>
              <a:buChar char="Ø"/>
            </a:pPr>
            <a:r>
              <a:rPr sz="2800" b="1" spc="-5" dirty="0">
                <a:latin typeface="Times New Roman" panose="02020603050405020304" pitchFamily="18" charset="0"/>
                <a:cs typeface="Times New Roman" panose="02020603050405020304" pitchFamily="18" charset="0"/>
              </a:rPr>
              <a:t>IEEE</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Std.756:</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“Trial-Use</a:t>
            </a:r>
            <a:r>
              <a:rPr sz="2800" b="1" spc="2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Guide</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for</a:t>
            </a:r>
            <a:r>
              <a:rPr sz="2800" b="1" spc="2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Loading </a:t>
            </a:r>
            <a:r>
              <a:rPr sz="2800" b="1" spc="-5" dirty="0">
                <a:latin typeface="Times New Roman" panose="02020603050405020304" pitchFamily="18" charset="0"/>
                <a:cs typeface="Times New Roman" panose="02020603050405020304" pitchFamily="18" charset="0"/>
              </a:rPr>
              <a:t>Mineral-Oil</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Immersed </a:t>
            </a:r>
            <a:r>
              <a:rPr sz="2800" b="1" spc="-3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Transformers”.</a:t>
            </a:r>
            <a:endParaRPr sz="2800" b="1" dirty="0">
              <a:latin typeface="Times New Roman" panose="02020603050405020304" pitchFamily="18" charset="0"/>
              <a:cs typeface="Times New Roman" panose="02020603050405020304" pitchFamily="18" charset="0"/>
            </a:endParaRPr>
          </a:p>
          <a:p>
            <a:pPr marL="457200" indent="-457200" algn="just">
              <a:spcBef>
                <a:spcPts val="35"/>
              </a:spcBef>
              <a:buFont typeface="Wingdings" panose="05000000000000000000" pitchFamily="2" charset="2"/>
              <a:buChar char="Ø"/>
            </a:pPr>
            <a:endParaRPr sz="2800" b="1" dirty="0">
              <a:latin typeface="Times New Roman" panose="02020603050405020304" pitchFamily="18" charset="0"/>
              <a:cs typeface="Times New Roman" panose="02020603050405020304" pitchFamily="18" charset="0"/>
            </a:endParaRPr>
          </a:p>
          <a:p>
            <a:pPr marL="830580" marR="634365" indent="-457200" algn="just">
              <a:buFont typeface="Wingdings" panose="05000000000000000000" pitchFamily="2" charset="2"/>
              <a:buChar char="Ø"/>
            </a:pPr>
            <a:r>
              <a:rPr sz="2800" b="1" spc="-5" dirty="0">
                <a:latin typeface="Times New Roman" panose="02020603050405020304" pitchFamily="18" charset="0"/>
                <a:cs typeface="Times New Roman" panose="02020603050405020304" pitchFamily="18" charset="0"/>
              </a:rPr>
              <a:t>-ANSI/IEEE</a:t>
            </a:r>
            <a:r>
              <a:rPr sz="2800" b="1" spc="10" dirty="0">
                <a:latin typeface="Times New Roman" panose="02020603050405020304" pitchFamily="18" charset="0"/>
                <a:cs typeface="Times New Roman" panose="02020603050405020304" pitchFamily="18" charset="0"/>
              </a:rPr>
              <a:t> </a:t>
            </a:r>
            <a:r>
              <a:rPr sz="2800" b="1" spc="-10" dirty="0">
                <a:latin typeface="Times New Roman" panose="02020603050405020304" pitchFamily="18" charset="0"/>
                <a:cs typeface="Times New Roman" panose="02020603050405020304" pitchFamily="18" charset="0"/>
              </a:rPr>
              <a:t>Std.</a:t>
            </a:r>
            <a:r>
              <a:rPr sz="2800" b="1" spc="1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57-104</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“Guide</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for</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the</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Interpretation</a:t>
            </a:r>
            <a:r>
              <a:rPr sz="2800" b="1" dirty="0">
                <a:latin typeface="Times New Roman" panose="02020603050405020304" pitchFamily="18" charset="0"/>
                <a:cs typeface="Times New Roman" panose="02020603050405020304" pitchFamily="18" charset="0"/>
              </a:rPr>
              <a:t> </a:t>
            </a:r>
            <a:r>
              <a:rPr sz="2800" b="1" spc="-10" dirty="0">
                <a:latin typeface="Times New Roman" panose="02020603050405020304" pitchFamily="18" charset="0"/>
                <a:cs typeface="Times New Roman" panose="02020603050405020304" pitchFamily="18" charset="0"/>
              </a:rPr>
              <a:t>of</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Gases </a:t>
            </a:r>
            <a:r>
              <a:rPr sz="2800" b="1" spc="-37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Generated in</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Oil-Immersed</a:t>
            </a:r>
            <a:r>
              <a:rPr sz="2800" b="1" spc="-1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Transformers”</a:t>
            </a:r>
            <a:endParaRPr sz="2800" b="1"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6200F777-5249-45FD-92D2-1D2D7F0525C4}"/>
              </a:ext>
            </a:extLst>
          </p:cNvPr>
          <p:cNvPicPr/>
          <p:nvPr/>
        </p:nvPicPr>
        <p:blipFill>
          <a:blip r:embed="rId2" cstate="print"/>
          <a:stretch>
            <a:fillRect/>
          </a:stretch>
        </p:blipFill>
        <p:spPr>
          <a:xfrm>
            <a:off x="11049000" y="76200"/>
            <a:ext cx="2208357" cy="54809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81000" y="304800"/>
            <a:ext cx="12573000" cy="9971961"/>
          </a:xfrm>
          <a:prstGeom prst="rect">
            <a:avLst/>
          </a:prstGeom>
        </p:spPr>
        <p:txBody>
          <a:bodyPr vert="horz" wrap="square" lIns="0" tIns="12700" rIns="0" bIns="0" rtlCol="0">
            <a:spAutoFit/>
          </a:bodyPr>
          <a:lstStyle/>
          <a:p>
            <a:pPr marL="373380" lvl="2" algn="just">
              <a:spcBef>
                <a:spcPts val="1035"/>
              </a:spcBef>
              <a:tabLst>
                <a:tab pos="831215" algn="l"/>
              </a:tabLst>
            </a:pPr>
            <a:r>
              <a:rPr lang="en-US" sz="2400" b="1" dirty="0">
                <a:latin typeface="Times New Roman" panose="02020603050405020304" pitchFamily="18" charset="0"/>
                <a:cs typeface="Times New Roman" panose="02020603050405020304" pitchFamily="18" charset="0"/>
              </a:rPr>
              <a:t>NEMA</a:t>
            </a:r>
            <a:r>
              <a:rPr lang="en-US" sz="2400" b="1" spc="-30"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(National</a:t>
            </a:r>
            <a:r>
              <a:rPr lang="en-US" sz="2400" b="1" spc="15"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Electrical</a:t>
            </a:r>
            <a:r>
              <a:rPr lang="en-US" sz="2400" b="1"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Manufacturers</a:t>
            </a:r>
            <a:r>
              <a:rPr lang="en-US" sz="2400" b="1" spc="15"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Association):</a:t>
            </a:r>
            <a:endParaRPr lang="en-US" sz="2400" dirty="0">
              <a:latin typeface="Times New Roman" panose="02020603050405020304" pitchFamily="18" charset="0"/>
              <a:cs typeface="Times New Roman" panose="02020603050405020304" pitchFamily="18" charset="0"/>
            </a:endParaRPr>
          </a:p>
          <a:p>
            <a:pPr lvl="2" algn="just">
              <a:spcBef>
                <a:spcPts val="25"/>
              </a:spcBef>
              <a:buFont typeface="Arial"/>
              <a:buAutoNum type="arabicPeriod" startAt="2"/>
            </a:pPr>
            <a:endParaRPr lang="en-US" sz="2400" dirty="0">
              <a:latin typeface="Times New Roman" panose="02020603050405020304" pitchFamily="18" charset="0"/>
              <a:cs typeface="Times New Roman" panose="02020603050405020304" pitchFamily="18" charset="0"/>
            </a:endParaRPr>
          </a:p>
          <a:p>
            <a:pPr marL="743585" marR="404495" indent="-342900" algn="just">
              <a:buFont typeface="Wingdings" panose="05000000000000000000" pitchFamily="2" charset="2"/>
              <a:buChar char="Ø"/>
            </a:pPr>
            <a:r>
              <a:rPr lang="en-US" sz="2400" b="1" spc="-5" dirty="0">
                <a:latin typeface="Times New Roman" panose="02020603050405020304" pitchFamily="18" charset="0"/>
                <a:cs typeface="Times New Roman" panose="02020603050405020304" pitchFamily="18" charset="0"/>
              </a:rPr>
              <a:t>NEMA</a:t>
            </a:r>
            <a:r>
              <a:rPr lang="en-US" sz="2400" b="1" spc="10"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107:</a:t>
            </a:r>
            <a:r>
              <a:rPr lang="en-US" sz="2400" b="1" spc="5"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"Method</a:t>
            </a:r>
            <a:r>
              <a:rPr lang="en-US" sz="2400" b="1" dirty="0">
                <a:latin typeface="Times New Roman" panose="02020603050405020304" pitchFamily="18" charset="0"/>
                <a:cs typeface="Times New Roman" panose="02020603050405020304" pitchFamily="18" charset="0"/>
              </a:rPr>
              <a:t> of </a:t>
            </a:r>
            <a:r>
              <a:rPr lang="en-US" sz="2400" b="1" spc="-5" dirty="0">
                <a:latin typeface="Times New Roman" panose="02020603050405020304" pitchFamily="18" charset="0"/>
                <a:cs typeface="Times New Roman" panose="02020603050405020304" pitchFamily="18" charset="0"/>
              </a:rPr>
              <a:t>Measurement</a:t>
            </a:r>
            <a:r>
              <a:rPr lang="en-US" sz="2400" b="1" spc="15" dirty="0">
                <a:latin typeface="Times New Roman" panose="02020603050405020304" pitchFamily="18" charset="0"/>
                <a:cs typeface="Times New Roman" panose="02020603050405020304" pitchFamily="18" charset="0"/>
              </a:rPr>
              <a:t> </a:t>
            </a:r>
            <a:r>
              <a:rPr lang="en-US" sz="2400" b="1" spc="-10" dirty="0">
                <a:latin typeface="Times New Roman" panose="02020603050405020304" pitchFamily="18" charset="0"/>
                <a:cs typeface="Times New Roman" panose="02020603050405020304" pitchFamily="18" charset="0"/>
              </a:rPr>
              <a:t>of</a:t>
            </a:r>
            <a:r>
              <a:rPr lang="en-US" sz="2400" b="1" spc="15"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Radio</a:t>
            </a:r>
            <a:r>
              <a:rPr lang="en-US" sz="2400" b="1"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Influence Voltage </a:t>
            </a:r>
            <a:r>
              <a:rPr lang="en-US" sz="2400" b="1" spc="-375"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(RIV)</a:t>
            </a:r>
            <a:r>
              <a:rPr lang="en-US" sz="2400" b="1" spc="5" dirty="0">
                <a:latin typeface="Times New Roman" panose="02020603050405020304" pitchFamily="18" charset="0"/>
                <a:cs typeface="Times New Roman" panose="02020603050405020304" pitchFamily="18" charset="0"/>
              </a:rPr>
              <a:t> </a:t>
            </a:r>
            <a:r>
              <a:rPr lang="en-US" sz="2400" b="1" spc="-10" dirty="0">
                <a:latin typeface="Times New Roman" panose="02020603050405020304" pitchFamily="18" charset="0"/>
                <a:cs typeface="Times New Roman" panose="02020603050405020304" pitchFamily="18" charset="0"/>
              </a:rPr>
              <a:t>of</a:t>
            </a:r>
            <a:r>
              <a:rPr lang="en-US" sz="2400" b="1" spc="-5" dirty="0">
                <a:latin typeface="Times New Roman" panose="02020603050405020304" pitchFamily="18" charset="0"/>
                <a:cs typeface="Times New Roman" panose="02020603050405020304" pitchFamily="18" charset="0"/>
              </a:rPr>
              <a:t> High</a:t>
            </a:r>
            <a:r>
              <a:rPr lang="en-US" sz="2400" b="1"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Voltage</a:t>
            </a:r>
            <a:r>
              <a:rPr lang="en-US" sz="2400" b="1"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Apparatus".</a:t>
            </a:r>
            <a:endParaRPr lang="en-US" sz="2400" b="1" dirty="0">
              <a:latin typeface="Times New Roman" panose="02020603050405020304" pitchFamily="18" charset="0"/>
              <a:cs typeface="Times New Roman" panose="02020603050405020304" pitchFamily="18" charset="0"/>
            </a:endParaRPr>
          </a:p>
          <a:p>
            <a:pPr marL="342900" indent="-342900" algn="just">
              <a:spcBef>
                <a:spcPts val="15"/>
              </a:spcBef>
              <a:buFont typeface="Wingdings" panose="05000000000000000000" pitchFamily="2" charset="2"/>
              <a:buChar char="Ø"/>
            </a:pPr>
            <a:endParaRPr lang="en-US" sz="2400" b="1" dirty="0">
              <a:latin typeface="Times New Roman" panose="02020603050405020304" pitchFamily="18" charset="0"/>
              <a:cs typeface="Times New Roman" panose="02020603050405020304" pitchFamily="18" charset="0"/>
            </a:endParaRPr>
          </a:p>
          <a:p>
            <a:pPr marL="723900" indent="-342900" algn="just">
              <a:spcBef>
                <a:spcPts val="5"/>
              </a:spcBef>
              <a:buFont typeface="Wingdings" panose="05000000000000000000" pitchFamily="2" charset="2"/>
              <a:buChar char="Ø"/>
            </a:pPr>
            <a:r>
              <a:rPr lang="en-US" sz="2400" b="1" spc="-5" dirty="0">
                <a:latin typeface="Times New Roman" panose="02020603050405020304" pitchFamily="18" charset="0"/>
                <a:cs typeface="Times New Roman" panose="02020603050405020304" pitchFamily="18" charset="0"/>
              </a:rPr>
              <a:t>NEMA</a:t>
            </a:r>
            <a:r>
              <a:rPr lang="en-US" sz="2400" b="1"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MG1:</a:t>
            </a:r>
            <a:r>
              <a:rPr lang="en-US" sz="2400" b="1" spc="-10"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“Motors</a:t>
            </a:r>
            <a:r>
              <a:rPr lang="en-US" sz="2400" b="1"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and</a:t>
            </a:r>
            <a:r>
              <a:rPr lang="en-US" sz="2400" b="1" spc="-15"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Generators</a:t>
            </a:r>
            <a:endParaRPr lang="en-US" sz="2400" b="1" dirty="0">
              <a:latin typeface="Times New Roman" panose="02020603050405020304" pitchFamily="18" charset="0"/>
              <a:cs typeface="Times New Roman" panose="02020603050405020304" pitchFamily="18" charset="0"/>
            </a:endParaRPr>
          </a:p>
          <a:p>
            <a:pPr algn="just">
              <a:spcBef>
                <a:spcPts val="25"/>
              </a:spcBef>
            </a:pPr>
            <a:endParaRPr lang="en-US" sz="2400" dirty="0">
              <a:latin typeface="Times New Roman" panose="02020603050405020304" pitchFamily="18" charset="0"/>
              <a:cs typeface="Times New Roman" panose="02020603050405020304" pitchFamily="18" charset="0"/>
            </a:endParaRPr>
          </a:p>
          <a:p>
            <a:pPr marL="372746" lvl="2" algn="just">
              <a:tabLst>
                <a:tab pos="831215" algn="l"/>
              </a:tabLst>
            </a:pPr>
            <a:r>
              <a:rPr lang="en-US" sz="2400" b="1" spc="-10" dirty="0">
                <a:latin typeface="Times New Roman" panose="02020603050405020304" pitchFamily="18" charset="0"/>
                <a:cs typeface="Times New Roman" panose="02020603050405020304" pitchFamily="18" charset="0"/>
              </a:rPr>
              <a:t>ASTM</a:t>
            </a:r>
            <a:r>
              <a:rPr lang="en-US" sz="2400" b="1" spc="20"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(American</a:t>
            </a:r>
            <a:r>
              <a:rPr lang="en-US" sz="2400" b="1" spc="-1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Society</a:t>
            </a:r>
            <a:r>
              <a:rPr lang="en-US" sz="2400" b="1" spc="-4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for</a:t>
            </a:r>
            <a:r>
              <a:rPr lang="en-US" sz="2400" b="1" spc="10"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Testing</a:t>
            </a:r>
            <a:r>
              <a:rPr lang="en-US" sz="2400" b="1" dirty="0">
                <a:latin typeface="Times New Roman" panose="02020603050405020304" pitchFamily="18" charset="0"/>
                <a:cs typeface="Times New Roman" panose="02020603050405020304" pitchFamily="18" charset="0"/>
              </a:rPr>
              <a:t> </a:t>
            </a:r>
            <a:r>
              <a:rPr lang="en-US" sz="2400" b="1" spc="-5" dirty="0">
                <a:latin typeface="Times New Roman" panose="02020603050405020304" pitchFamily="18" charset="0"/>
                <a:cs typeface="Times New Roman" panose="02020603050405020304" pitchFamily="18" charset="0"/>
              </a:rPr>
              <a:t>and Materials)</a:t>
            </a:r>
            <a:r>
              <a:rPr lang="en-US" sz="2400" b="1" spc="1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583565" indent="-342900" algn="just">
              <a:buFont typeface="Wingdings" panose="05000000000000000000" pitchFamily="2" charset="2"/>
              <a:buChar char="Ø"/>
            </a:pPr>
            <a:r>
              <a:rPr sz="2400" b="1" spc="-5" dirty="0">
                <a:latin typeface="Times New Roman" panose="02020603050405020304" pitchFamily="18" charset="0"/>
                <a:cs typeface="Times New Roman" panose="02020603050405020304" pitchFamily="18" charset="0"/>
              </a:rPr>
              <a:t>ASTM </a:t>
            </a:r>
            <a:r>
              <a:rPr sz="2400" b="1" dirty="0">
                <a:latin typeface="Times New Roman" panose="02020603050405020304" pitchFamily="18" charset="0"/>
                <a:cs typeface="Times New Roman" panose="02020603050405020304" pitchFamily="18" charset="0"/>
              </a:rPr>
              <a:t>D1816:</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"Test</a:t>
            </a:r>
            <a:r>
              <a:rPr sz="2400" b="1" dirty="0">
                <a:latin typeface="Times New Roman" panose="02020603050405020304" pitchFamily="18" charset="0"/>
                <a:cs typeface="Times New Roman" panose="02020603050405020304" pitchFamily="18" charset="0"/>
              </a:rPr>
              <a:t> for</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Dielectric</a:t>
            </a:r>
            <a:r>
              <a:rPr sz="2400" b="1" dirty="0">
                <a:latin typeface="Times New Roman" panose="02020603050405020304" pitchFamily="18" charset="0"/>
                <a:cs typeface="Times New Roman" panose="02020603050405020304" pitchFamily="18" charset="0"/>
              </a:rPr>
              <a:t> Strength</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of </a:t>
            </a:r>
            <a:r>
              <a:rPr sz="2400" b="1" spc="-5" dirty="0">
                <a:latin typeface="Times New Roman" panose="02020603050405020304" pitchFamily="18" charset="0"/>
                <a:cs typeface="Times New Roman" panose="02020603050405020304" pitchFamily="18" charset="0"/>
              </a:rPr>
              <a:t>Insulating</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Oil</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of</a:t>
            </a:r>
            <a:r>
              <a:rPr lang="es-AR" sz="2400" b="1"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Petroleum</a:t>
            </a:r>
            <a:r>
              <a:rPr sz="2400" b="1" spc="-1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Origin</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using</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VDE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Electrodes".</a:t>
            </a:r>
            <a:endParaRPr sz="2400" b="1" dirty="0">
              <a:latin typeface="Times New Roman" panose="02020603050405020304" pitchFamily="18" charset="0"/>
              <a:cs typeface="Times New Roman" panose="02020603050405020304" pitchFamily="18" charset="0"/>
            </a:endParaRPr>
          </a:p>
          <a:p>
            <a:pPr algn="just">
              <a:spcBef>
                <a:spcPts val="10"/>
              </a:spcBef>
            </a:pPr>
            <a:endParaRPr sz="2400" b="1" dirty="0">
              <a:latin typeface="Times New Roman" panose="02020603050405020304" pitchFamily="18" charset="0"/>
              <a:cs typeface="Times New Roman" panose="02020603050405020304" pitchFamily="18" charset="0"/>
            </a:endParaRPr>
          </a:p>
          <a:p>
            <a:pPr marL="237491" lvl="2" algn="just">
              <a:tabLst>
                <a:tab pos="695960" algn="l"/>
              </a:tabLst>
            </a:pPr>
            <a:r>
              <a:rPr sz="2400" b="1" spc="-5" dirty="0">
                <a:latin typeface="Times New Roman" panose="02020603050405020304" pitchFamily="18" charset="0"/>
                <a:cs typeface="Times New Roman" panose="02020603050405020304" pitchFamily="18" charset="0"/>
              </a:rPr>
              <a:t>CEI</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(Comisión</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Electrotécnica</a:t>
            </a:r>
            <a:r>
              <a:rPr sz="2400" b="1" spc="-1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Internacional)</a:t>
            </a:r>
            <a:r>
              <a:rPr sz="2400" b="1"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t>
            </a:r>
          </a:p>
          <a:p>
            <a:pPr lvl="2" algn="just">
              <a:spcBef>
                <a:spcPts val="5"/>
              </a:spcBef>
              <a:buFont typeface="Arial"/>
              <a:buAutoNum type="arabicPeriod" startAt="4"/>
            </a:pPr>
            <a:endParaRPr sz="2400" dirty="0">
              <a:latin typeface="Times New Roman" panose="02020603050405020304" pitchFamily="18" charset="0"/>
              <a:cs typeface="Times New Roman" panose="02020603050405020304" pitchFamily="18" charset="0"/>
            </a:endParaRPr>
          </a:p>
          <a:p>
            <a:pPr marL="615950" indent="-342900" algn="just">
              <a:spcBef>
                <a:spcPts val="5"/>
              </a:spcBef>
              <a:buFont typeface="Wingdings" panose="05000000000000000000" pitchFamily="2" charset="2"/>
              <a:buChar char="Ø"/>
            </a:pPr>
            <a:r>
              <a:rPr sz="2400" b="1" spc="-5" dirty="0">
                <a:latin typeface="Times New Roman" panose="02020603050405020304" pitchFamily="18" charset="0"/>
                <a:cs typeface="Times New Roman" panose="02020603050405020304" pitchFamily="18" charset="0"/>
              </a:rPr>
              <a:t>CEI</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76:</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"Power</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Transformers".</a:t>
            </a:r>
            <a:endParaRPr sz="2400" b="1" dirty="0">
              <a:latin typeface="Times New Roman" panose="02020603050405020304" pitchFamily="18" charset="0"/>
              <a:cs typeface="Times New Roman" panose="02020603050405020304" pitchFamily="18" charset="0"/>
            </a:endParaRPr>
          </a:p>
          <a:p>
            <a:pPr marL="342900" indent="-342900" algn="just">
              <a:spcBef>
                <a:spcPts val="35"/>
              </a:spcBef>
              <a:buFont typeface="Wingdings" panose="05000000000000000000" pitchFamily="2" charset="2"/>
              <a:buChar char="Ø"/>
            </a:pPr>
            <a:endParaRPr sz="2400" b="1" dirty="0">
              <a:latin typeface="Times New Roman" panose="02020603050405020304" pitchFamily="18" charset="0"/>
              <a:cs typeface="Times New Roman" panose="02020603050405020304" pitchFamily="18" charset="0"/>
            </a:endParaRPr>
          </a:p>
          <a:p>
            <a:pPr marL="588645" marR="349250" indent="-342900" algn="just">
              <a:buFont typeface="Wingdings" panose="05000000000000000000" pitchFamily="2" charset="2"/>
              <a:buChar char="Ø"/>
            </a:pPr>
            <a:r>
              <a:rPr sz="2400" b="1" spc="-5" dirty="0">
                <a:latin typeface="Times New Roman" panose="02020603050405020304" pitchFamily="18" charset="0"/>
                <a:cs typeface="Times New Roman" panose="02020603050405020304" pitchFamily="18" charset="0"/>
              </a:rPr>
              <a:t>CEI</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599:</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"Interpretation</a:t>
            </a:r>
            <a:r>
              <a:rPr sz="2400" b="1" dirty="0">
                <a:latin typeface="Times New Roman" panose="02020603050405020304" pitchFamily="18" charset="0"/>
                <a:cs typeface="Times New Roman" panose="02020603050405020304" pitchFamily="18" charset="0"/>
              </a:rPr>
              <a:t> of</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the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Analysis</a:t>
            </a:r>
            <a:r>
              <a:rPr sz="2400" b="1" spc="1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of</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Gases</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in </a:t>
            </a:r>
            <a:r>
              <a:rPr sz="2400" b="1" spc="-5" dirty="0">
                <a:latin typeface="Times New Roman" panose="02020603050405020304" pitchFamily="18" charset="0"/>
                <a:cs typeface="Times New Roman" panose="02020603050405020304" pitchFamily="18" charset="0"/>
              </a:rPr>
              <a:t>Transformers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and Other</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Oil-Filled</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Electrical</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Equipment</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in</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Service".</a:t>
            </a:r>
            <a:endParaRPr sz="2400" b="1" dirty="0">
              <a:latin typeface="Times New Roman" panose="02020603050405020304" pitchFamily="18" charset="0"/>
              <a:cs typeface="Times New Roman" panose="02020603050405020304" pitchFamily="18" charset="0"/>
            </a:endParaRPr>
          </a:p>
          <a:p>
            <a:pPr marL="342900" indent="-342900" algn="just">
              <a:spcBef>
                <a:spcPts val="20"/>
              </a:spcBef>
              <a:buFont typeface="Wingdings" panose="05000000000000000000" pitchFamily="2" charset="2"/>
              <a:buChar char="Ø"/>
            </a:pPr>
            <a:endParaRPr sz="2400" b="1" dirty="0">
              <a:latin typeface="Times New Roman" panose="02020603050405020304" pitchFamily="18" charset="0"/>
              <a:cs typeface="Times New Roman" panose="02020603050405020304" pitchFamily="18" charset="0"/>
            </a:endParaRPr>
          </a:p>
          <a:p>
            <a:pPr marL="577850" indent="-342900" algn="just">
              <a:spcBef>
                <a:spcPts val="5"/>
              </a:spcBef>
              <a:buFont typeface="Wingdings" panose="05000000000000000000" pitchFamily="2" charset="2"/>
              <a:buChar char="Ø"/>
            </a:pPr>
            <a:r>
              <a:rPr sz="2400" b="1" spc="-5" dirty="0">
                <a:latin typeface="Times New Roman" panose="02020603050405020304" pitchFamily="18" charset="0"/>
                <a:cs typeface="Times New Roman" panose="02020603050405020304" pitchFamily="18" charset="0"/>
              </a:rPr>
              <a:t>CEI</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214</a:t>
            </a:r>
            <a:r>
              <a:rPr sz="2400" b="1" spc="-2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“On</a:t>
            </a:r>
            <a:r>
              <a:rPr sz="2400" b="1" spc="-2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load</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Tap-Changers”</a:t>
            </a:r>
            <a:endParaRPr sz="2400" b="1" dirty="0">
              <a:latin typeface="Times New Roman" panose="02020603050405020304" pitchFamily="18" charset="0"/>
              <a:cs typeface="Times New Roman" panose="02020603050405020304" pitchFamily="18" charset="0"/>
            </a:endParaRPr>
          </a:p>
          <a:p>
            <a:pPr algn="just">
              <a:spcBef>
                <a:spcPts val="30"/>
              </a:spcBef>
            </a:pPr>
            <a:endParaRPr sz="2400" dirty="0">
              <a:latin typeface="Times New Roman" panose="02020603050405020304" pitchFamily="18" charset="0"/>
              <a:cs typeface="Times New Roman" panose="02020603050405020304" pitchFamily="18" charset="0"/>
            </a:endParaRPr>
          </a:p>
          <a:p>
            <a:pPr marL="238125" marR="603250" lvl="2" algn="just">
              <a:tabLst>
                <a:tab pos="695960" algn="l"/>
              </a:tabLst>
            </a:pPr>
            <a:r>
              <a:rPr sz="2400" b="1" spc="-5" dirty="0">
                <a:latin typeface="Times New Roman" panose="02020603050405020304" pitchFamily="18" charset="0"/>
                <a:cs typeface="Times New Roman" panose="02020603050405020304" pitchFamily="18" charset="0"/>
              </a:rPr>
              <a:t>CIGRE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(Conferencia Internacional</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Grandes</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Redes </a:t>
            </a:r>
            <a:r>
              <a:rPr sz="2400" b="1" spc="-3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Eléctricas):</a:t>
            </a:r>
            <a:endParaRPr sz="2400" dirty="0">
              <a:latin typeface="Times New Roman" panose="02020603050405020304" pitchFamily="18" charset="0"/>
              <a:cs typeface="Times New Roman" panose="02020603050405020304" pitchFamily="18" charset="0"/>
            </a:endParaRPr>
          </a:p>
          <a:p>
            <a:pPr algn="just">
              <a:spcBef>
                <a:spcPts val="25"/>
              </a:spcBef>
            </a:pPr>
            <a:endParaRPr sz="2400" dirty="0">
              <a:latin typeface="Times New Roman" panose="02020603050405020304" pitchFamily="18" charset="0"/>
              <a:cs typeface="Times New Roman" panose="02020603050405020304" pitchFamily="18" charset="0"/>
            </a:endParaRPr>
          </a:p>
          <a:p>
            <a:pPr marL="581025" marR="8255" indent="-342900" algn="just">
              <a:buFont typeface="Wingdings" panose="05000000000000000000" pitchFamily="2" charset="2"/>
              <a:buChar char="Ø"/>
            </a:pPr>
            <a:r>
              <a:rPr sz="2400" b="1" spc="-5" dirty="0">
                <a:latin typeface="Times New Roman" panose="02020603050405020304" pitchFamily="18" charset="0"/>
                <a:cs typeface="Times New Roman" panose="02020603050405020304" pitchFamily="18" charset="0"/>
              </a:rPr>
              <a:t>ELECTRA/Mayo</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/82: "Final Report</a:t>
            </a:r>
            <a:r>
              <a:rPr sz="2400" b="1"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of </a:t>
            </a:r>
            <a:r>
              <a:rPr sz="2400" b="1" dirty="0">
                <a:latin typeface="Times New Roman" panose="02020603050405020304" pitchFamily="18" charset="0"/>
                <a:cs typeface="Times New Roman" panose="02020603050405020304" pitchFamily="18" charset="0"/>
              </a:rPr>
              <a:t>Working Group </a:t>
            </a:r>
            <a:r>
              <a:rPr sz="2400" b="1" spc="-10" dirty="0">
                <a:latin typeface="Times New Roman" panose="02020603050405020304" pitchFamily="18" charset="0"/>
                <a:cs typeface="Times New Roman" panose="02020603050405020304" pitchFamily="18" charset="0"/>
              </a:rPr>
              <a:t>06</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of</a:t>
            </a:r>
            <a:r>
              <a:rPr sz="2400" b="1" spc="-5" dirty="0">
                <a:latin typeface="Times New Roman" panose="02020603050405020304" pitchFamily="18" charset="0"/>
                <a:cs typeface="Times New Roman" panose="02020603050405020304" pitchFamily="18" charset="0"/>
              </a:rPr>
              <a:t> Study </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Committee </a:t>
            </a:r>
            <a:r>
              <a:rPr sz="2400" b="1" dirty="0">
                <a:latin typeface="Times New Roman" panose="02020603050405020304" pitchFamily="18" charset="0"/>
                <a:cs typeface="Times New Roman" panose="02020603050405020304" pitchFamily="18" charset="0"/>
              </a:rPr>
              <a:t>12 </a:t>
            </a:r>
            <a:r>
              <a:rPr sz="2400" b="1" spc="-5" dirty="0">
                <a:latin typeface="Times New Roman" panose="02020603050405020304" pitchFamily="18" charset="0"/>
                <a:cs typeface="Times New Roman" panose="02020603050405020304" pitchFamily="18" charset="0"/>
              </a:rPr>
              <a:t>(Transformers). </a:t>
            </a:r>
            <a:r>
              <a:rPr sz="2400" b="1" dirty="0">
                <a:latin typeface="Times New Roman" panose="02020603050405020304" pitchFamily="18" charset="0"/>
                <a:cs typeface="Times New Roman" panose="02020603050405020304" pitchFamily="18" charset="0"/>
              </a:rPr>
              <a:t>Art. 2: Temperature </a:t>
            </a:r>
            <a:r>
              <a:rPr sz="2400" b="1" spc="-5" dirty="0">
                <a:latin typeface="Times New Roman" panose="02020603050405020304" pitchFamily="18" charset="0"/>
                <a:cs typeface="Times New Roman" panose="02020603050405020304" pitchFamily="18" charset="0"/>
              </a:rPr>
              <a:t>Rise Test </a:t>
            </a:r>
            <a:r>
              <a:rPr sz="2400" b="1" dirty="0">
                <a:latin typeface="Times New Roman" panose="02020603050405020304" pitchFamily="18" charset="0"/>
                <a:cs typeface="Times New Roman" panose="02020603050405020304" pitchFamily="18" charset="0"/>
              </a:rPr>
              <a:t>on Oil </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Immersed</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Transformers</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with Analysis </a:t>
            </a:r>
            <a:r>
              <a:rPr sz="2400" b="1" dirty="0">
                <a:latin typeface="Times New Roman" panose="02020603050405020304" pitchFamily="18" charset="0"/>
                <a:cs typeface="Times New Roman" panose="02020603050405020304" pitchFamily="18" charset="0"/>
              </a:rPr>
              <a:t>of </a:t>
            </a:r>
            <a:r>
              <a:rPr sz="2400" b="1" spc="-5" dirty="0">
                <a:latin typeface="Times New Roman" panose="02020603050405020304" pitchFamily="18" charset="0"/>
                <a:cs typeface="Times New Roman" panose="02020603050405020304" pitchFamily="18" charset="0"/>
              </a:rPr>
              <a:t>Gases Dissolved</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in</a:t>
            </a:r>
            <a:r>
              <a:rPr sz="2400" b="1" spc="-5" dirty="0">
                <a:latin typeface="Times New Roman" panose="02020603050405020304" pitchFamily="18" charset="0"/>
                <a:cs typeface="Times New Roman" panose="02020603050405020304" pitchFamily="18" charset="0"/>
              </a:rPr>
              <a:t> Oil".</a:t>
            </a:r>
            <a:endParaRPr sz="2400" b="1" dirty="0">
              <a:latin typeface="Times New Roman" panose="02020603050405020304" pitchFamily="18" charset="0"/>
              <a:cs typeface="Times New Roman" panose="02020603050405020304" pitchFamily="18" charset="0"/>
            </a:endParaRPr>
          </a:p>
          <a:p>
            <a:pPr algn="just">
              <a:spcBef>
                <a:spcPts val="30"/>
              </a:spcBef>
            </a:pPr>
            <a:endParaRPr sz="2400" dirty="0">
              <a:latin typeface="Times New Roman" panose="02020603050405020304" pitchFamily="18" charset="0"/>
              <a:cs typeface="Times New Roman" panose="02020603050405020304" pitchFamily="18" charset="0"/>
            </a:endParaRPr>
          </a:p>
          <a:p>
            <a:pPr marL="238125" algn="just">
              <a:spcBef>
                <a:spcPts val="875"/>
              </a:spcBef>
            </a:pPr>
            <a:endParaRPr sz="1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0B1A5285-5DEE-4261-B588-EAD7F83C0966}"/>
              </a:ext>
            </a:extLst>
          </p:cNvPr>
          <p:cNvPicPr/>
          <p:nvPr/>
        </p:nvPicPr>
        <p:blipFill>
          <a:blip r:embed="rId2" cstate="print"/>
          <a:stretch>
            <a:fillRect/>
          </a:stretch>
        </p:blipFill>
        <p:spPr>
          <a:xfrm>
            <a:off x="11049000" y="213902"/>
            <a:ext cx="2208357" cy="54809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762000" y="228600"/>
            <a:ext cx="11887200" cy="9915535"/>
          </a:xfrm>
          <a:prstGeom prst="rect">
            <a:avLst/>
          </a:prstGeom>
        </p:spPr>
        <p:txBody>
          <a:bodyPr vert="horz" wrap="square" lIns="0" tIns="12700" rIns="0" bIns="0" rtlCol="0">
            <a:spAutoFit/>
          </a:bodyPr>
          <a:lstStyle/>
          <a:p>
            <a:pPr marL="469265" lvl="1" indent="-457200">
              <a:buAutoNum type="arabicPeriod" startAt="3"/>
              <a:tabLst>
                <a:tab pos="469265" algn="l"/>
                <a:tab pos="469900" algn="l"/>
              </a:tabLst>
            </a:pPr>
            <a:r>
              <a:rPr lang="es-AR" sz="2800" b="1" spc="-5" dirty="0">
                <a:latin typeface="Times New Roman" panose="02020603050405020304" pitchFamily="18" charset="0"/>
                <a:cs typeface="Times New Roman" panose="02020603050405020304" pitchFamily="18" charset="0"/>
              </a:rPr>
              <a:t>Características</a:t>
            </a:r>
            <a:r>
              <a:rPr lang="es-AR" sz="2800" b="1" spc="-1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técnicas</a:t>
            </a:r>
            <a:endParaRPr lang="es-AR" sz="2800" dirty="0">
              <a:latin typeface="Times New Roman" panose="02020603050405020304" pitchFamily="18" charset="0"/>
              <a:cs typeface="Times New Roman" panose="02020603050405020304" pitchFamily="18" charset="0"/>
            </a:endParaRPr>
          </a:p>
          <a:p>
            <a:pPr lvl="1">
              <a:spcBef>
                <a:spcPts val="55"/>
              </a:spcBef>
              <a:buFont typeface="Arial"/>
              <a:buAutoNum type="arabicPeriod" startAt="3"/>
            </a:pPr>
            <a:endParaRPr lang="es-AR" sz="2800" dirty="0">
              <a:latin typeface="Times New Roman" panose="02020603050405020304" pitchFamily="18" charset="0"/>
              <a:cs typeface="Times New Roman" panose="02020603050405020304" pitchFamily="18" charset="0"/>
            </a:endParaRPr>
          </a:p>
          <a:p>
            <a:pPr marL="16511" lvl="2">
              <a:tabLst>
                <a:tab pos="474980" algn="l"/>
              </a:tabLst>
            </a:pPr>
            <a:r>
              <a:rPr lang="es-AR" sz="2800" b="1" u="sng" spc="-5" dirty="0">
                <a:latin typeface="Times New Roman" panose="02020603050405020304" pitchFamily="18" charset="0"/>
                <a:cs typeface="Times New Roman" panose="02020603050405020304" pitchFamily="18" charset="0"/>
              </a:rPr>
              <a:t>Condiciones</a:t>
            </a:r>
            <a:r>
              <a:rPr lang="es-AR" sz="2800" b="1" u="sng" spc="-10"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Normales</a:t>
            </a:r>
            <a:r>
              <a:rPr lang="es-AR" sz="2800" b="1" u="sng" spc="-1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de</a:t>
            </a:r>
            <a:r>
              <a:rPr lang="es-AR" sz="2800" b="1" u="sng"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Servicio</a:t>
            </a:r>
            <a:endParaRPr lang="es-AR" sz="2800" u="sng" dirty="0">
              <a:latin typeface="Times New Roman" panose="02020603050405020304" pitchFamily="18" charset="0"/>
              <a:cs typeface="Times New Roman" panose="02020603050405020304" pitchFamily="18" charset="0"/>
            </a:endParaRPr>
          </a:p>
          <a:p>
            <a:pPr marL="238125">
              <a:spcBef>
                <a:spcPts val="720"/>
              </a:spcBef>
            </a:pPr>
            <a:r>
              <a:rPr lang="es-AR" sz="2800" spc="-5" dirty="0">
                <a:latin typeface="Times New Roman" panose="02020603050405020304" pitchFamily="18" charset="0"/>
                <a:cs typeface="Times New Roman" panose="02020603050405020304" pitchFamily="18" charset="0"/>
              </a:rPr>
              <a:t>-Condiciones</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Ambientales</a:t>
            </a:r>
            <a:endParaRPr lang="es-AR" sz="2800" dirty="0">
              <a:latin typeface="Times New Roman" panose="02020603050405020304" pitchFamily="18" charset="0"/>
              <a:cs typeface="Times New Roman" panose="02020603050405020304" pitchFamily="18" charset="0"/>
            </a:endParaRPr>
          </a:p>
          <a:p>
            <a:pPr marL="1609725" lvl="5" indent="-229235">
              <a:spcBef>
                <a:spcPts val="515"/>
              </a:spcBef>
              <a:buFont typeface="Symbol"/>
              <a:buChar char=""/>
              <a:tabLst>
                <a:tab pos="695325" algn="l"/>
                <a:tab pos="695960" algn="l"/>
              </a:tabLst>
            </a:pPr>
            <a:r>
              <a:rPr lang="es-AR" sz="2800" dirty="0">
                <a:latin typeface="Times New Roman" panose="02020603050405020304" pitchFamily="18" charset="0"/>
                <a:cs typeface="Times New Roman" panose="02020603050405020304" pitchFamily="18" charset="0"/>
              </a:rPr>
              <a:t>Temperatura</a:t>
            </a:r>
          </a:p>
          <a:p>
            <a:pPr marL="1609725" lvl="5" indent="-229235">
              <a:buFont typeface="Symbol"/>
              <a:buChar char=""/>
              <a:tabLst>
                <a:tab pos="695325" algn="l"/>
                <a:tab pos="695960" algn="l"/>
              </a:tabLst>
            </a:pPr>
            <a:r>
              <a:rPr lang="es-AR" sz="2800" dirty="0">
                <a:latin typeface="Times New Roman" panose="02020603050405020304" pitchFamily="18" charset="0"/>
                <a:cs typeface="Times New Roman" panose="02020603050405020304" pitchFamily="18" charset="0"/>
              </a:rPr>
              <a:t>Radiación</a:t>
            </a:r>
            <a:r>
              <a:rPr lang="es-AR" sz="2800" spc="-4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solar</a:t>
            </a:r>
            <a:endParaRPr lang="es-AR" sz="2800" dirty="0">
              <a:latin typeface="Times New Roman" panose="02020603050405020304" pitchFamily="18" charset="0"/>
              <a:cs typeface="Times New Roman" panose="02020603050405020304" pitchFamily="18" charset="0"/>
            </a:endParaRPr>
          </a:p>
          <a:p>
            <a:pPr marL="1609725" lvl="5" indent="-229235">
              <a:buFont typeface="Symbol"/>
              <a:buChar char=""/>
              <a:tabLst>
                <a:tab pos="695325" algn="l"/>
                <a:tab pos="695960" algn="l"/>
              </a:tabLst>
            </a:pPr>
            <a:r>
              <a:rPr lang="es-AR" sz="2800" dirty="0">
                <a:latin typeface="Times New Roman" panose="02020603050405020304" pitchFamily="18" charset="0"/>
                <a:cs typeface="Times New Roman" panose="02020603050405020304" pitchFamily="18" charset="0"/>
              </a:rPr>
              <a:t>Velocidad de</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viento</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para</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calcular</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disipación</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térmica.</a:t>
            </a:r>
            <a:endParaRPr lang="es-AR" sz="2800" dirty="0">
              <a:latin typeface="Times New Roman" panose="02020603050405020304" pitchFamily="18" charset="0"/>
              <a:cs typeface="Times New Roman" panose="02020603050405020304" pitchFamily="18" charset="0"/>
            </a:endParaRPr>
          </a:p>
          <a:p>
            <a:pPr marL="1609725" lvl="5" indent="-229235">
              <a:buFont typeface="Symbol"/>
              <a:buChar char=""/>
              <a:tabLst>
                <a:tab pos="695325" algn="l"/>
                <a:tab pos="695960" algn="l"/>
              </a:tabLst>
            </a:pPr>
            <a:r>
              <a:rPr lang="es-AR" sz="2800" dirty="0">
                <a:latin typeface="Times New Roman" panose="02020603050405020304" pitchFamily="18" charset="0"/>
                <a:cs typeface="Times New Roman" panose="02020603050405020304" pitchFamily="18" charset="0"/>
              </a:rPr>
              <a:t>Altura</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sobre</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 </a:t>
            </a:r>
            <a:r>
              <a:rPr lang="es-AR" sz="2800" spc="-5" dirty="0">
                <a:latin typeface="Times New Roman" panose="02020603050405020304" pitchFamily="18" charset="0"/>
                <a:cs typeface="Times New Roman" panose="02020603050405020304" pitchFamily="18" charset="0"/>
              </a:rPr>
              <a:t>nivel</a:t>
            </a:r>
            <a:r>
              <a:rPr lang="es-AR" sz="2800" dirty="0">
                <a:latin typeface="Times New Roman" panose="02020603050405020304" pitchFamily="18" charset="0"/>
                <a:cs typeface="Times New Roman" panose="02020603050405020304" pitchFamily="18" charset="0"/>
              </a:rPr>
              <a:t> del</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mar.</a:t>
            </a:r>
            <a:endParaRPr lang="es-AR" sz="2800" dirty="0">
              <a:latin typeface="Times New Roman" panose="02020603050405020304" pitchFamily="18" charset="0"/>
              <a:cs typeface="Times New Roman" panose="02020603050405020304" pitchFamily="18" charset="0"/>
            </a:endParaRPr>
          </a:p>
          <a:p>
            <a:pPr marL="1609725" lvl="5" indent="-229235">
              <a:buFont typeface="Symbol"/>
              <a:buChar char=""/>
              <a:tabLst>
                <a:tab pos="695325" algn="l"/>
                <a:tab pos="695960" algn="l"/>
              </a:tabLst>
            </a:pPr>
            <a:r>
              <a:rPr lang="es-AR" sz="2800" spc="-5" dirty="0">
                <a:latin typeface="Times New Roman" panose="02020603050405020304" pitchFamily="18" charset="0"/>
                <a:cs typeface="Times New Roman" panose="02020603050405020304" pitchFamily="18" charset="0"/>
              </a:rPr>
              <a:t>Precipitación</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en</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área</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instalación.</a:t>
            </a:r>
            <a:endParaRPr lang="es-AR" sz="2800" dirty="0">
              <a:latin typeface="Times New Roman" panose="02020603050405020304" pitchFamily="18" charset="0"/>
              <a:cs typeface="Times New Roman" panose="02020603050405020304" pitchFamily="18" charset="0"/>
            </a:endParaRPr>
          </a:p>
          <a:p>
            <a:pPr marL="1609725" lvl="5" indent="-229235">
              <a:buFont typeface="Symbol"/>
              <a:buChar char=""/>
              <a:tabLst>
                <a:tab pos="695325" algn="l"/>
                <a:tab pos="695960" algn="l"/>
              </a:tabLst>
            </a:pPr>
            <a:r>
              <a:rPr lang="es-AR" sz="2800" spc="-5" dirty="0">
                <a:latin typeface="Times New Roman" panose="02020603050405020304" pitchFamily="18" charset="0"/>
                <a:cs typeface="Times New Roman" panose="02020603050405020304" pitchFamily="18" charset="0"/>
              </a:rPr>
              <a:t>Nivel</a:t>
            </a:r>
            <a:r>
              <a:rPr lang="es-AR" sz="2800" spc="-35"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isoceraulico</a:t>
            </a:r>
            <a:endParaRPr lang="es-AR" sz="2800" dirty="0">
              <a:latin typeface="Times New Roman" panose="02020603050405020304" pitchFamily="18" charset="0"/>
              <a:cs typeface="Times New Roman" panose="02020603050405020304" pitchFamily="18" charset="0"/>
            </a:endParaRPr>
          </a:p>
          <a:p>
            <a:pPr marL="1609725" lvl="5" indent="-229235">
              <a:buFont typeface="Symbol"/>
              <a:buChar char=""/>
              <a:tabLst>
                <a:tab pos="695325" algn="l"/>
                <a:tab pos="695960" algn="l"/>
              </a:tabLst>
            </a:pPr>
            <a:r>
              <a:rPr lang="es-AR" sz="2800" spc="-5" dirty="0">
                <a:latin typeface="Times New Roman" panose="02020603050405020304" pitchFamily="18" charset="0"/>
                <a:cs typeface="Times New Roman" panose="02020603050405020304" pitchFamily="18" charset="0"/>
              </a:rPr>
              <a:t>Humedad</a:t>
            </a:r>
            <a:r>
              <a:rPr lang="es-AR" sz="2800" spc="-5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relativa</a:t>
            </a:r>
            <a:endParaRPr lang="es-AR" sz="2800" dirty="0">
              <a:latin typeface="Times New Roman" panose="02020603050405020304" pitchFamily="18" charset="0"/>
              <a:cs typeface="Times New Roman" panose="02020603050405020304" pitchFamily="18" charset="0"/>
            </a:endParaRPr>
          </a:p>
          <a:p>
            <a:pPr marL="238125">
              <a:spcBef>
                <a:spcPts val="875"/>
              </a:spcBef>
            </a:pPr>
            <a:r>
              <a:rPr lang="es-AR" sz="2800" spc="-5" dirty="0">
                <a:latin typeface="Times New Roman" panose="02020603050405020304" pitchFamily="18" charset="0"/>
                <a:cs typeface="Times New Roman" panose="02020603050405020304" pitchFamily="18" charset="0"/>
              </a:rPr>
              <a:t>-Frecuencia </a:t>
            </a:r>
            <a:r>
              <a:rPr lang="es-AR" sz="2800" dirty="0">
                <a:latin typeface="Times New Roman" panose="02020603050405020304" pitchFamily="18" charset="0"/>
                <a:cs typeface="Times New Roman" panose="02020603050405020304" pitchFamily="18" charset="0"/>
              </a:rPr>
              <a:t>y</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tensiones </a:t>
            </a:r>
            <a:r>
              <a:rPr lang="es-AR" sz="2800" spc="-5" dirty="0">
                <a:latin typeface="Times New Roman" panose="02020603050405020304" pitchFamily="18" charset="0"/>
                <a:cs typeface="Times New Roman" panose="02020603050405020304" pitchFamily="18" charset="0"/>
              </a:rPr>
              <a:t>nominales</a:t>
            </a:r>
            <a:r>
              <a:rPr lang="es-AR" sz="2800" spc="1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a:t>
            </a:r>
            <a:r>
              <a:rPr lang="es-AR" sz="2800" spc="-5" dirty="0">
                <a:latin typeface="Times New Roman" panose="02020603050405020304" pitchFamily="18" charset="0"/>
                <a:cs typeface="Times New Roman" panose="02020603050405020304" pitchFamily="18" charset="0"/>
              </a:rPr>
              <a:t> servicio</a:t>
            </a:r>
          </a:p>
          <a:p>
            <a:pPr marL="238125">
              <a:spcBef>
                <a:spcPts val="875"/>
              </a:spcBef>
            </a:pPr>
            <a:endParaRPr lang="es-AR" sz="2800" spc="-5" dirty="0">
              <a:latin typeface="Times New Roman" panose="02020603050405020304" pitchFamily="18" charset="0"/>
              <a:cs typeface="Times New Roman" panose="02020603050405020304" pitchFamily="18" charset="0"/>
            </a:endParaRPr>
          </a:p>
          <a:p>
            <a:pPr marL="461645"/>
            <a:r>
              <a:rPr lang="es-AR" sz="2800" dirty="0">
                <a:latin typeface="Times New Roman" panose="02020603050405020304" pitchFamily="18" charset="0"/>
                <a:cs typeface="Times New Roman" panose="02020603050405020304" pitchFamily="18" charset="0"/>
              </a:rPr>
              <a:t>-Tensión</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5" dirty="0">
                <a:latin typeface="Times New Roman" panose="02020603050405020304" pitchFamily="18" charset="0"/>
                <a:cs typeface="Times New Roman" panose="02020603050405020304" pitchFamily="18" charset="0"/>
              </a:rPr>
              <a:t> alimentación</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5" dirty="0">
                <a:latin typeface="Times New Roman" panose="02020603050405020304" pitchFamily="18" charset="0"/>
                <a:cs typeface="Times New Roman" panose="02020603050405020304" pitchFamily="18" charset="0"/>
              </a:rPr>
              <a:t> los</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circuitos</a:t>
            </a:r>
            <a:r>
              <a:rPr lang="es-AR" sz="2800" spc="1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a:t>
            </a:r>
            <a:r>
              <a:rPr lang="es-AR" sz="2800" spc="-5" dirty="0">
                <a:latin typeface="Times New Roman" panose="02020603050405020304" pitchFamily="18" charset="0"/>
                <a:cs typeface="Times New Roman" panose="02020603050405020304" pitchFamily="18" charset="0"/>
              </a:rPr>
              <a:t> control,</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iluminación,</a:t>
            </a:r>
            <a:endParaRPr lang="es-AR" sz="2800" dirty="0">
              <a:latin typeface="Times New Roman" panose="02020603050405020304" pitchFamily="18" charset="0"/>
              <a:cs typeface="Times New Roman" panose="02020603050405020304" pitchFamily="18" charset="0"/>
            </a:endParaRPr>
          </a:p>
          <a:p>
            <a:pPr marL="553085" marR="149225"/>
            <a:r>
              <a:rPr lang="es-AR" sz="2800" spc="-5" dirty="0">
                <a:latin typeface="Times New Roman" panose="02020603050405020304" pitchFamily="18" charset="0"/>
                <a:cs typeface="Times New Roman" panose="02020603050405020304" pitchFamily="18" charset="0"/>
              </a:rPr>
              <a:t>calefacción </a:t>
            </a:r>
            <a:r>
              <a:rPr lang="es-AR" sz="2800" dirty="0">
                <a:latin typeface="Times New Roman" panose="02020603050405020304" pitchFamily="18" charset="0"/>
                <a:cs typeface="Times New Roman" panose="02020603050405020304" pitchFamily="18" charset="0"/>
              </a:rPr>
              <a:t>y</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tomas</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potencia,</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circuitos</a:t>
            </a:r>
            <a:r>
              <a:rPr lang="es-AR" sz="2800" dirty="0">
                <a:latin typeface="Times New Roman" panose="02020603050405020304" pitchFamily="18" charset="0"/>
                <a:cs typeface="Times New Roman" panose="02020603050405020304" pitchFamily="18" charset="0"/>
              </a:rPr>
              <a:t> de</a:t>
            </a:r>
            <a:r>
              <a:rPr lang="es-AR" sz="2800" spc="-5" dirty="0">
                <a:latin typeface="Times New Roman" panose="02020603050405020304" pitchFamily="18" charset="0"/>
                <a:cs typeface="Times New Roman" panose="02020603050405020304" pitchFamily="18" charset="0"/>
              </a:rPr>
              <a:t> motor</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para </a:t>
            </a:r>
            <a:r>
              <a:rPr lang="es-AR" sz="2800" dirty="0">
                <a:latin typeface="Times New Roman" panose="02020603050405020304" pitchFamily="18" charset="0"/>
                <a:cs typeface="Times New Roman" panose="02020603050405020304" pitchFamily="18" charset="0"/>
              </a:rPr>
              <a:t>el</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sistema </a:t>
            </a:r>
            <a:r>
              <a:rPr lang="es-AR" sz="2800" spc="-37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5" dirty="0">
                <a:latin typeface="Times New Roman" panose="02020603050405020304" pitchFamily="18" charset="0"/>
                <a:cs typeface="Times New Roman" panose="02020603050405020304" pitchFamily="18" charset="0"/>
              </a:rPr>
              <a:t> enfriamiento, donde</a:t>
            </a:r>
            <a:r>
              <a:rPr lang="es-AR" sz="2800" dirty="0">
                <a:latin typeface="Times New Roman" panose="02020603050405020304" pitchFamily="18" charset="0"/>
                <a:cs typeface="Times New Roman" panose="02020603050405020304" pitchFamily="18" charset="0"/>
              </a:rPr>
              <a:t> aplique.</a:t>
            </a:r>
          </a:p>
          <a:p>
            <a:pPr marL="241300" algn="just"/>
            <a:endParaRPr lang="es-AR" sz="2800" dirty="0">
              <a:latin typeface="Times New Roman" panose="02020603050405020304" pitchFamily="18" charset="0"/>
              <a:cs typeface="Times New Roman" panose="02020603050405020304" pitchFamily="18" charset="0"/>
            </a:endParaRPr>
          </a:p>
          <a:p>
            <a:pPr marL="241300" algn="just"/>
            <a:r>
              <a:rPr sz="2800" b="1" u="sng" dirty="0" err="1">
                <a:uFill>
                  <a:solidFill>
                    <a:srgbClr val="000000"/>
                  </a:solidFill>
                </a:uFill>
                <a:latin typeface="Times New Roman" panose="02020603050405020304" pitchFamily="18" charset="0"/>
                <a:cs typeface="Times New Roman" panose="02020603050405020304" pitchFamily="18" charset="0"/>
              </a:rPr>
              <a:t>Características</a:t>
            </a:r>
            <a:r>
              <a:rPr sz="2800" b="1" u="sng" spc="-5" dirty="0">
                <a:uFill>
                  <a:solidFill>
                    <a:srgbClr val="000000"/>
                  </a:solidFill>
                </a:uFill>
                <a:latin typeface="Times New Roman" panose="02020603050405020304" pitchFamily="18" charset="0"/>
                <a:cs typeface="Times New Roman" panose="02020603050405020304" pitchFamily="18" charset="0"/>
              </a:rPr>
              <a:t> Eléctricas</a:t>
            </a:r>
            <a:r>
              <a:rPr sz="2800" b="1" u="sng" dirty="0">
                <a:uFill>
                  <a:solidFill>
                    <a:srgbClr val="000000"/>
                  </a:solidFill>
                </a:uFill>
                <a:latin typeface="Times New Roman" panose="02020603050405020304" pitchFamily="18" charset="0"/>
                <a:cs typeface="Times New Roman" panose="02020603050405020304" pitchFamily="18" charset="0"/>
              </a:rPr>
              <a:t> </a:t>
            </a:r>
            <a:r>
              <a:rPr sz="2800" b="1" u="sng" spc="-5" dirty="0">
                <a:uFill>
                  <a:solidFill>
                    <a:srgbClr val="000000"/>
                  </a:solidFill>
                </a:uFill>
                <a:latin typeface="Times New Roman" panose="02020603050405020304" pitchFamily="18" charset="0"/>
                <a:cs typeface="Times New Roman" panose="02020603050405020304" pitchFamily="18" charset="0"/>
              </a:rPr>
              <a:t>Generales</a:t>
            </a:r>
            <a:endParaRPr sz="2800" dirty="0">
              <a:latin typeface="Times New Roman" panose="02020603050405020304" pitchFamily="18" charset="0"/>
              <a:cs typeface="Times New Roman" panose="02020603050405020304" pitchFamily="18" charset="0"/>
            </a:endParaRPr>
          </a:p>
          <a:p>
            <a:pPr marL="12700" marR="5080" algn="just">
              <a:spcBef>
                <a:spcPts val="210"/>
              </a:spcBef>
            </a:pPr>
            <a:r>
              <a:rPr sz="2800" dirty="0">
                <a:latin typeface="Times New Roman" panose="02020603050405020304" pitchFamily="18" charset="0"/>
                <a:cs typeface="Times New Roman" panose="02020603050405020304" pitchFamily="18" charset="0"/>
              </a:rPr>
              <a:t>Los</a:t>
            </a:r>
            <a:r>
              <a:rPr sz="2800" spc="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transformadores</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deberán</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cumplir</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con</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las</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características</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eléctricas </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generales indicadas </a:t>
            </a:r>
            <a:r>
              <a:rPr sz="2800" spc="-10" dirty="0">
                <a:latin typeface="Times New Roman" panose="02020603050405020304" pitchFamily="18" charset="0"/>
                <a:cs typeface="Times New Roman" panose="02020603050405020304" pitchFamily="18" charset="0"/>
              </a:rPr>
              <a:t>en </a:t>
            </a:r>
            <a:r>
              <a:rPr sz="2800" spc="-5" dirty="0">
                <a:latin typeface="Times New Roman" panose="02020603050405020304" pitchFamily="18" charset="0"/>
                <a:cs typeface="Times New Roman" panose="02020603050405020304" pitchFamily="18" charset="0"/>
              </a:rPr>
              <a:t>las </a:t>
            </a:r>
            <a:r>
              <a:rPr sz="2800" dirty="0">
                <a:latin typeface="Times New Roman" panose="02020603050405020304" pitchFamily="18" charset="0"/>
                <a:cs typeface="Times New Roman" panose="02020603050405020304" pitchFamily="18" charset="0"/>
              </a:rPr>
              <a:t>Tablas </a:t>
            </a:r>
            <a:r>
              <a:rPr sz="2800" spc="-10" dirty="0">
                <a:latin typeface="Times New Roman" panose="02020603050405020304" pitchFamily="18" charset="0"/>
                <a:cs typeface="Times New Roman" panose="02020603050405020304" pitchFamily="18" charset="0"/>
              </a:rPr>
              <a:t>1, </a:t>
            </a:r>
            <a:r>
              <a:rPr sz="2800" dirty="0">
                <a:latin typeface="Times New Roman" panose="02020603050405020304" pitchFamily="18" charset="0"/>
                <a:cs typeface="Times New Roman" panose="02020603050405020304" pitchFamily="18" charset="0"/>
              </a:rPr>
              <a:t>2 y 3 de </a:t>
            </a:r>
            <a:r>
              <a:rPr sz="2800" spc="-5" dirty="0">
                <a:latin typeface="Times New Roman" panose="02020603050405020304" pitchFamily="18" charset="0"/>
                <a:cs typeface="Times New Roman" panose="02020603050405020304" pitchFamily="18" charset="0"/>
              </a:rPr>
              <a:t>esta Especificación </a:t>
            </a:r>
            <a:r>
              <a:rPr sz="2800" dirty="0">
                <a:latin typeface="Times New Roman" panose="02020603050405020304" pitchFamily="18" charset="0"/>
                <a:cs typeface="Times New Roman" panose="02020603050405020304" pitchFamily="18" charset="0"/>
              </a:rPr>
              <a:t>a </a:t>
            </a:r>
            <a:r>
              <a:rPr sz="2800" spc="5" dirty="0">
                <a:latin typeface="Times New Roman" panose="02020603050405020304" pitchFamily="18" charset="0"/>
                <a:cs typeface="Times New Roman" panose="02020603050405020304" pitchFamily="18" charset="0"/>
              </a:rPr>
              <a:t>menos </a:t>
            </a:r>
            <a:r>
              <a:rPr sz="2800" spc="1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que</a:t>
            </a:r>
            <a:r>
              <a:rPr sz="2800" spc="-1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se</a:t>
            </a:r>
            <a:r>
              <a:rPr sz="2800" spc="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indique </a:t>
            </a:r>
            <a:r>
              <a:rPr sz="2800" dirty="0">
                <a:latin typeface="Times New Roman" panose="02020603050405020304" pitchFamily="18" charset="0"/>
                <a:cs typeface="Times New Roman" panose="02020603050405020304" pitchFamily="18" charset="0"/>
              </a:rPr>
              <a:t>lo</a:t>
            </a:r>
            <a:r>
              <a:rPr sz="2800" spc="-1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contrario</a:t>
            </a:r>
            <a:r>
              <a:rPr sz="2800" spc="-1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en</a:t>
            </a:r>
            <a:r>
              <a:rPr sz="2800" spc="-5" dirty="0">
                <a:latin typeface="Times New Roman" panose="02020603050405020304" pitchFamily="18" charset="0"/>
                <a:cs typeface="Times New Roman" panose="02020603050405020304" pitchFamily="18" charset="0"/>
              </a:rPr>
              <a:t> las</a:t>
            </a:r>
            <a:r>
              <a:rPr sz="2800" spc="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Especificaciones Particulares.</a:t>
            </a:r>
            <a:endParaRPr sz="2800" dirty="0">
              <a:latin typeface="Times New Roman" panose="02020603050405020304" pitchFamily="18" charset="0"/>
              <a:cs typeface="Times New Roman" panose="02020603050405020304" pitchFamily="18" charset="0"/>
            </a:endParaRPr>
          </a:p>
          <a:p>
            <a:pPr>
              <a:lnSpc>
                <a:spcPct val="100000"/>
              </a:lnSpc>
            </a:pPr>
            <a:endParaRPr sz="1500" dirty="0">
              <a:latin typeface="Times New Roman" panose="02020603050405020304" pitchFamily="18" charset="0"/>
              <a:cs typeface="Times New Roman" panose="02020603050405020304" pitchFamily="18" charset="0"/>
            </a:endParaRPr>
          </a:p>
          <a:p>
            <a:pPr>
              <a:spcBef>
                <a:spcPts val="30"/>
              </a:spcBef>
            </a:pPr>
            <a:endParaRPr sz="13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345AB1AF-AC67-4BDC-8F77-5E47D0D1B08E}"/>
              </a:ext>
            </a:extLst>
          </p:cNvPr>
          <p:cNvPicPr/>
          <p:nvPr/>
        </p:nvPicPr>
        <p:blipFill>
          <a:blip r:embed="rId2" cstate="print"/>
          <a:stretch>
            <a:fillRect/>
          </a:stretch>
        </p:blipFill>
        <p:spPr>
          <a:xfrm>
            <a:off x="10972800" y="213902"/>
            <a:ext cx="2208357" cy="54809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lum bright="-20000" contrast="40000"/>
          </a:blip>
          <a:stretch>
            <a:fillRect/>
          </a:stretch>
        </p:blipFill>
        <p:spPr>
          <a:xfrm>
            <a:off x="1524000" y="203200"/>
            <a:ext cx="10287000" cy="4085000"/>
          </a:xfrm>
          <a:prstGeom prst="rect">
            <a:avLst/>
          </a:prstGeom>
        </p:spPr>
      </p:pic>
      <p:pic>
        <p:nvPicPr>
          <p:cNvPr id="8" name="Imagen 7"/>
          <p:cNvPicPr>
            <a:picLocks noChangeAspect="1"/>
          </p:cNvPicPr>
          <p:nvPr/>
        </p:nvPicPr>
        <p:blipFill>
          <a:blip r:embed="rId3">
            <a:lum bright="-20000" contrast="40000"/>
          </a:blip>
          <a:stretch>
            <a:fillRect/>
          </a:stretch>
        </p:blipFill>
        <p:spPr>
          <a:xfrm>
            <a:off x="1524000" y="4405842"/>
            <a:ext cx="10287000" cy="4988001"/>
          </a:xfrm>
          <a:prstGeom prst="rect">
            <a:avLst/>
          </a:prstGeom>
        </p:spPr>
      </p:pic>
      <p:pic>
        <p:nvPicPr>
          <p:cNvPr id="4" name="object 5">
            <a:extLst>
              <a:ext uri="{FF2B5EF4-FFF2-40B4-BE49-F238E27FC236}">
                <a16:creationId xmlns:a16="http://schemas.microsoft.com/office/drawing/2014/main" xmlns="" id="{FAB53A5E-CA2B-4666-8FDA-273F7A6CB3DE}"/>
              </a:ext>
            </a:extLst>
          </p:cNvPr>
          <p:cNvPicPr/>
          <p:nvPr/>
        </p:nvPicPr>
        <p:blipFill>
          <a:blip r:embed="rId4" cstate="print"/>
          <a:stretch>
            <a:fillRect/>
          </a:stretch>
        </p:blipFill>
        <p:spPr>
          <a:xfrm>
            <a:off x="10972800" y="304800"/>
            <a:ext cx="2208357" cy="54809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lum bright="-20000" contrast="40000"/>
          </a:blip>
          <a:stretch>
            <a:fillRect/>
          </a:stretch>
        </p:blipFill>
        <p:spPr>
          <a:xfrm>
            <a:off x="1981200" y="1981200"/>
            <a:ext cx="9829800" cy="5867400"/>
          </a:xfrm>
          <a:prstGeom prst="rect">
            <a:avLst/>
          </a:prstGeom>
        </p:spPr>
      </p:pic>
      <p:pic>
        <p:nvPicPr>
          <p:cNvPr id="3" name="object 5">
            <a:extLst>
              <a:ext uri="{FF2B5EF4-FFF2-40B4-BE49-F238E27FC236}">
                <a16:creationId xmlns:a16="http://schemas.microsoft.com/office/drawing/2014/main" xmlns="" id="{19D7058B-B06D-48D0-95A3-96581250CC60}"/>
              </a:ext>
            </a:extLst>
          </p:cNvPr>
          <p:cNvPicPr/>
          <p:nvPr/>
        </p:nvPicPr>
        <p:blipFill>
          <a:blip r:embed="rId3" cstate="print"/>
          <a:stretch>
            <a:fillRect/>
          </a:stretch>
        </p:blipFill>
        <p:spPr>
          <a:xfrm>
            <a:off x="10972800" y="304800"/>
            <a:ext cx="2208357" cy="54809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lum bright="-20000" contrast="40000"/>
          </a:blip>
          <a:stretch>
            <a:fillRect/>
          </a:stretch>
        </p:blipFill>
        <p:spPr>
          <a:xfrm>
            <a:off x="2209800" y="762000"/>
            <a:ext cx="8686800" cy="7315200"/>
          </a:xfrm>
          <a:prstGeom prst="rect">
            <a:avLst/>
          </a:prstGeom>
        </p:spPr>
      </p:pic>
      <p:pic>
        <p:nvPicPr>
          <p:cNvPr id="3" name="object 5">
            <a:extLst>
              <a:ext uri="{FF2B5EF4-FFF2-40B4-BE49-F238E27FC236}">
                <a16:creationId xmlns:a16="http://schemas.microsoft.com/office/drawing/2014/main" xmlns="" id="{DF4C513F-F074-4531-A824-C661B8332E82}"/>
              </a:ext>
            </a:extLst>
          </p:cNvPr>
          <p:cNvPicPr/>
          <p:nvPr/>
        </p:nvPicPr>
        <p:blipFill>
          <a:blip r:embed="rId3" cstate="print"/>
          <a:stretch>
            <a:fillRect/>
          </a:stretch>
        </p:blipFill>
        <p:spPr>
          <a:xfrm>
            <a:off x="10974243" y="290102"/>
            <a:ext cx="2208357" cy="54809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lum bright="-20000" contrast="40000"/>
          </a:blip>
          <a:stretch>
            <a:fillRect/>
          </a:stretch>
        </p:blipFill>
        <p:spPr>
          <a:xfrm>
            <a:off x="2370221" y="381000"/>
            <a:ext cx="8602579" cy="6934200"/>
          </a:xfrm>
          <a:prstGeom prst="rect">
            <a:avLst/>
          </a:prstGeom>
        </p:spPr>
      </p:pic>
      <p:pic>
        <p:nvPicPr>
          <p:cNvPr id="9" name="Imagen 8"/>
          <p:cNvPicPr>
            <a:picLocks noChangeAspect="1"/>
          </p:cNvPicPr>
          <p:nvPr/>
        </p:nvPicPr>
        <p:blipFill>
          <a:blip r:embed="rId3">
            <a:lum bright="-20000" contrast="40000"/>
          </a:blip>
          <a:stretch>
            <a:fillRect/>
          </a:stretch>
        </p:blipFill>
        <p:spPr>
          <a:xfrm>
            <a:off x="2522622" y="7086600"/>
            <a:ext cx="8353926" cy="2133600"/>
          </a:xfrm>
          <a:prstGeom prst="rect">
            <a:avLst/>
          </a:prstGeom>
        </p:spPr>
      </p:pic>
      <p:pic>
        <p:nvPicPr>
          <p:cNvPr id="4" name="object 5">
            <a:extLst>
              <a:ext uri="{FF2B5EF4-FFF2-40B4-BE49-F238E27FC236}">
                <a16:creationId xmlns:a16="http://schemas.microsoft.com/office/drawing/2014/main" xmlns="" id="{482D29F2-87B8-4509-A999-49FCAD6693E0}"/>
              </a:ext>
            </a:extLst>
          </p:cNvPr>
          <p:cNvPicPr/>
          <p:nvPr/>
        </p:nvPicPr>
        <p:blipFill>
          <a:blip r:embed="rId4" cstate="print"/>
          <a:stretch>
            <a:fillRect/>
          </a:stretch>
        </p:blipFill>
        <p:spPr>
          <a:xfrm>
            <a:off x="11049000" y="213902"/>
            <a:ext cx="2208357" cy="54809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685800" y="290102"/>
            <a:ext cx="11887200" cy="9523120"/>
          </a:xfrm>
          <a:prstGeom prst="rect">
            <a:avLst/>
          </a:prstGeom>
        </p:spPr>
        <p:txBody>
          <a:bodyPr vert="horz" wrap="square" lIns="0" tIns="12700" rIns="0" bIns="0" rtlCol="0">
            <a:spAutoFit/>
          </a:bodyPr>
          <a:lstStyle/>
          <a:p>
            <a:pPr algn="just">
              <a:lnSpc>
                <a:spcPct val="100000"/>
              </a:lnSpc>
            </a:pPr>
            <a:endParaRPr sz="1250" dirty="0">
              <a:latin typeface="Times New Roman" panose="02020603050405020304" pitchFamily="18" charset="0"/>
              <a:cs typeface="Times New Roman" panose="02020603050405020304" pitchFamily="18" charset="0"/>
            </a:endParaRPr>
          </a:p>
          <a:p>
            <a:pPr marL="583565" lvl="1" indent="-457200" algn="just">
              <a:buAutoNum type="arabicPeriod" startAt="4"/>
              <a:tabLst>
                <a:tab pos="583565" algn="l"/>
                <a:tab pos="584200" algn="l"/>
              </a:tabLst>
            </a:pPr>
            <a:r>
              <a:rPr sz="2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ASPECTOS</a:t>
            </a:r>
            <a:r>
              <a:rPr sz="2600" b="1" u="sng" spc="-2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2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CONSTRUCTIVOS</a:t>
            </a:r>
            <a:endParaRPr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gn="just">
              <a:spcBef>
                <a:spcPts val="40"/>
              </a:spcBef>
              <a:buFont typeface="Arial"/>
              <a:buAutoNum type="arabicPeriod" startAt="4"/>
            </a:pPr>
            <a:endParaRPr sz="2600" dirty="0">
              <a:latin typeface="Times New Roman" panose="02020603050405020304" pitchFamily="18" charset="0"/>
              <a:cs typeface="Times New Roman" panose="02020603050405020304" pitchFamily="18" charset="0"/>
            </a:endParaRPr>
          </a:p>
          <a:p>
            <a:pPr marL="0" lvl="1" indent="-216535" algn="just">
              <a:tabLst>
                <a:tab pos="698500" algn="l"/>
              </a:tabLst>
            </a:pPr>
            <a:r>
              <a:rPr lang="en-US" sz="2600" b="1" u="sng" spc="-5" dirty="0" err="1" smtClean="0">
                <a:uFill>
                  <a:solidFill>
                    <a:srgbClr val="000000"/>
                  </a:solidFill>
                </a:uFill>
                <a:latin typeface="Times New Roman" panose="02020603050405020304" pitchFamily="18" charset="0"/>
                <a:cs typeface="Times New Roman" panose="02020603050405020304" pitchFamily="18" charset="0"/>
              </a:rPr>
              <a:t>Devanados</a:t>
            </a:r>
            <a:endParaRPr sz="2600" dirty="0">
              <a:latin typeface="Times New Roman" panose="02020603050405020304" pitchFamily="18" charset="0"/>
              <a:cs typeface="Times New Roman" panose="02020603050405020304" pitchFamily="18" charset="0"/>
            </a:endParaRPr>
          </a:p>
          <a:p>
            <a:pPr marL="626745" marR="8255" indent="-342900" algn="just">
              <a:spcBef>
                <a:spcPts val="215"/>
              </a:spcBef>
              <a:buFont typeface="Wingdings" panose="05000000000000000000" pitchFamily="2" charset="2"/>
              <a:buChar char="ü"/>
            </a:pPr>
            <a:r>
              <a:rPr sz="2600" b="1" dirty="0">
                <a:latin typeface="Times New Roman" panose="02020603050405020304" pitchFamily="18" charset="0"/>
                <a:cs typeface="Times New Roman" panose="02020603050405020304" pitchFamily="18" charset="0"/>
              </a:rPr>
              <a:t>Todos</a:t>
            </a:r>
            <a:r>
              <a:rPr sz="2600" b="1" spc="25"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los</a:t>
            </a:r>
            <a:r>
              <a:rPr sz="2600" b="1" spc="2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materiales</a:t>
            </a:r>
            <a:r>
              <a:rPr sz="2600" b="1" spc="40" dirty="0">
                <a:latin typeface="Times New Roman" panose="02020603050405020304" pitchFamily="18" charset="0"/>
                <a:cs typeface="Times New Roman" panose="02020603050405020304" pitchFamily="18" charset="0"/>
              </a:rPr>
              <a:t> </a:t>
            </a:r>
            <a:r>
              <a:rPr sz="2600" b="1" spc="-10" dirty="0">
                <a:latin typeface="Times New Roman" panose="02020603050405020304" pitchFamily="18" charset="0"/>
                <a:cs typeface="Times New Roman" panose="02020603050405020304" pitchFamily="18" charset="0"/>
              </a:rPr>
              <a:t>de</a:t>
            </a:r>
            <a:r>
              <a:rPr sz="2600" b="1" spc="30"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aislamiento</a:t>
            </a:r>
            <a:r>
              <a:rPr sz="2600" b="1" spc="20"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deberán</a:t>
            </a:r>
            <a:r>
              <a:rPr sz="2600" b="1" spc="25"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ser</a:t>
            </a:r>
            <a:r>
              <a:rPr sz="2600" b="1" spc="20"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los</a:t>
            </a:r>
            <a:r>
              <a:rPr sz="2600" b="1" spc="30"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correspondientes</a:t>
            </a:r>
            <a:r>
              <a:rPr sz="2600" b="1" spc="25"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ó </a:t>
            </a:r>
            <a:r>
              <a:rPr sz="2600" b="1" spc="-37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apropiados</a:t>
            </a:r>
            <a:r>
              <a:rPr sz="2600" b="1" spc="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para</a:t>
            </a:r>
            <a:r>
              <a:rPr sz="2600" b="1" spc="5" dirty="0">
                <a:latin typeface="Times New Roman" panose="02020603050405020304" pitchFamily="18" charset="0"/>
                <a:cs typeface="Times New Roman" panose="02020603050405020304" pitchFamily="18" charset="0"/>
              </a:rPr>
              <a:t> </a:t>
            </a:r>
            <a:r>
              <a:rPr sz="2600" b="1" spc="-5" dirty="0">
                <a:solidFill>
                  <a:srgbClr val="00B050"/>
                </a:solidFill>
                <a:latin typeface="Times New Roman" panose="02020603050405020304" pitchFamily="18" charset="0"/>
                <a:cs typeface="Times New Roman" panose="02020603050405020304" pitchFamily="18" charset="0"/>
              </a:rPr>
              <a:t>aumentos </a:t>
            </a:r>
            <a:r>
              <a:rPr sz="2600" b="1" dirty="0">
                <a:solidFill>
                  <a:srgbClr val="00B050"/>
                </a:solidFill>
                <a:latin typeface="Times New Roman" panose="02020603050405020304" pitchFamily="18" charset="0"/>
                <a:cs typeface="Times New Roman" panose="02020603050405020304" pitchFamily="18" charset="0"/>
              </a:rPr>
              <a:t>de</a:t>
            </a:r>
            <a:r>
              <a:rPr sz="2600" b="1" spc="-10" dirty="0">
                <a:solidFill>
                  <a:srgbClr val="00B050"/>
                </a:solidFill>
                <a:latin typeface="Times New Roman" panose="02020603050405020304" pitchFamily="18" charset="0"/>
                <a:cs typeface="Times New Roman" panose="02020603050405020304" pitchFamily="18" charset="0"/>
              </a:rPr>
              <a:t> </a:t>
            </a:r>
            <a:r>
              <a:rPr sz="2600" b="1" spc="-5" dirty="0">
                <a:solidFill>
                  <a:srgbClr val="00B050"/>
                </a:solidFill>
                <a:latin typeface="Times New Roman" panose="02020603050405020304" pitchFamily="18" charset="0"/>
                <a:cs typeface="Times New Roman" panose="02020603050405020304" pitchFamily="18" charset="0"/>
              </a:rPr>
              <a:t>temperatura </a:t>
            </a:r>
            <a:r>
              <a:rPr sz="2600" b="1" dirty="0">
                <a:solidFill>
                  <a:srgbClr val="00B050"/>
                </a:solidFill>
                <a:latin typeface="Times New Roman" panose="02020603050405020304" pitchFamily="18" charset="0"/>
                <a:cs typeface="Times New Roman" panose="02020603050405020304" pitchFamily="18" charset="0"/>
              </a:rPr>
              <a:t>de </a:t>
            </a:r>
            <a:r>
              <a:rPr sz="2600" b="1" spc="-5" dirty="0">
                <a:solidFill>
                  <a:srgbClr val="00B050"/>
                </a:solidFill>
                <a:latin typeface="Times New Roman" panose="02020603050405020304" pitchFamily="18" charset="0"/>
                <a:cs typeface="Times New Roman" panose="02020603050405020304" pitchFamily="18" charset="0"/>
              </a:rPr>
              <a:t>65°C.</a:t>
            </a:r>
            <a:endParaRPr sz="2600" b="1" dirty="0">
              <a:solidFill>
                <a:srgbClr val="00B050"/>
              </a:solidFill>
              <a:latin typeface="Times New Roman" panose="02020603050405020304" pitchFamily="18" charset="0"/>
              <a:cs typeface="Times New Roman" panose="02020603050405020304" pitchFamily="18" charset="0"/>
            </a:endParaRPr>
          </a:p>
          <a:p>
            <a:pPr algn="just">
              <a:spcBef>
                <a:spcPts val="55"/>
              </a:spcBef>
            </a:pPr>
            <a:endParaRPr sz="2600" b="1" dirty="0">
              <a:solidFill>
                <a:srgbClr val="00B050"/>
              </a:solidFill>
              <a:latin typeface="Times New Roman" panose="02020603050405020304" pitchFamily="18" charset="0"/>
              <a:cs typeface="Times New Roman" panose="02020603050405020304" pitchFamily="18" charset="0"/>
            </a:endParaRPr>
          </a:p>
          <a:p>
            <a:pPr marL="0" lvl="1" indent="-216535" algn="just">
              <a:tabLst>
                <a:tab pos="698500" algn="l"/>
              </a:tabLst>
            </a:pPr>
            <a:r>
              <a:rPr lang="en-US" sz="2600" b="1" u="sng" spc="-5" dirty="0" err="1" smtClean="0">
                <a:uFill>
                  <a:solidFill>
                    <a:srgbClr val="000000"/>
                  </a:solidFill>
                </a:uFill>
                <a:latin typeface="Times New Roman" panose="02020603050405020304" pitchFamily="18" charset="0"/>
                <a:cs typeface="Times New Roman" panose="02020603050405020304" pitchFamily="18" charset="0"/>
              </a:rPr>
              <a:t>Cubas</a:t>
            </a:r>
            <a:endParaRPr lang="es-AR" sz="2600" b="1" dirty="0">
              <a:latin typeface="Times New Roman" panose="02020603050405020304" pitchFamily="18" charset="0"/>
              <a:cs typeface="Times New Roman" panose="02020603050405020304" pitchFamily="18" charset="0"/>
            </a:endParaRPr>
          </a:p>
          <a:p>
            <a:pPr marL="240665" lvl="1" indent="-457200" algn="just">
              <a:buFont typeface="Wingdings" panose="05000000000000000000" pitchFamily="2" charset="2"/>
              <a:buChar char="ü"/>
              <a:tabLst>
                <a:tab pos="698500" algn="l"/>
              </a:tabLst>
            </a:pPr>
            <a:r>
              <a:rPr sz="2600" b="1" spc="-5" dirty="0" err="1">
                <a:latin typeface="Times New Roman" panose="02020603050405020304" pitchFamily="18" charset="0"/>
                <a:cs typeface="Times New Roman" panose="02020603050405020304" pitchFamily="18" charset="0"/>
              </a:rPr>
              <a:t>deberán</a:t>
            </a:r>
            <a:r>
              <a:rPr sz="2600" b="1" spc="-5" dirty="0">
                <a:latin typeface="Times New Roman" panose="02020603050405020304" pitchFamily="18" charset="0"/>
                <a:cs typeface="Times New Roman" panose="02020603050405020304" pitchFamily="18" charset="0"/>
              </a:rPr>
              <a:t> construirse </a:t>
            </a:r>
            <a:r>
              <a:rPr sz="2600" b="1" dirty="0">
                <a:latin typeface="Times New Roman" panose="02020603050405020304" pitchFamily="18" charset="0"/>
                <a:cs typeface="Times New Roman" panose="02020603050405020304" pitchFamily="18" charset="0"/>
              </a:rPr>
              <a:t>de </a:t>
            </a:r>
            <a:r>
              <a:rPr sz="2600" b="1" dirty="0">
                <a:solidFill>
                  <a:srgbClr val="00B050"/>
                </a:solidFill>
                <a:latin typeface="Times New Roman" panose="02020603050405020304" pitchFamily="18" charset="0"/>
                <a:cs typeface="Times New Roman" panose="02020603050405020304" pitchFamily="18" charset="0"/>
              </a:rPr>
              <a:t>acero </a:t>
            </a:r>
            <a:r>
              <a:rPr sz="2600" b="1" spc="-5" dirty="0">
                <a:solidFill>
                  <a:srgbClr val="00B050"/>
                </a:solidFill>
                <a:latin typeface="Times New Roman" panose="02020603050405020304" pitchFamily="18" charset="0"/>
                <a:cs typeface="Times New Roman" panose="02020603050405020304" pitchFamily="18" charset="0"/>
              </a:rPr>
              <a:t>sólido, herméticos </a:t>
            </a:r>
            <a:r>
              <a:rPr sz="2600" b="1" dirty="0">
                <a:solidFill>
                  <a:srgbClr val="00B050"/>
                </a:solidFill>
                <a:latin typeface="Times New Roman" panose="02020603050405020304" pitchFamily="18" charset="0"/>
                <a:cs typeface="Times New Roman" panose="02020603050405020304" pitchFamily="18" charset="0"/>
              </a:rPr>
              <a:t>al </a:t>
            </a:r>
            <a:r>
              <a:rPr sz="2600" b="1" spc="-5" dirty="0">
                <a:solidFill>
                  <a:srgbClr val="00B050"/>
                </a:solidFill>
                <a:latin typeface="Times New Roman" panose="02020603050405020304" pitchFamily="18" charset="0"/>
                <a:cs typeface="Times New Roman" panose="02020603050405020304" pitchFamily="18" charset="0"/>
              </a:rPr>
              <a:t>aceite, </a:t>
            </a:r>
            <a:r>
              <a:rPr sz="2600" b="1" dirty="0">
                <a:solidFill>
                  <a:srgbClr val="00B050"/>
                </a:solidFill>
                <a:latin typeface="Times New Roman" panose="02020603050405020304" pitchFamily="18" charset="0"/>
                <a:cs typeface="Times New Roman" panose="02020603050405020304" pitchFamily="18" charset="0"/>
              </a:rPr>
              <a:t> </a:t>
            </a:r>
            <a:r>
              <a:rPr sz="2600" b="1" spc="-5" dirty="0">
                <a:solidFill>
                  <a:srgbClr val="00B050"/>
                </a:solidFill>
                <a:latin typeface="Times New Roman" panose="02020603050405020304" pitchFamily="18" charset="0"/>
                <a:cs typeface="Times New Roman" panose="02020603050405020304" pitchFamily="18" charset="0"/>
              </a:rPr>
              <a:t>provisto</a:t>
            </a:r>
            <a:r>
              <a:rPr sz="2600" b="1" spc="5" dirty="0">
                <a:solidFill>
                  <a:srgbClr val="00B050"/>
                </a:solidFill>
                <a:latin typeface="Times New Roman" panose="02020603050405020304" pitchFamily="18" charset="0"/>
                <a:cs typeface="Times New Roman" panose="02020603050405020304" pitchFamily="18" charset="0"/>
              </a:rPr>
              <a:t> </a:t>
            </a:r>
            <a:r>
              <a:rPr sz="2600" b="1" dirty="0">
                <a:solidFill>
                  <a:srgbClr val="00B050"/>
                </a:solidFill>
                <a:latin typeface="Times New Roman" panose="02020603050405020304" pitchFamily="18" charset="0"/>
                <a:cs typeface="Times New Roman" panose="02020603050405020304" pitchFamily="18" charset="0"/>
              </a:rPr>
              <a:t>de</a:t>
            </a:r>
            <a:r>
              <a:rPr sz="2600" b="1" spc="-10" dirty="0">
                <a:solidFill>
                  <a:srgbClr val="00B050"/>
                </a:solidFill>
                <a:latin typeface="Times New Roman" panose="02020603050405020304" pitchFamily="18" charset="0"/>
                <a:cs typeface="Times New Roman" panose="02020603050405020304" pitchFamily="18" charset="0"/>
              </a:rPr>
              <a:t> </a:t>
            </a:r>
            <a:r>
              <a:rPr sz="2600" b="1" dirty="0">
                <a:solidFill>
                  <a:srgbClr val="00B050"/>
                </a:solidFill>
                <a:latin typeface="Times New Roman" panose="02020603050405020304" pitchFamily="18" charset="0"/>
                <a:cs typeface="Times New Roman" panose="02020603050405020304" pitchFamily="18" charset="0"/>
              </a:rPr>
              <a:t>una</a:t>
            </a:r>
            <a:r>
              <a:rPr sz="2600" b="1" spc="-10" dirty="0">
                <a:solidFill>
                  <a:srgbClr val="00B050"/>
                </a:solidFill>
                <a:latin typeface="Times New Roman" panose="02020603050405020304" pitchFamily="18" charset="0"/>
                <a:cs typeface="Times New Roman" panose="02020603050405020304" pitchFamily="18" charset="0"/>
              </a:rPr>
              <a:t> tapa</a:t>
            </a:r>
            <a:r>
              <a:rPr sz="2600" b="1" spc="5" dirty="0">
                <a:solidFill>
                  <a:srgbClr val="00B050"/>
                </a:solidFill>
                <a:latin typeface="Times New Roman" panose="02020603050405020304" pitchFamily="18" charset="0"/>
                <a:cs typeface="Times New Roman" panose="02020603050405020304" pitchFamily="18" charset="0"/>
              </a:rPr>
              <a:t> </a:t>
            </a:r>
            <a:r>
              <a:rPr sz="2600" b="1" spc="-5" dirty="0">
                <a:solidFill>
                  <a:srgbClr val="00B050"/>
                </a:solidFill>
                <a:latin typeface="Times New Roman" panose="02020603050405020304" pitchFamily="18" charset="0"/>
                <a:cs typeface="Times New Roman" panose="02020603050405020304" pitchFamily="18" charset="0"/>
              </a:rPr>
              <a:t>también</a:t>
            </a:r>
            <a:r>
              <a:rPr sz="2600" b="1" spc="5" dirty="0">
                <a:solidFill>
                  <a:srgbClr val="00B050"/>
                </a:solidFill>
                <a:latin typeface="Times New Roman" panose="02020603050405020304" pitchFamily="18" charset="0"/>
                <a:cs typeface="Times New Roman" panose="02020603050405020304" pitchFamily="18" charset="0"/>
              </a:rPr>
              <a:t> </a:t>
            </a:r>
            <a:r>
              <a:rPr sz="2600" b="1" spc="-5" dirty="0">
                <a:solidFill>
                  <a:srgbClr val="00B050"/>
                </a:solidFill>
                <a:latin typeface="Times New Roman" panose="02020603050405020304" pitchFamily="18" charset="0"/>
                <a:cs typeface="Times New Roman" panose="02020603050405020304" pitchFamily="18" charset="0"/>
              </a:rPr>
              <a:t>hermética</a:t>
            </a:r>
            <a:r>
              <a:rPr sz="2600" b="1" spc="5" dirty="0">
                <a:solidFill>
                  <a:srgbClr val="00B050"/>
                </a:solidFill>
                <a:latin typeface="Times New Roman" panose="02020603050405020304" pitchFamily="18" charset="0"/>
                <a:cs typeface="Times New Roman" panose="02020603050405020304" pitchFamily="18" charset="0"/>
              </a:rPr>
              <a:t> </a:t>
            </a:r>
            <a:r>
              <a:rPr sz="2600" b="1" dirty="0">
                <a:solidFill>
                  <a:srgbClr val="00B050"/>
                </a:solidFill>
                <a:latin typeface="Times New Roman" panose="02020603050405020304" pitchFamily="18" charset="0"/>
                <a:cs typeface="Times New Roman" panose="02020603050405020304" pitchFamily="18" charset="0"/>
              </a:rPr>
              <a:t>al</a:t>
            </a:r>
            <a:r>
              <a:rPr sz="2600" b="1" spc="-10" dirty="0">
                <a:solidFill>
                  <a:srgbClr val="00B050"/>
                </a:solidFill>
                <a:latin typeface="Times New Roman" panose="02020603050405020304" pitchFamily="18" charset="0"/>
                <a:cs typeface="Times New Roman" panose="02020603050405020304" pitchFamily="18" charset="0"/>
              </a:rPr>
              <a:t> </a:t>
            </a:r>
            <a:r>
              <a:rPr sz="2600" b="1" spc="-5" dirty="0" err="1">
                <a:solidFill>
                  <a:srgbClr val="00B050"/>
                </a:solidFill>
                <a:latin typeface="Times New Roman" panose="02020603050405020304" pitchFamily="18" charset="0"/>
                <a:cs typeface="Times New Roman" panose="02020603050405020304" pitchFamily="18" charset="0"/>
              </a:rPr>
              <a:t>aceite</a:t>
            </a:r>
            <a:r>
              <a:rPr sz="2600" b="1" spc="-5" dirty="0">
                <a:latin typeface="Times New Roman" panose="02020603050405020304" pitchFamily="18" charset="0"/>
                <a:cs typeface="Times New Roman" panose="02020603050405020304" pitchFamily="18" charset="0"/>
              </a:rPr>
              <a:t>.</a:t>
            </a:r>
            <a:endParaRPr lang="es-AR" sz="2600" b="1" spc="-5" dirty="0">
              <a:latin typeface="Times New Roman" panose="02020603050405020304" pitchFamily="18" charset="0"/>
              <a:cs typeface="Times New Roman" panose="02020603050405020304" pitchFamily="18" charset="0"/>
            </a:endParaRPr>
          </a:p>
          <a:p>
            <a:pPr marL="240665" lvl="1" indent="-457200" algn="just">
              <a:buFont typeface="Wingdings" panose="05000000000000000000" pitchFamily="2" charset="2"/>
              <a:buChar char="ü"/>
              <a:tabLst>
                <a:tab pos="698500" algn="l"/>
              </a:tabLst>
            </a:pPr>
            <a:endParaRPr lang="es-AR" sz="2600" b="1" spc="-5" dirty="0">
              <a:latin typeface="Times New Roman" panose="02020603050405020304" pitchFamily="18" charset="0"/>
              <a:cs typeface="Times New Roman" panose="02020603050405020304" pitchFamily="18" charset="0"/>
            </a:endParaRPr>
          </a:p>
          <a:p>
            <a:pPr marL="240665" lvl="1" indent="-457200" algn="just">
              <a:buFont typeface="Wingdings" panose="05000000000000000000" pitchFamily="2" charset="2"/>
              <a:buChar char="ü"/>
              <a:tabLst>
                <a:tab pos="698500" algn="l"/>
              </a:tabLst>
            </a:pPr>
            <a:r>
              <a:rPr sz="2600" b="1" spc="-5" dirty="0" err="1">
                <a:latin typeface="Times New Roman" panose="02020603050405020304" pitchFamily="18" charset="0"/>
                <a:cs typeface="Times New Roman" panose="02020603050405020304" pitchFamily="18" charset="0"/>
              </a:rPr>
              <a:t>deberán</a:t>
            </a:r>
            <a:r>
              <a:rPr sz="2600" b="1" dirty="0">
                <a:latin typeface="Times New Roman" panose="02020603050405020304" pitchFamily="18" charset="0"/>
                <a:cs typeface="Times New Roman" panose="02020603050405020304" pitchFamily="18" charset="0"/>
              </a:rPr>
              <a:t> ser</a:t>
            </a:r>
            <a:r>
              <a:rPr sz="2600" b="1" spc="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capaces</a:t>
            </a:r>
            <a:r>
              <a:rPr sz="2600" b="1" dirty="0">
                <a:latin typeface="Times New Roman" panose="02020603050405020304" pitchFamily="18" charset="0"/>
                <a:cs typeface="Times New Roman" panose="02020603050405020304" pitchFamily="18" charset="0"/>
              </a:rPr>
              <a:t> de</a:t>
            </a:r>
            <a:r>
              <a:rPr sz="2600" b="1" spc="5" dirty="0">
                <a:latin typeface="Times New Roman" panose="02020603050405020304" pitchFamily="18" charset="0"/>
                <a:cs typeface="Times New Roman" panose="02020603050405020304" pitchFamily="18" charset="0"/>
              </a:rPr>
              <a:t> </a:t>
            </a:r>
            <a:r>
              <a:rPr sz="2600" b="1" spc="-5" dirty="0">
                <a:solidFill>
                  <a:srgbClr val="00B050"/>
                </a:solidFill>
                <a:latin typeface="Times New Roman" panose="02020603050405020304" pitchFamily="18" charset="0"/>
                <a:cs typeface="Times New Roman" panose="02020603050405020304" pitchFamily="18" charset="0"/>
              </a:rPr>
              <a:t>soportar</a:t>
            </a:r>
            <a:r>
              <a:rPr sz="2600" b="1" dirty="0">
                <a:solidFill>
                  <a:srgbClr val="00B050"/>
                </a:solidFill>
                <a:latin typeface="Times New Roman" panose="02020603050405020304" pitchFamily="18" charset="0"/>
                <a:cs typeface="Times New Roman" panose="02020603050405020304" pitchFamily="18" charset="0"/>
              </a:rPr>
              <a:t> sin</a:t>
            </a:r>
            <a:r>
              <a:rPr sz="2600" b="1" spc="5" dirty="0">
                <a:solidFill>
                  <a:srgbClr val="00B050"/>
                </a:solidFill>
                <a:latin typeface="Times New Roman" panose="02020603050405020304" pitchFamily="18" charset="0"/>
                <a:cs typeface="Times New Roman" panose="02020603050405020304" pitchFamily="18" charset="0"/>
              </a:rPr>
              <a:t> </a:t>
            </a:r>
            <a:r>
              <a:rPr sz="2600" b="1" spc="-5" dirty="0">
                <a:solidFill>
                  <a:srgbClr val="00B050"/>
                </a:solidFill>
                <a:latin typeface="Times New Roman" panose="02020603050405020304" pitchFamily="18" charset="0"/>
                <a:cs typeface="Times New Roman" panose="02020603050405020304" pitchFamily="18" charset="0"/>
              </a:rPr>
              <a:t>filtraciones</a:t>
            </a:r>
            <a:r>
              <a:rPr sz="2600" b="1" dirty="0">
                <a:solidFill>
                  <a:srgbClr val="00B050"/>
                </a:solidFill>
                <a:latin typeface="Times New Roman" panose="02020603050405020304" pitchFamily="18" charset="0"/>
                <a:cs typeface="Times New Roman" panose="02020603050405020304" pitchFamily="18" charset="0"/>
              </a:rPr>
              <a:t> </a:t>
            </a:r>
            <a:r>
              <a:rPr sz="2600" b="1" spc="-10" dirty="0">
                <a:solidFill>
                  <a:srgbClr val="00B050"/>
                </a:solidFill>
                <a:latin typeface="Times New Roman" panose="02020603050405020304" pitchFamily="18" charset="0"/>
                <a:cs typeface="Times New Roman" panose="02020603050405020304" pitchFamily="18" charset="0"/>
              </a:rPr>
              <a:t>ni </a:t>
            </a:r>
            <a:r>
              <a:rPr sz="2600" b="1" spc="-5" dirty="0">
                <a:solidFill>
                  <a:srgbClr val="00B050"/>
                </a:solidFill>
                <a:latin typeface="Times New Roman" panose="02020603050405020304" pitchFamily="18" charset="0"/>
                <a:cs typeface="Times New Roman" panose="02020603050405020304" pitchFamily="18" charset="0"/>
              </a:rPr>
              <a:t> distorsión,</a:t>
            </a:r>
            <a:r>
              <a:rPr sz="2600" b="1" spc="-15" dirty="0">
                <a:solidFill>
                  <a:srgbClr val="00B050"/>
                </a:solidFill>
                <a:latin typeface="Times New Roman" panose="02020603050405020304" pitchFamily="18" charset="0"/>
                <a:cs typeface="Times New Roman" panose="02020603050405020304" pitchFamily="18" charset="0"/>
              </a:rPr>
              <a:t> </a:t>
            </a:r>
            <a:r>
              <a:rPr sz="2600" b="1" dirty="0">
                <a:solidFill>
                  <a:srgbClr val="00B050"/>
                </a:solidFill>
                <a:latin typeface="Times New Roman" panose="02020603050405020304" pitchFamily="18" charset="0"/>
                <a:cs typeface="Times New Roman" panose="02020603050405020304" pitchFamily="18" charset="0"/>
              </a:rPr>
              <a:t>un</a:t>
            </a:r>
            <a:r>
              <a:rPr sz="2600" b="1" spc="-15" dirty="0">
                <a:solidFill>
                  <a:srgbClr val="00B050"/>
                </a:solidFill>
                <a:latin typeface="Times New Roman" panose="02020603050405020304" pitchFamily="18" charset="0"/>
                <a:cs typeface="Times New Roman" panose="02020603050405020304" pitchFamily="18" charset="0"/>
              </a:rPr>
              <a:t> </a:t>
            </a:r>
            <a:r>
              <a:rPr sz="2600" b="1" spc="-5" dirty="0">
                <a:solidFill>
                  <a:srgbClr val="00B050"/>
                </a:solidFill>
                <a:latin typeface="Times New Roman" panose="02020603050405020304" pitchFamily="18" charset="0"/>
                <a:cs typeface="Times New Roman" panose="02020603050405020304" pitchFamily="18" charset="0"/>
              </a:rPr>
              <a:t>vacío</a:t>
            </a:r>
            <a:r>
              <a:rPr sz="2600" b="1" spc="-15" dirty="0">
                <a:solidFill>
                  <a:srgbClr val="00B050"/>
                </a:solidFill>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de</a:t>
            </a:r>
            <a:r>
              <a:rPr sz="2600" b="1" spc="-1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0,3 mbar</a:t>
            </a:r>
            <a:r>
              <a:rPr sz="2600" b="1" dirty="0">
                <a:latin typeface="Times New Roman" panose="02020603050405020304" pitchFamily="18" charset="0"/>
                <a:cs typeface="Times New Roman" panose="02020603050405020304" pitchFamily="18" charset="0"/>
              </a:rPr>
              <a:t> y</a:t>
            </a:r>
            <a:r>
              <a:rPr sz="2600" b="1" spc="-20"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una</a:t>
            </a:r>
            <a:r>
              <a:rPr sz="2600" b="1" spc="-35"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presión</a:t>
            </a:r>
            <a:r>
              <a:rPr sz="2600" b="1" spc="-1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interna</a:t>
            </a:r>
            <a:r>
              <a:rPr sz="2600" b="1" spc="-1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50% mayor </a:t>
            </a:r>
            <a:r>
              <a:rPr sz="2600" b="1" dirty="0">
                <a:latin typeface="Times New Roman" panose="02020603050405020304" pitchFamily="18" charset="0"/>
                <a:cs typeface="Times New Roman" panose="02020603050405020304" pitchFamily="18" charset="0"/>
              </a:rPr>
              <a:t>que</a:t>
            </a:r>
            <a:r>
              <a:rPr sz="2600" b="1" spc="-15" dirty="0">
                <a:latin typeface="Times New Roman" panose="02020603050405020304" pitchFamily="18" charset="0"/>
                <a:cs typeface="Times New Roman" panose="02020603050405020304" pitchFamily="18" charset="0"/>
              </a:rPr>
              <a:t> </a:t>
            </a:r>
            <a:r>
              <a:rPr sz="2600" b="1" spc="-10" dirty="0">
                <a:latin typeface="Times New Roman" panose="02020603050405020304" pitchFamily="18" charset="0"/>
                <a:cs typeface="Times New Roman" panose="02020603050405020304" pitchFamily="18" charset="0"/>
              </a:rPr>
              <a:t>la </a:t>
            </a:r>
            <a:r>
              <a:rPr sz="2600" b="1" spc="-380"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presión </a:t>
            </a:r>
            <a:r>
              <a:rPr sz="2600" b="1" spc="-5" dirty="0">
                <a:latin typeface="Times New Roman" panose="02020603050405020304" pitchFamily="18" charset="0"/>
                <a:cs typeface="Times New Roman" panose="02020603050405020304" pitchFamily="18" charset="0"/>
              </a:rPr>
              <a:t>máxima </a:t>
            </a:r>
            <a:r>
              <a:rPr sz="2600" b="1" dirty="0">
                <a:latin typeface="Times New Roman" panose="02020603050405020304" pitchFamily="18" charset="0"/>
                <a:cs typeface="Times New Roman" panose="02020603050405020304" pitchFamily="18" charset="0"/>
              </a:rPr>
              <a:t>de operación ocasionada por el </a:t>
            </a:r>
            <a:r>
              <a:rPr sz="2600" b="1" spc="-5" dirty="0">
                <a:latin typeface="Times New Roman" panose="02020603050405020304" pitchFamily="18" charset="0"/>
                <a:cs typeface="Times New Roman" panose="02020603050405020304" pitchFamily="18" charset="0"/>
              </a:rPr>
              <a:t>sistema </a:t>
            </a:r>
            <a:r>
              <a:rPr sz="2600" b="1" dirty="0">
                <a:latin typeface="Times New Roman" panose="02020603050405020304" pitchFamily="18" charset="0"/>
                <a:cs typeface="Times New Roman" panose="02020603050405020304" pitchFamily="18" charset="0"/>
              </a:rPr>
              <a:t>usado para la </a:t>
            </a:r>
            <a:r>
              <a:rPr sz="2600" b="1" spc="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conservación </a:t>
            </a:r>
            <a:r>
              <a:rPr sz="2600" b="1" dirty="0">
                <a:latin typeface="Times New Roman" panose="02020603050405020304" pitchFamily="18" charset="0"/>
                <a:cs typeface="Times New Roman" panose="02020603050405020304" pitchFamily="18" charset="0"/>
              </a:rPr>
              <a:t>del </a:t>
            </a:r>
            <a:r>
              <a:rPr sz="2600" b="1" spc="-5" dirty="0">
                <a:latin typeface="Times New Roman" panose="02020603050405020304" pitchFamily="18" charset="0"/>
                <a:cs typeface="Times New Roman" panose="02020603050405020304" pitchFamily="18" charset="0"/>
              </a:rPr>
              <a:t>aceite, </a:t>
            </a:r>
            <a:r>
              <a:rPr sz="2600" b="1" dirty="0">
                <a:latin typeface="Times New Roman" panose="02020603050405020304" pitchFamily="18" charset="0"/>
                <a:cs typeface="Times New Roman" panose="02020603050405020304" pitchFamily="18" charset="0"/>
              </a:rPr>
              <a:t>y deberán </a:t>
            </a:r>
            <a:r>
              <a:rPr sz="2600" b="1" spc="-5" dirty="0">
                <a:latin typeface="Times New Roman" panose="02020603050405020304" pitchFamily="18" charset="0"/>
                <a:cs typeface="Times New Roman" panose="02020603050405020304" pitchFamily="18" charset="0"/>
              </a:rPr>
              <a:t>estar proyectados </a:t>
            </a:r>
            <a:r>
              <a:rPr sz="2600" b="1" dirty="0">
                <a:latin typeface="Times New Roman" panose="02020603050405020304" pitchFamily="18" charset="0"/>
                <a:cs typeface="Times New Roman" panose="02020603050405020304" pitchFamily="18" charset="0"/>
              </a:rPr>
              <a:t>y </a:t>
            </a:r>
            <a:r>
              <a:rPr sz="2600" b="1" spc="-5" dirty="0">
                <a:latin typeface="Times New Roman" panose="02020603050405020304" pitchFamily="18" charset="0"/>
                <a:cs typeface="Times New Roman" panose="02020603050405020304" pitchFamily="18" charset="0"/>
              </a:rPr>
              <a:t>construidos para </a:t>
            </a:r>
            <a:r>
              <a:rPr sz="2600" b="1" spc="-375"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ser</a:t>
            </a:r>
            <a:r>
              <a:rPr sz="2600" b="1" spc="-1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llenados </a:t>
            </a:r>
            <a:r>
              <a:rPr sz="2600" b="1" dirty="0">
                <a:latin typeface="Times New Roman" panose="02020603050405020304" pitchFamily="18" charset="0"/>
                <a:cs typeface="Times New Roman" panose="02020603050405020304" pitchFamily="18" charset="0"/>
              </a:rPr>
              <a:t>al</a:t>
            </a:r>
            <a:r>
              <a:rPr sz="2600" b="1" spc="5" dirty="0">
                <a:latin typeface="Times New Roman" panose="02020603050405020304" pitchFamily="18" charset="0"/>
                <a:cs typeface="Times New Roman" panose="02020603050405020304" pitchFamily="18" charset="0"/>
              </a:rPr>
              <a:t> </a:t>
            </a:r>
            <a:r>
              <a:rPr sz="2600" b="1" spc="-5" dirty="0">
                <a:latin typeface="Times New Roman" panose="02020603050405020304" pitchFamily="18" charset="0"/>
                <a:cs typeface="Times New Roman" panose="02020603050405020304" pitchFamily="18" charset="0"/>
              </a:rPr>
              <a:t>vacío</a:t>
            </a:r>
            <a:r>
              <a:rPr sz="2600" b="1" spc="5"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en</a:t>
            </a:r>
            <a:r>
              <a:rPr sz="2600" b="1" spc="-10" dirty="0">
                <a:latin typeface="Times New Roman" panose="02020603050405020304" pitchFamily="18" charset="0"/>
                <a:cs typeface="Times New Roman" panose="02020603050405020304" pitchFamily="18" charset="0"/>
              </a:rPr>
              <a:t> </a:t>
            </a:r>
            <a:r>
              <a:rPr sz="2600" b="1" dirty="0">
                <a:latin typeface="Times New Roman" panose="02020603050405020304" pitchFamily="18" charset="0"/>
                <a:cs typeface="Times New Roman" panose="02020603050405020304" pitchFamily="18" charset="0"/>
              </a:rPr>
              <a:t>el</a:t>
            </a:r>
            <a:r>
              <a:rPr sz="2600" b="1" spc="-10" dirty="0">
                <a:latin typeface="Times New Roman" panose="02020603050405020304" pitchFamily="18" charset="0"/>
                <a:cs typeface="Times New Roman" panose="02020603050405020304" pitchFamily="18" charset="0"/>
              </a:rPr>
              <a:t> </a:t>
            </a:r>
            <a:r>
              <a:rPr sz="2600" b="1" spc="-5" dirty="0" err="1">
                <a:latin typeface="Times New Roman" panose="02020603050405020304" pitchFamily="18" charset="0"/>
                <a:cs typeface="Times New Roman" panose="02020603050405020304" pitchFamily="18" charset="0"/>
              </a:rPr>
              <a:t>sitio</a:t>
            </a:r>
            <a:r>
              <a:rPr sz="2600" b="1" spc="-5" dirty="0">
                <a:latin typeface="Times New Roman" panose="02020603050405020304" pitchFamily="18" charset="0"/>
                <a:cs typeface="Times New Roman" panose="02020603050405020304" pitchFamily="18" charset="0"/>
              </a:rPr>
              <a:t>.</a:t>
            </a:r>
            <a:endParaRPr lang="es-AR" sz="2600" b="1" spc="-5" dirty="0">
              <a:latin typeface="Times New Roman" panose="02020603050405020304" pitchFamily="18" charset="0"/>
              <a:cs typeface="Times New Roman" panose="02020603050405020304" pitchFamily="18" charset="0"/>
            </a:endParaRPr>
          </a:p>
          <a:p>
            <a:pPr marL="12065" lvl="2" algn="just">
              <a:tabLst>
                <a:tab pos="469900" algn="l"/>
              </a:tabLst>
            </a:pPr>
            <a:r>
              <a:rPr lang="es-AR" sz="2600" b="1" u="sng" spc="-5" dirty="0">
                <a:uFill>
                  <a:solidFill>
                    <a:srgbClr val="000000"/>
                  </a:solidFill>
                </a:uFill>
                <a:latin typeface="Times New Roman" panose="02020603050405020304" pitchFamily="18" charset="0"/>
                <a:cs typeface="Times New Roman" panose="02020603050405020304" pitchFamily="18" charset="0"/>
              </a:rPr>
              <a:t>Núcleo</a:t>
            </a:r>
            <a:endParaRPr lang="es-AR" sz="2600" b="1" dirty="0">
              <a:latin typeface="Times New Roman" panose="02020603050405020304" pitchFamily="18" charset="0"/>
              <a:cs typeface="Times New Roman" panose="02020603050405020304" pitchFamily="18" charset="0"/>
            </a:endParaRPr>
          </a:p>
          <a:p>
            <a:pPr marL="512444" marR="6985" indent="-457200" algn="just">
              <a:spcBef>
                <a:spcPts val="190"/>
              </a:spcBef>
              <a:buFont typeface="Wingdings" panose="05000000000000000000" pitchFamily="2" charset="2"/>
              <a:buChar char="ü"/>
            </a:pPr>
            <a:r>
              <a:rPr lang="es-AR" sz="2600" b="1" spc="-5" dirty="0">
                <a:latin typeface="Times New Roman" panose="02020603050405020304" pitchFamily="18" charset="0"/>
                <a:cs typeface="Times New Roman" panose="02020603050405020304" pitchFamily="18" charset="0"/>
              </a:rPr>
              <a:t>deberán poseer </a:t>
            </a:r>
            <a:r>
              <a:rPr lang="es-AR" sz="2600" b="1" spc="-5" dirty="0">
                <a:solidFill>
                  <a:srgbClr val="00B050"/>
                </a:solidFill>
                <a:latin typeface="Times New Roman" panose="02020603050405020304" pitchFamily="18" charset="0"/>
                <a:cs typeface="Times New Roman" panose="02020603050405020304" pitchFamily="18" charset="0"/>
              </a:rPr>
              <a:t>asas </a:t>
            </a:r>
            <a:r>
              <a:rPr lang="es-AR" sz="2600" b="1" dirty="0">
                <a:solidFill>
                  <a:srgbClr val="00B050"/>
                </a:solidFill>
                <a:latin typeface="Times New Roman" panose="02020603050405020304" pitchFamily="18" charset="0"/>
                <a:cs typeface="Times New Roman" panose="02020603050405020304" pitchFamily="18" charset="0"/>
              </a:rPr>
              <a:t>de </a:t>
            </a:r>
            <a:r>
              <a:rPr lang="es-AR" sz="2600" b="1" spc="-5" dirty="0">
                <a:solidFill>
                  <a:srgbClr val="00B050"/>
                </a:solidFill>
                <a:latin typeface="Times New Roman" panose="02020603050405020304" pitchFamily="18" charset="0"/>
                <a:cs typeface="Times New Roman" panose="02020603050405020304" pitchFamily="18" charset="0"/>
              </a:rPr>
              <a:t>izado </a:t>
            </a:r>
            <a:r>
              <a:rPr lang="es-AR" sz="2600" b="1" dirty="0">
                <a:solidFill>
                  <a:srgbClr val="00B050"/>
                </a:solidFill>
                <a:latin typeface="Times New Roman" panose="02020603050405020304" pitchFamily="18" charset="0"/>
                <a:cs typeface="Times New Roman" panose="02020603050405020304" pitchFamily="18" charset="0"/>
              </a:rPr>
              <a:t>u </a:t>
            </a:r>
            <a:r>
              <a:rPr lang="es-AR" sz="2600" b="1" spc="-5" dirty="0">
                <a:solidFill>
                  <a:srgbClr val="00B050"/>
                </a:solidFill>
                <a:latin typeface="Times New Roman" panose="02020603050405020304" pitchFamily="18" charset="0"/>
                <a:cs typeface="Times New Roman" panose="02020603050405020304" pitchFamily="18" charset="0"/>
              </a:rPr>
              <a:t>otro medio </a:t>
            </a:r>
            <a:r>
              <a:rPr lang="es-AR" sz="2600" b="1" dirty="0">
                <a:solidFill>
                  <a:srgbClr val="00B050"/>
                </a:solidFill>
                <a:latin typeface="Times New Roman" panose="02020603050405020304" pitchFamily="18" charset="0"/>
                <a:cs typeface="Times New Roman" panose="02020603050405020304" pitchFamily="18" charset="0"/>
              </a:rPr>
              <a:t>para </a:t>
            </a:r>
            <a:r>
              <a:rPr lang="es-AR" sz="2600" b="1" spc="-5" dirty="0">
                <a:solidFill>
                  <a:srgbClr val="00B050"/>
                </a:solidFill>
                <a:latin typeface="Times New Roman" panose="02020603050405020304" pitchFamily="18" charset="0"/>
                <a:cs typeface="Times New Roman" panose="02020603050405020304" pitchFamily="18" charset="0"/>
              </a:rPr>
              <a:t>levantar </a:t>
            </a:r>
            <a:r>
              <a:rPr lang="es-AR" sz="2600" b="1" dirty="0">
                <a:solidFill>
                  <a:srgbClr val="00B050"/>
                </a:solidFill>
                <a:latin typeface="Times New Roman" panose="02020603050405020304" pitchFamily="18" charset="0"/>
                <a:cs typeface="Times New Roman" panose="02020603050405020304" pitchFamily="18" charset="0"/>
              </a:rPr>
              <a:t> convenientemente el </a:t>
            </a:r>
            <a:r>
              <a:rPr lang="es-AR" sz="2600" b="1" spc="-5" dirty="0">
                <a:solidFill>
                  <a:srgbClr val="00B050"/>
                </a:solidFill>
                <a:latin typeface="Times New Roman" panose="02020603050405020304" pitchFamily="18" charset="0"/>
                <a:cs typeface="Times New Roman" panose="02020603050405020304" pitchFamily="18" charset="0"/>
              </a:rPr>
              <a:t>núcleo</a:t>
            </a:r>
            <a:r>
              <a:rPr lang="es-AR" sz="2600" b="1" spc="-5"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sin que dicha </a:t>
            </a:r>
            <a:r>
              <a:rPr lang="es-AR" sz="2600" b="1" spc="-5" dirty="0">
                <a:latin typeface="Times New Roman" panose="02020603050405020304" pitchFamily="18" charset="0"/>
                <a:cs typeface="Times New Roman" panose="02020603050405020304" pitchFamily="18" charset="0"/>
              </a:rPr>
              <a:t>operación ejecute esfuerzos </a:t>
            </a:r>
            <a:r>
              <a:rPr lang="es-AR" sz="2600" b="1" dirty="0">
                <a:latin typeface="Times New Roman" panose="02020603050405020304" pitchFamily="18" charset="0"/>
                <a:cs typeface="Times New Roman" panose="02020603050405020304" pitchFamily="18" charset="0"/>
              </a:rPr>
              <a:t> </a:t>
            </a:r>
            <a:r>
              <a:rPr lang="es-AR" sz="2600" b="1" spc="-5" dirty="0">
                <a:latin typeface="Times New Roman" panose="02020603050405020304" pitchFamily="18" charset="0"/>
                <a:cs typeface="Times New Roman" panose="02020603050405020304" pitchFamily="18" charset="0"/>
              </a:rPr>
              <a:t>inadmisibles </a:t>
            </a:r>
            <a:r>
              <a:rPr lang="es-AR" sz="2600" b="1" dirty="0">
                <a:latin typeface="Times New Roman" panose="02020603050405020304" pitchFamily="18" charset="0"/>
                <a:cs typeface="Times New Roman" panose="02020603050405020304" pitchFamily="18" charset="0"/>
              </a:rPr>
              <a:t>en </a:t>
            </a:r>
            <a:r>
              <a:rPr lang="es-AR" sz="2600" b="1" spc="-5" dirty="0">
                <a:latin typeface="Times New Roman" panose="02020603050405020304" pitchFamily="18" charset="0"/>
                <a:cs typeface="Times New Roman" panose="02020603050405020304" pitchFamily="18" charset="0"/>
              </a:rPr>
              <a:t>las láminas </a:t>
            </a:r>
            <a:r>
              <a:rPr lang="es-AR" sz="2600" b="1" dirty="0">
                <a:latin typeface="Times New Roman" panose="02020603050405020304" pitchFamily="18" charset="0"/>
                <a:cs typeface="Times New Roman" panose="02020603050405020304" pitchFamily="18" charset="0"/>
              </a:rPr>
              <a:t>de </a:t>
            </a:r>
            <a:r>
              <a:rPr lang="es-AR" sz="2600" b="1" spc="-5" dirty="0">
                <a:latin typeface="Times New Roman" panose="02020603050405020304" pitchFamily="18" charset="0"/>
                <a:cs typeface="Times New Roman" panose="02020603050405020304" pitchFamily="18" charset="0"/>
              </a:rPr>
              <a:t>acero </a:t>
            </a:r>
            <a:r>
              <a:rPr lang="es-AR" sz="2600" b="1" dirty="0">
                <a:latin typeface="Times New Roman" panose="02020603050405020304" pitchFamily="18" charset="0"/>
                <a:cs typeface="Times New Roman" panose="02020603050405020304" pitchFamily="18" charset="0"/>
              </a:rPr>
              <a:t>o a su </a:t>
            </a:r>
            <a:r>
              <a:rPr lang="es-AR" sz="2600" b="1" spc="-5" dirty="0">
                <a:latin typeface="Times New Roman" panose="02020603050405020304" pitchFamily="18" charset="0"/>
                <a:cs typeface="Times New Roman" panose="02020603050405020304" pitchFamily="18" charset="0"/>
              </a:rPr>
              <a:t>aislamiento. </a:t>
            </a:r>
          </a:p>
          <a:p>
            <a:pPr marL="512444" marR="6985" indent="-457200" algn="just">
              <a:spcBef>
                <a:spcPts val="190"/>
              </a:spcBef>
              <a:buFont typeface="Wingdings" panose="05000000000000000000" pitchFamily="2" charset="2"/>
              <a:buChar char="ü"/>
            </a:pPr>
            <a:endParaRPr lang="es-AR" sz="2600" b="1" spc="-5" dirty="0">
              <a:latin typeface="Times New Roman" panose="02020603050405020304" pitchFamily="18" charset="0"/>
              <a:cs typeface="Times New Roman" panose="02020603050405020304" pitchFamily="18" charset="0"/>
            </a:endParaRPr>
          </a:p>
          <a:p>
            <a:pPr marL="512444" marR="6985" indent="-457200" algn="just">
              <a:spcBef>
                <a:spcPts val="190"/>
              </a:spcBef>
              <a:buFont typeface="Wingdings" panose="05000000000000000000" pitchFamily="2" charset="2"/>
              <a:buChar char="ü"/>
            </a:pPr>
            <a:r>
              <a:rPr lang="es-AR" sz="2600" b="1" dirty="0">
                <a:latin typeface="Times New Roman" panose="02020603050405020304" pitchFamily="18" charset="0"/>
                <a:cs typeface="Times New Roman" panose="02020603050405020304" pitchFamily="18" charset="0"/>
              </a:rPr>
              <a:t>El </a:t>
            </a:r>
            <a:r>
              <a:rPr lang="es-AR" sz="2600" b="1" spc="-5" dirty="0">
                <a:solidFill>
                  <a:srgbClr val="00B050"/>
                </a:solidFill>
                <a:latin typeface="Times New Roman" panose="02020603050405020304" pitchFamily="18" charset="0"/>
                <a:cs typeface="Times New Roman" panose="02020603050405020304" pitchFamily="18" charset="0"/>
              </a:rPr>
              <a:t>circuito </a:t>
            </a:r>
            <a:r>
              <a:rPr lang="es-AR" sz="2600" b="1" dirty="0">
                <a:solidFill>
                  <a:srgbClr val="00B050"/>
                </a:solidFill>
                <a:latin typeface="Times New Roman" panose="02020603050405020304" pitchFamily="18" charset="0"/>
                <a:cs typeface="Times New Roman" panose="02020603050405020304" pitchFamily="18" charset="0"/>
              </a:rPr>
              <a:t> </a:t>
            </a:r>
            <a:r>
              <a:rPr lang="es-AR" sz="2600" b="1" spc="-5" dirty="0">
                <a:solidFill>
                  <a:srgbClr val="00B050"/>
                </a:solidFill>
                <a:latin typeface="Times New Roman" panose="02020603050405020304" pitchFamily="18" charset="0"/>
                <a:cs typeface="Times New Roman" panose="02020603050405020304" pitchFamily="18" charset="0"/>
              </a:rPr>
              <a:t>magnético</a:t>
            </a:r>
            <a:r>
              <a:rPr lang="es-AR" sz="2600" b="1" spc="-35" dirty="0">
                <a:solidFill>
                  <a:srgbClr val="00B050"/>
                </a:solidFill>
                <a:latin typeface="Times New Roman" panose="02020603050405020304" pitchFamily="18" charset="0"/>
                <a:cs typeface="Times New Roman" panose="02020603050405020304" pitchFamily="18" charset="0"/>
              </a:rPr>
              <a:t> </a:t>
            </a:r>
            <a:r>
              <a:rPr lang="es-AR" sz="2600" b="1" spc="-5" dirty="0">
                <a:solidFill>
                  <a:srgbClr val="00B050"/>
                </a:solidFill>
                <a:latin typeface="Times New Roman" panose="02020603050405020304" pitchFamily="18" charset="0"/>
                <a:cs typeface="Times New Roman" panose="02020603050405020304" pitchFamily="18" charset="0"/>
              </a:rPr>
              <a:t>deberá</a:t>
            </a:r>
            <a:r>
              <a:rPr lang="es-AR" sz="2600" b="1" spc="-45" dirty="0">
                <a:solidFill>
                  <a:srgbClr val="00B050"/>
                </a:solidFill>
                <a:latin typeface="Times New Roman" panose="02020603050405020304" pitchFamily="18" charset="0"/>
                <a:cs typeface="Times New Roman" panose="02020603050405020304" pitchFamily="18" charset="0"/>
              </a:rPr>
              <a:t> </a:t>
            </a:r>
            <a:r>
              <a:rPr lang="es-AR" sz="2600" b="1" spc="-5" dirty="0">
                <a:solidFill>
                  <a:srgbClr val="00B050"/>
                </a:solidFill>
                <a:latin typeface="Times New Roman" panose="02020603050405020304" pitchFamily="18" charset="0"/>
                <a:cs typeface="Times New Roman" panose="02020603050405020304" pitchFamily="18" charset="0"/>
              </a:rPr>
              <a:t>ser</a:t>
            </a:r>
            <a:r>
              <a:rPr lang="es-AR" sz="2600" b="1" spc="-35" dirty="0">
                <a:solidFill>
                  <a:srgbClr val="00B050"/>
                </a:solidFill>
                <a:latin typeface="Times New Roman" panose="02020603050405020304" pitchFamily="18" charset="0"/>
                <a:cs typeface="Times New Roman" panose="02020603050405020304" pitchFamily="18" charset="0"/>
              </a:rPr>
              <a:t> </a:t>
            </a:r>
            <a:r>
              <a:rPr lang="es-AR" sz="2600" b="1" spc="-5" dirty="0">
                <a:solidFill>
                  <a:srgbClr val="00B050"/>
                </a:solidFill>
                <a:latin typeface="Times New Roman" panose="02020603050405020304" pitchFamily="18" charset="0"/>
                <a:cs typeface="Times New Roman" panose="02020603050405020304" pitchFamily="18" charset="0"/>
              </a:rPr>
              <a:t>puesto</a:t>
            </a:r>
            <a:r>
              <a:rPr lang="es-AR" sz="2600" b="1" spc="-35" dirty="0">
                <a:solidFill>
                  <a:srgbClr val="00B050"/>
                </a:solidFill>
                <a:latin typeface="Times New Roman" panose="02020603050405020304" pitchFamily="18" charset="0"/>
                <a:cs typeface="Times New Roman" panose="02020603050405020304" pitchFamily="18" charset="0"/>
              </a:rPr>
              <a:t> </a:t>
            </a:r>
            <a:r>
              <a:rPr lang="es-AR" sz="2600" b="1" dirty="0">
                <a:solidFill>
                  <a:srgbClr val="00B050"/>
                </a:solidFill>
                <a:latin typeface="Times New Roman" panose="02020603050405020304" pitchFamily="18" charset="0"/>
                <a:cs typeface="Times New Roman" panose="02020603050405020304" pitchFamily="18" charset="0"/>
              </a:rPr>
              <a:t>a</a:t>
            </a:r>
            <a:r>
              <a:rPr lang="es-AR" sz="2600" b="1" spc="-45" dirty="0">
                <a:solidFill>
                  <a:srgbClr val="00B050"/>
                </a:solidFill>
                <a:latin typeface="Times New Roman" panose="02020603050405020304" pitchFamily="18" charset="0"/>
                <a:cs typeface="Times New Roman" panose="02020603050405020304" pitchFamily="18" charset="0"/>
              </a:rPr>
              <a:t> </a:t>
            </a:r>
            <a:r>
              <a:rPr lang="es-AR" sz="2600" b="1" spc="-5" dirty="0">
                <a:solidFill>
                  <a:srgbClr val="00B050"/>
                </a:solidFill>
                <a:latin typeface="Times New Roman" panose="02020603050405020304" pitchFamily="18" charset="0"/>
                <a:cs typeface="Times New Roman" panose="02020603050405020304" pitchFamily="18" charset="0"/>
              </a:rPr>
              <a:t>tierra</a:t>
            </a:r>
            <a:r>
              <a:rPr lang="es-AR" sz="2600" b="1" spc="-40" dirty="0">
                <a:solidFill>
                  <a:srgbClr val="00B050"/>
                </a:solidFill>
                <a:latin typeface="Times New Roman" panose="02020603050405020304" pitchFamily="18" charset="0"/>
                <a:cs typeface="Times New Roman" panose="02020603050405020304" pitchFamily="18" charset="0"/>
              </a:rPr>
              <a:t> </a:t>
            </a:r>
            <a:r>
              <a:rPr lang="es-AR" sz="2600" b="1" spc="-10" dirty="0">
                <a:solidFill>
                  <a:srgbClr val="00B050"/>
                </a:solidFill>
                <a:latin typeface="Times New Roman" panose="02020603050405020304" pitchFamily="18" charset="0"/>
                <a:cs typeface="Times New Roman" panose="02020603050405020304" pitchFamily="18" charset="0"/>
              </a:rPr>
              <a:t>en</a:t>
            </a:r>
            <a:r>
              <a:rPr lang="es-AR" sz="2600" b="1" spc="-35" dirty="0">
                <a:solidFill>
                  <a:srgbClr val="00B050"/>
                </a:solidFill>
                <a:latin typeface="Times New Roman" panose="02020603050405020304" pitchFamily="18" charset="0"/>
                <a:cs typeface="Times New Roman" panose="02020603050405020304" pitchFamily="18" charset="0"/>
              </a:rPr>
              <a:t> </a:t>
            </a:r>
            <a:r>
              <a:rPr lang="es-AR" sz="2600" b="1" dirty="0">
                <a:solidFill>
                  <a:srgbClr val="00B050"/>
                </a:solidFill>
                <a:latin typeface="Times New Roman" panose="02020603050405020304" pitchFamily="18" charset="0"/>
                <a:cs typeface="Times New Roman" panose="02020603050405020304" pitchFamily="18" charset="0"/>
              </a:rPr>
              <a:t>un</a:t>
            </a:r>
            <a:r>
              <a:rPr lang="es-AR" sz="2600" b="1" spc="-45" dirty="0">
                <a:solidFill>
                  <a:srgbClr val="00B050"/>
                </a:solidFill>
                <a:latin typeface="Times New Roman" panose="02020603050405020304" pitchFamily="18" charset="0"/>
                <a:cs typeface="Times New Roman" panose="02020603050405020304" pitchFamily="18" charset="0"/>
              </a:rPr>
              <a:t> </a:t>
            </a:r>
            <a:r>
              <a:rPr lang="es-AR" sz="2600" b="1" spc="-5" dirty="0">
                <a:solidFill>
                  <a:srgbClr val="00B050"/>
                </a:solidFill>
                <a:latin typeface="Times New Roman" panose="02020603050405020304" pitchFamily="18" charset="0"/>
                <a:cs typeface="Times New Roman" panose="02020603050405020304" pitchFamily="18" charset="0"/>
              </a:rPr>
              <a:t>punto</a:t>
            </a:r>
            <a:r>
              <a:rPr lang="es-AR" sz="2600" b="1" spc="-45" dirty="0">
                <a:solidFill>
                  <a:srgbClr val="00B050"/>
                </a:solidFill>
                <a:latin typeface="Times New Roman" panose="02020603050405020304" pitchFamily="18" charset="0"/>
                <a:cs typeface="Times New Roman" panose="02020603050405020304" pitchFamily="18" charset="0"/>
              </a:rPr>
              <a:t> </a:t>
            </a:r>
            <a:r>
              <a:rPr lang="es-AR" sz="2600" b="1" spc="-5" dirty="0">
                <a:solidFill>
                  <a:srgbClr val="00B050"/>
                </a:solidFill>
                <a:latin typeface="Times New Roman" panose="02020603050405020304" pitchFamily="18" charset="0"/>
                <a:cs typeface="Times New Roman" panose="02020603050405020304" pitchFamily="18" charset="0"/>
              </a:rPr>
              <a:t>solamente</a:t>
            </a:r>
            <a:r>
              <a:rPr lang="es-AR" sz="2600" b="1" spc="-5" dirty="0">
                <a:latin typeface="Times New Roman" panose="02020603050405020304" pitchFamily="18" charset="0"/>
                <a:cs typeface="Times New Roman" panose="02020603050405020304" pitchFamily="18" charset="0"/>
              </a:rPr>
              <a:t>,</a:t>
            </a:r>
            <a:r>
              <a:rPr lang="es-AR" sz="2600" b="1" spc="-40"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el</a:t>
            </a:r>
            <a:r>
              <a:rPr lang="es-AR" sz="2600" b="1" spc="-45" dirty="0">
                <a:latin typeface="Times New Roman" panose="02020603050405020304" pitchFamily="18" charset="0"/>
                <a:cs typeface="Times New Roman" panose="02020603050405020304" pitchFamily="18" charset="0"/>
              </a:rPr>
              <a:t> </a:t>
            </a:r>
            <a:r>
              <a:rPr lang="es-AR" sz="2600" b="1" spc="-5" dirty="0">
                <a:latin typeface="Times New Roman" panose="02020603050405020304" pitchFamily="18" charset="0"/>
                <a:cs typeface="Times New Roman" panose="02020603050405020304" pitchFamily="18" charset="0"/>
              </a:rPr>
              <a:t>cual</a:t>
            </a:r>
            <a:r>
              <a:rPr lang="es-AR" sz="2600" b="1" spc="-40" dirty="0">
                <a:latin typeface="Times New Roman" panose="02020603050405020304" pitchFamily="18" charset="0"/>
                <a:cs typeface="Times New Roman" panose="02020603050405020304" pitchFamily="18" charset="0"/>
              </a:rPr>
              <a:t> </a:t>
            </a:r>
            <a:r>
              <a:rPr lang="es-AR" sz="2600" b="1" spc="-5" dirty="0">
                <a:latin typeface="Times New Roman" panose="02020603050405020304" pitchFamily="18" charset="0"/>
                <a:cs typeface="Times New Roman" panose="02020603050405020304" pitchFamily="18" charset="0"/>
              </a:rPr>
              <a:t>será </a:t>
            </a:r>
            <a:r>
              <a:rPr lang="es-AR" sz="2600" b="1" spc="-380" dirty="0">
                <a:latin typeface="Times New Roman" panose="02020603050405020304" pitchFamily="18" charset="0"/>
                <a:cs typeface="Times New Roman" panose="02020603050405020304" pitchFamily="18" charset="0"/>
              </a:rPr>
              <a:t> </a:t>
            </a:r>
            <a:r>
              <a:rPr lang="es-AR" sz="2600" b="1" spc="-5" dirty="0">
                <a:latin typeface="Times New Roman" panose="02020603050405020304" pitchFamily="18" charset="0"/>
                <a:cs typeface="Times New Roman" panose="02020603050405020304" pitchFamily="18" charset="0"/>
              </a:rPr>
              <a:t>conectado exteriormente </a:t>
            </a:r>
            <a:r>
              <a:rPr lang="es-AR" sz="2600" b="1" dirty="0">
                <a:latin typeface="Times New Roman" panose="02020603050405020304" pitchFamily="18" charset="0"/>
                <a:cs typeface="Times New Roman" panose="02020603050405020304" pitchFamily="18" charset="0"/>
              </a:rPr>
              <a:t>al </a:t>
            </a:r>
            <a:r>
              <a:rPr lang="es-AR" sz="2600" b="1" spc="-5" dirty="0">
                <a:latin typeface="Times New Roman" panose="02020603050405020304" pitchFamily="18" charset="0"/>
                <a:cs typeface="Times New Roman" panose="02020603050405020304" pitchFamily="18" charset="0"/>
              </a:rPr>
              <a:t>tanque, por </a:t>
            </a:r>
            <a:r>
              <a:rPr lang="es-AR" sz="2600" b="1" spc="-10" dirty="0">
                <a:latin typeface="Times New Roman" panose="02020603050405020304" pitchFamily="18" charset="0"/>
                <a:cs typeface="Times New Roman" panose="02020603050405020304" pitchFamily="18" charset="0"/>
              </a:rPr>
              <a:t>lo </a:t>
            </a:r>
            <a:r>
              <a:rPr lang="es-AR" sz="2600" b="1" dirty="0">
                <a:latin typeface="Times New Roman" panose="02020603050405020304" pitchFamily="18" charset="0"/>
                <a:cs typeface="Times New Roman" panose="02020603050405020304" pitchFamily="18" charset="0"/>
              </a:rPr>
              <a:t>que se </a:t>
            </a:r>
            <a:r>
              <a:rPr lang="es-AR" sz="2600" b="1" spc="-5" dirty="0">
                <a:latin typeface="Times New Roman" panose="02020603050405020304" pitchFamily="18" charset="0"/>
                <a:cs typeface="Times New Roman" panose="02020603050405020304" pitchFamily="18" charset="0"/>
              </a:rPr>
              <a:t>deberá proveer, </a:t>
            </a:r>
            <a:r>
              <a:rPr lang="es-AR" sz="2600" b="1" spc="-10" dirty="0">
                <a:latin typeface="Times New Roman" panose="02020603050405020304" pitchFamily="18" charset="0"/>
                <a:cs typeface="Times New Roman" panose="02020603050405020304" pitchFamily="18" charset="0"/>
              </a:rPr>
              <a:t>un </a:t>
            </a:r>
            <a:r>
              <a:rPr lang="es-AR" sz="2600" b="1" spc="-5"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aislador</a:t>
            </a:r>
            <a:r>
              <a:rPr lang="es-AR" sz="2600" b="1" spc="-60" dirty="0">
                <a:latin typeface="Times New Roman" panose="02020603050405020304" pitchFamily="18" charset="0"/>
                <a:cs typeface="Times New Roman" panose="02020603050405020304" pitchFamily="18" charset="0"/>
              </a:rPr>
              <a:t> </a:t>
            </a:r>
            <a:r>
              <a:rPr lang="es-AR" sz="2600" b="1" spc="-5" dirty="0" err="1">
                <a:latin typeface="Times New Roman" panose="02020603050405020304" pitchFamily="18" charset="0"/>
                <a:cs typeface="Times New Roman" panose="02020603050405020304" pitchFamily="18" charset="0"/>
              </a:rPr>
              <a:t>pasatapas</a:t>
            </a:r>
            <a:r>
              <a:rPr lang="es-AR" sz="2600" b="1" spc="-60" dirty="0">
                <a:latin typeface="Times New Roman" panose="02020603050405020304" pitchFamily="18" charset="0"/>
                <a:cs typeface="Times New Roman" panose="02020603050405020304" pitchFamily="18" charset="0"/>
              </a:rPr>
              <a:t> </a:t>
            </a:r>
            <a:r>
              <a:rPr lang="es-AR" sz="2600" b="1" dirty="0" err="1">
                <a:latin typeface="Times New Roman" panose="02020603050405020304" pitchFamily="18" charset="0"/>
                <a:cs typeface="Times New Roman" panose="02020603050405020304" pitchFamily="18" charset="0"/>
              </a:rPr>
              <a:t>ó</a:t>
            </a:r>
            <a:r>
              <a:rPr lang="es-AR" sz="2600" b="1" spc="-45" dirty="0">
                <a:latin typeface="Times New Roman" panose="02020603050405020304" pitchFamily="18" charset="0"/>
                <a:cs typeface="Times New Roman" panose="02020603050405020304" pitchFamily="18" charset="0"/>
              </a:rPr>
              <a:t> </a:t>
            </a:r>
            <a:r>
              <a:rPr lang="es-AR" sz="2600" b="1" spc="-5" dirty="0">
                <a:latin typeface="Times New Roman" panose="02020603050405020304" pitchFamily="18" charset="0"/>
                <a:cs typeface="Times New Roman" panose="02020603050405020304" pitchFamily="18" charset="0"/>
              </a:rPr>
              <a:t>dispositivo</a:t>
            </a:r>
            <a:r>
              <a:rPr lang="es-AR" sz="2600" b="1" spc="-55"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similar</a:t>
            </a:r>
            <a:r>
              <a:rPr lang="es-AR" sz="2600" b="1" spc="-55"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adecuado</a:t>
            </a:r>
            <a:r>
              <a:rPr lang="es-AR" sz="2600" b="1" spc="-55"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a</a:t>
            </a:r>
            <a:r>
              <a:rPr lang="es-AR" sz="2600" b="1" spc="-55" dirty="0">
                <a:latin typeface="Times New Roman" panose="02020603050405020304" pitchFamily="18" charset="0"/>
                <a:cs typeface="Times New Roman" panose="02020603050405020304" pitchFamily="18" charset="0"/>
              </a:rPr>
              <a:t> </a:t>
            </a:r>
            <a:r>
              <a:rPr lang="es-AR" sz="2600" b="1" spc="-5" dirty="0">
                <a:latin typeface="Times New Roman" panose="02020603050405020304" pitchFamily="18" charset="0"/>
                <a:cs typeface="Times New Roman" panose="02020603050405020304" pitchFamily="18" charset="0"/>
              </a:rPr>
              <a:t>través</a:t>
            </a:r>
            <a:r>
              <a:rPr lang="es-AR" sz="2600" b="1" spc="-50"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del</a:t>
            </a:r>
            <a:r>
              <a:rPr lang="es-AR" sz="2600" b="1" spc="-55"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tanque</a:t>
            </a:r>
            <a:r>
              <a:rPr lang="es-AR" sz="2600" b="1" spc="-65" dirty="0">
                <a:latin typeface="Times New Roman" panose="02020603050405020304" pitchFamily="18" charset="0"/>
                <a:cs typeface="Times New Roman" panose="02020603050405020304" pitchFamily="18" charset="0"/>
              </a:rPr>
              <a:t> </a:t>
            </a:r>
            <a:r>
              <a:rPr lang="es-AR" sz="2600" b="1" dirty="0">
                <a:latin typeface="Times New Roman" panose="02020603050405020304" pitchFamily="18" charset="0"/>
                <a:cs typeface="Times New Roman" panose="02020603050405020304" pitchFamily="18" charset="0"/>
              </a:rPr>
              <a:t>del </a:t>
            </a:r>
            <a:r>
              <a:rPr lang="es-AR" sz="2600" b="1" spc="-375" dirty="0">
                <a:latin typeface="Times New Roman" panose="02020603050405020304" pitchFamily="18" charset="0"/>
                <a:cs typeface="Times New Roman" panose="02020603050405020304" pitchFamily="18" charset="0"/>
              </a:rPr>
              <a:t> </a:t>
            </a:r>
            <a:r>
              <a:rPr lang="es-AR" sz="2600" b="1" spc="-5" dirty="0">
                <a:latin typeface="Times New Roman" panose="02020603050405020304" pitchFamily="18" charset="0"/>
                <a:cs typeface="Times New Roman" panose="02020603050405020304" pitchFamily="18" charset="0"/>
              </a:rPr>
              <a:t>transformador.</a:t>
            </a:r>
            <a:endParaRPr lang="es-AR" sz="2600" b="1"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0CD06781-0BF1-4C5C-BFE6-1C84CD8F3D0E}"/>
              </a:ext>
            </a:extLst>
          </p:cNvPr>
          <p:cNvPicPr/>
          <p:nvPr/>
        </p:nvPicPr>
        <p:blipFill>
          <a:blip r:embed="rId3" cstate="print"/>
          <a:stretch>
            <a:fillRect/>
          </a:stretch>
        </p:blipFill>
        <p:spPr>
          <a:xfrm>
            <a:off x="11049000" y="290102"/>
            <a:ext cx="2208357" cy="54809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990600" y="1058738"/>
            <a:ext cx="11430000" cy="7399462"/>
          </a:xfrm>
          <a:prstGeom prst="rect">
            <a:avLst/>
          </a:prstGeom>
        </p:spPr>
        <p:txBody>
          <a:bodyPr wrap="square">
            <a:spAutoFit/>
          </a:bodyPr>
          <a:lstStyle/>
          <a:p>
            <a:pPr marL="12065" lvl="2" algn="just">
              <a:spcBef>
                <a:spcPts val="1315"/>
              </a:spcBef>
              <a:tabLst>
                <a:tab pos="469900" algn="l"/>
              </a:tabLst>
            </a:pPr>
            <a:r>
              <a:rPr lang="es-AR" sz="2800" b="1" u="sng" dirty="0">
                <a:uFill>
                  <a:solidFill>
                    <a:srgbClr val="000000"/>
                  </a:solidFill>
                </a:uFill>
                <a:latin typeface="Times New Roman" panose="02020603050405020304" pitchFamily="18" charset="0"/>
                <a:cs typeface="Times New Roman" panose="02020603050405020304" pitchFamily="18" charset="0"/>
              </a:rPr>
              <a:t>Sistema</a:t>
            </a:r>
            <a:r>
              <a:rPr lang="es-AR" sz="2800" b="1" u="sng" spc="-25" dirty="0">
                <a:uFill>
                  <a:solidFill>
                    <a:srgbClr val="000000"/>
                  </a:solidFill>
                </a:uFill>
                <a:latin typeface="Times New Roman" panose="02020603050405020304" pitchFamily="18" charset="0"/>
                <a:cs typeface="Times New Roman" panose="02020603050405020304" pitchFamily="18" charset="0"/>
              </a:rPr>
              <a:t> </a:t>
            </a:r>
            <a:r>
              <a:rPr lang="es-AR" sz="2800" b="1" u="sng" spc="-5" dirty="0">
                <a:uFill>
                  <a:solidFill>
                    <a:srgbClr val="000000"/>
                  </a:solidFill>
                </a:uFill>
                <a:latin typeface="Times New Roman" panose="02020603050405020304" pitchFamily="18" charset="0"/>
                <a:cs typeface="Times New Roman" panose="02020603050405020304" pitchFamily="18" charset="0"/>
              </a:rPr>
              <a:t>de</a:t>
            </a:r>
            <a:r>
              <a:rPr lang="es-AR" sz="2800" b="1" u="sng" spc="-25" dirty="0">
                <a:uFill>
                  <a:solidFill>
                    <a:srgbClr val="000000"/>
                  </a:solidFill>
                </a:uFill>
                <a:latin typeface="Times New Roman" panose="02020603050405020304" pitchFamily="18" charset="0"/>
                <a:cs typeface="Times New Roman" panose="02020603050405020304" pitchFamily="18" charset="0"/>
              </a:rPr>
              <a:t> </a:t>
            </a:r>
            <a:r>
              <a:rPr lang="es-AR" sz="2800" b="1" u="sng" spc="-5" dirty="0">
                <a:uFill>
                  <a:solidFill>
                    <a:srgbClr val="000000"/>
                  </a:solidFill>
                </a:uFill>
                <a:latin typeface="Times New Roman" panose="02020603050405020304" pitchFamily="18" charset="0"/>
                <a:cs typeface="Times New Roman" panose="02020603050405020304" pitchFamily="18" charset="0"/>
              </a:rPr>
              <a:t>Enfriamiento</a:t>
            </a:r>
          </a:p>
          <a:p>
            <a:pPr marL="12065" lvl="2" algn="just">
              <a:spcBef>
                <a:spcPts val="1315"/>
              </a:spcBef>
              <a:tabLst>
                <a:tab pos="469900" algn="l"/>
              </a:tabLst>
            </a:pPr>
            <a:endParaRPr lang="es-AR" sz="2800" dirty="0">
              <a:latin typeface="Times New Roman" panose="02020603050405020304" pitchFamily="18" charset="0"/>
              <a:cs typeface="Times New Roman" panose="02020603050405020304" pitchFamily="18" charset="0"/>
            </a:endParaRPr>
          </a:p>
          <a:p>
            <a:pPr marL="512444" marR="7620" indent="-457200" algn="just">
              <a:spcBef>
                <a:spcPts val="190"/>
              </a:spcBef>
              <a:buFont typeface="Wingdings" panose="05000000000000000000" pitchFamily="2" charset="2"/>
              <a:buChar char="ü"/>
            </a:pPr>
            <a:r>
              <a:rPr lang="es-AR" sz="2800" dirty="0">
                <a:latin typeface="Times New Roman" panose="02020603050405020304" pitchFamily="18" charset="0"/>
                <a:cs typeface="Times New Roman" panose="02020603050405020304" pitchFamily="18" charset="0"/>
              </a:rPr>
              <a:t>Deberá</a:t>
            </a:r>
            <a:r>
              <a:rPr lang="es-AR" sz="2800" spc="-4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consistir</a:t>
            </a:r>
            <a:r>
              <a:rPr lang="es-AR" sz="2800" spc="-2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a:t>
            </a:r>
            <a:r>
              <a:rPr lang="es-AR" sz="2800" spc="-2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intercambiadores</a:t>
            </a:r>
            <a:r>
              <a:rPr lang="es-AR" sz="2800" spc="-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5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calor </a:t>
            </a:r>
            <a:r>
              <a:rPr lang="es-AR" sz="2800" spc="-37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provistos</a:t>
            </a:r>
            <a:r>
              <a:rPr lang="es-AR" sz="2800" dirty="0">
                <a:latin typeface="Times New Roman" panose="02020603050405020304" pitchFamily="18" charset="0"/>
                <a:cs typeface="Times New Roman" panose="02020603050405020304" pitchFamily="18" charset="0"/>
              </a:rPr>
              <a:t> de</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ventiladores</a:t>
            </a:r>
            <a:r>
              <a:rPr lang="es-AR" sz="2800" dirty="0">
                <a:latin typeface="Times New Roman" panose="02020603050405020304" pitchFamily="18" charset="0"/>
                <a:cs typeface="Times New Roman" panose="02020603050405020304" pitchFamily="18" charset="0"/>
              </a:rPr>
              <a:t> con</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o</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sin</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bombas</a:t>
            </a:r>
            <a:r>
              <a:rPr lang="es-AR" sz="2800" dirty="0">
                <a:latin typeface="Times New Roman" panose="02020603050405020304" pitchFamily="18" charset="0"/>
                <a:cs typeface="Times New Roman" panose="02020603050405020304" pitchFamily="18" charset="0"/>
              </a:rPr>
              <a:t> en</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las</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combinaciones </a:t>
            </a:r>
            <a:r>
              <a:rPr lang="es-AR" sz="2800" dirty="0">
                <a:latin typeface="Times New Roman" panose="02020603050405020304" pitchFamily="18" charset="0"/>
                <a:cs typeface="Times New Roman" panose="02020603050405020304" pitchFamily="18" charset="0"/>
              </a:rPr>
              <a:t> indicadas en </a:t>
            </a:r>
            <a:r>
              <a:rPr lang="es-AR" sz="2800" spc="-5" dirty="0">
                <a:latin typeface="Times New Roman" panose="02020603050405020304" pitchFamily="18" charset="0"/>
                <a:cs typeface="Times New Roman" panose="02020603050405020304" pitchFamily="18" charset="0"/>
              </a:rPr>
              <a:t>las especificaciones </a:t>
            </a:r>
            <a:r>
              <a:rPr lang="es-AR" sz="2800" dirty="0">
                <a:latin typeface="Times New Roman" panose="02020603050405020304" pitchFamily="18" charset="0"/>
                <a:cs typeface="Times New Roman" panose="02020603050405020304" pitchFamily="18" charset="0"/>
              </a:rPr>
              <a:t>del </a:t>
            </a:r>
            <a:r>
              <a:rPr lang="es-AR" sz="2800" spc="-5" dirty="0">
                <a:latin typeface="Times New Roman" panose="02020603050405020304" pitchFamily="18" charset="0"/>
                <a:cs typeface="Times New Roman" panose="02020603050405020304" pitchFamily="18" charset="0"/>
              </a:rPr>
              <a:t>cliente. </a:t>
            </a:r>
            <a:r>
              <a:rPr lang="es-AR" sz="2800" spc="-10" dirty="0">
                <a:latin typeface="Times New Roman" panose="02020603050405020304" pitchFamily="18" charset="0"/>
                <a:cs typeface="Times New Roman" panose="02020603050405020304" pitchFamily="18" charset="0"/>
              </a:rPr>
              <a:t>El </a:t>
            </a:r>
            <a:r>
              <a:rPr lang="es-AR" sz="2800" dirty="0">
                <a:latin typeface="Times New Roman" panose="02020603050405020304" pitchFamily="18" charset="0"/>
                <a:cs typeface="Times New Roman" panose="02020603050405020304" pitchFamily="18" charset="0"/>
              </a:rPr>
              <a:t>equipo </a:t>
            </a:r>
            <a:r>
              <a:rPr lang="es-AR" sz="2800" spc="-1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enfriamiento </a:t>
            </a:r>
            <a:r>
              <a:rPr lang="es-AR" sz="2800" dirty="0">
                <a:latin typeface="Times New Roman" panose="02020603050405020304" pitchFamily="18" charset="0"/>
                <a:cs typeface="Times New Roman" panose="02020603050405020304" pitchFamily="18" charset="0"/>
              </a:rPr>
              <a:t> deberá </a:t>
            </a:r>
            <a:r>
              <a:rPr lang="es-AR" sz="2800" spc="-5" dirty="0">
                <a:latin typeface="Times New Roman" panose="02020603050405020304" pitchFamily="18" charset="0"/>
                <a:cs typeface="Times New Roman" panose="02020603050405020304" pitchFamily="18" charset="0"/>
              </a:rPr>
              <a:t>estar montado </a:t>
            </a:r>
            <a:r>
              <a:rPr lang="es-AR" sz="2800" dirty="0">
                <a:latin typeface="Times New Roman" panose="02020603050405020304" pitchFamily="18" charset="0"/>
                <a:cs typeface="Times New Roman" panose="02020603050405020304" pitchFamily="18" charset="0"/>
              </a:rPr>
              <a:t>en el tanque </a:t>
            </a:r>
            <a:r>
              <a:rPr lang="es-AR" sz="2800" spc="-5" dirty="0">
                <a:latin typeface="Times New Roman" panose="02020603050405020304" pitchFamily="18" charset="0"/>
                <a:cs typeface="Times New Roman" panose="02020603050405020304" pitchFamily="18" charset="0"/>
              </a:rPr>
              <a:t>principal. </a:t>
            </a:r>
          </a:p>
          <a:p>
            <a:pPr marL="512444" marR="7620" indent="-457200" algn="just">
              <a:spcBef>
                <a:spcPts val="190"/>
              </a:spcBef>
              <a:buFont typeface="Wingdings" panose="05000000000000000000" pitchFamily="2" charset="2"/>
              <a:buChar char="ü"/>
            </a:pPr>
            <a:endParaRPr lang="es-AR" sz="2800" b="1" spc="-5" dirty="0">
              <a:latin typeface="Times New Roman" panose="02020603050405020304" pitchFamily="18" charset="0"/>
              <a:cs typeface="Times New Roman" panose="02020603050405020304" pitchFamily="18" charset="0"/>
            </a:endParaRPr>
          </a:p>
          <a:p>
            <a:pPr marL="512444" marR="7620" indent="-457200" algn="just">
              <a:spcBef>
                <a:spcPts val="190"/>
              </a:spcBef>
              <a:buFont typeface="Wingdings" panose="05000000000000000000" pitchFamily="2" charset="2"/>
              <a:buChar char="ü"/>
            </a:pPr>
            <a:r>
              <a:rPr lang="es-AR" sz="2800" dirty="0">
                <a:latin typeface="Times New Roman" panose="02020603050405020304" pitchFamily="18" charset="0"/>
                <a:cs typeface="Times New Roman" panose="02020603050405020304" pitchFamily="18" charset="0"/>
              </a:rPr>
              <a:t>Deberá </a:t>
            </a:r>
            <a:r>
              <a:rPr lang="es-AR" sz="2800" b="1" dirty="0">
                <a:latin typeface="Times New Roman" panose="02020603050405020304" pitchFamily="18" charset="0"/>
                <a:cs typeface="Times New Roman" panose="02020603050405020304" pitchFamily="18" charset="0"/>
              </a:rPr>
              <a:t>ser </a:t>
            </a:r>
            <a:r>
              <a:rPr lang="es-AR" sz="2800" b="1" spc="-5" dirty="0">
                <a:latin typeface="Times New Roman" panose="02020603050405020304" pitchFamily="18" charset="0"/>
                <a:cs typeface="Times New Roman" panose="02020603050405020304" pitchFamily="18" charset="0"/>
              </a:rPr>
              <a:t>suministrado </a:t>
            </a:r>
            <a:r>
              <a:rPr lang="es-AR" sz="2800" spc="-5" dirty="0">
                <a:latin typeface="Times New Roman" panose="02020603050405020304" pitchFamily="18" charset="0"/>
                <a:cs typeface="Times New Roman" panose="02020603050405020304" pitchFamily="18" charset="0"/>
              </a:rPr>
              <a:t>completo, </a:t>
            </a:r>
            <a:r>
              <a:rPr lang="es-AR" sz="2800" dirty="0">
                <a:latin typeface="Times New Roman" panose="02020603050405020304" pitchFamily="18" charset="0"/>
                <a:cs typeface="Times New Roman" panose="02020603050405020304" pitchFamily="18" charset="0"/>
              </a:rPr>
              <a:t>con </a:t>
            </a:r>
            <a:r>
              <a:rPr lang="es-AR" sz="2800" spc="-5" dirty="0">
                <a:latin typeface="Times New Roman" panose="02020603050405020304" pitchFamily="18" charset="0"/>
                <a:cs typeface="Times New Roman" panose="02020603050405020304" pitchFamily="18" charset="0"/>
              </a:rPr>
              <a:t>dispositivos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control, </a:t>
            </a:r>
            <a:r>
              <a:rPr lang="es-AR" sz="2800" spc="-5" dirty="0" err="1">
                <a:latin typeface="Times New Roman" panose="02020603050405020304" pitchFamily="18" charset="0"/>
                <a:cs typeface="Times New Roman" panose="02020603050405020304" pitchFamily="18" charset="0"/>
              </a:rPr>
              <a:t>conduits</a:t>
            </a:r>
            <a:r>
              <a:rPr lang="es-AR" sz="2800" spc="-5" dirty="0">
                <a:latin typeface="Times New Roman" panose="02020603050405020304" pitchFamily="18" charset="0"/>
                <a:cs typeface="Times New Roman" panose="02020603050405020304" pitchFamily="18" charset="0"/>
              </a:rPr>
              <a:t>, </a:t>
            </a:r>
            <a:r>
              <a:rPr lang="es-AR" sz="2800" spc="-37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cableado, terminales, soportes </a:t>
            </a:r>
            <a:r>
              <a:rPr lang="es-AR" sz="2800" dirty="0">
                <a:latin typeface="Times New Roman" panose="02020603050405020304" pitchFamily="18" charset="0"/>
                <a:cs typeface="Times New Roman" panose="02020603050405020304" pitchFamily="18" charset="0"/>
              </a:rPr>
              <a:t>y</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elementos</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montaje.</a:t>
            </a:r>
          </a:p>
          <a:p>
            <a:pPr marL="512444" marR="7620" indent="-457200" algn="just">
              <a:spcBef>
                <a:spcPts val="190"/>
              </a:spcBef>
              <a:buFont typeface="Wingdings" panose="05000000000000000000" pitchFamily="2" charset="2"/>
              <a:buChar char="ü"/>
            </a:pPr>
            <a:endParaRPr lang="es-AR" sz="2800" b="1" dirty="0">
              <a:latin typeface="Times New Roman" panose="02020603050405020304" pitchFamily="18" charset="0"/>
              <a:cs typeface="Times New Roman" panose="02020603050405020304" pitchFamily="18" charset="0"/>
            </a:endParaRPr>
          </a:p>
          <a:p>
            <a:pPr marL="512444" marR="5080" indent="-457200" algn="just">
              <a:spcBef>
                <a:spcPts val="815"/>
              </a:spcBef>
              <a:buFont typeface="Wingdings" panose="05000000000000000000" pitchFamily="2" charset="2"/>
              <a:buChar char="ü"/>
            </a:pPr>
            <a:r>
              <a:rPr lang="es-AR" sz="2800" spc="-5" dirty="0">
                <a:latin typeface="Times New Roman" panose="02020603050405020304" pitchFamily="18" charset="0"/>
                <a:cs typeface="Times New Roman" panose="02020603050405020304" pitchFamily="18" charset="0"/>
              </a:rPr>
              <a:t>Debido</a:t>
            </a:r>
            <a:r>
              <a:rPr lang="es-AR" sz="2800" dirty="0">
                <a:latin typeface="Times New Roman" panose="02020603050405020304" pitchFamily="18" charset="0"/>
                <a:cs typeface="Times New Roman" panose="02020603050405020304" pitchFamily="18" charset="0"/>
              </a:rPr>
              <a:t> a</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presencia</a:t>
            </a:r>
            <a:r>
              <a:rPr lang="es-AR" sz="2800" dirty="0">
                <a:latin typeface="Times New Roman" panose="02020603050405020304" pitchFamily="18" charset="0"/>
                <a:cs typeface="Times New Roman" panose="02020603050405020304" pitchFamily="18" charset="0"/>
              </a:rPr>
              <a:t> de</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ventiladores</a:t>
            </a:r>
            <a:r>
              <a:rPr lang="es-AR" sz="2800" dirty="0">
                <a:latin typeface="Times New Roman" panose="02020603050405020304" pitchFamily="18" charset="0"/>
                <a:cs typeface="Times New Roman" panose="02020603050405020304" pitchFamily="18" charset="0"/>
              </a:rPr>
              <a:t> o</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bombas</a:t>
            </a:r>
            <a:r>
              <a:rPr lang="es-AR" sz="2800" spc="5"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en</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sistema</a:t>
            </a:r>
            <a:r>
              <a:rPr lang="es-AR" sz="280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 </a:t>
            </a:r>
            <a:r>
              <a:rPr lang="es-AR" sz="2800" spc="-37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enfriamiento</a:t>
            </a:r>
            <a:r>
              <a:rPr lang="es-AR" sz="2800" dirty="0">
                <a:latin typeface="Times New Roman" panose="02020603050405020304" pitchFamily="18" charset="0"/>
                <a:cs typeface="Times New Roman" panose="02020603050405020304" pitchFamily="18" charset="0"/>
              </a:rPr>
              <a:t> del</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aceite</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del</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transformador</a:t>
            </a:r>
            <a:r>
              <a:rPr lang="es-AR" sz="2800" b="1" spc="-5" dirty="0">
                <a:latin typeface="Times New Roman" panose="02020603050405020304" pitchFamily="18" charset="0"/>
                <a:cs typeface="Times New Roman" panose="02020603050405020304" pitchFamily="18" charset="0"/>
              </a:rPr>
              <a:t>,</a:t>
            </a:r>
            <a:r>
              <a:rPr lang="es-AR" sz="2800" b="1" dirty="0">
                <a:latin typeface="Times New Roman" panose="02020603050405020304" pitchFamily="18" charset="0"/>
                <a:cs typeface="Times New Roman" panose="02020603050405020304" pitchFamily="18" charset="0"/>
              </a:rPr>
              <a:t> se</a:t>
            </a:r>
            <a:r>
              <a:rPr lang="es-AR" sz="2800" b="1" spc="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deberá</a:t>
            </a:r>
            <a:r>
              <a:rPr lang="es-AR" sz="2800" b="1"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considerar</a:t>
            </a:r>
            <a:r>
              <a:rPr lang="es-AR" sz="2800" b="1" dirty="0">
                <a:latin typeface="Times New Roman" panose="02020603050405020304" pitchFamily="18" charset="0"/>
                <a:cs typeface="Times New Roman" panose="02020603050405020304" pitchFamily="18" charset="0"/>
              </a:rPr>
              <a:t> la </a:t>
            </a:r>
            <a:r>
              <a:rPr lang="es-AR" sz="2800" b="1" spc="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utilización</a:t>
            </a:r>
            <a:r>
              <a:rPr lang="es-AR" sz="2800" b="1" dirty="0">
                <a:latin typeface="Times New Roman" panose="02020603050405020304" pitchFamily="18" charset="0"/>
                <a:cs typeface="Times New Roman" panose="02020603050405020304" pitchFamily="18" charset="0"/>
              </a:rPr>
              <a:t> de</a:t>
            </a:r>
            <a:r>
              <a:rPr lang="es-AR" sz="2800" b="1" spc="5" dirty="0">
                <a:latin typeface="Times New Roman" panose="02020603050405020304" pitchFamily="18" charset="0"/>
                <a:cs typeface="Times New Roman" panose="02020603050405020304" pitchFamily="18" charset="0"/>
              </a:rPr>
              <a:t> </a:t>
            </a:r>
            <a:r>
              <a:rPr lang="es-AR" sz="2800" b="1" dirty="0">
                <a:latin typeface="Times New Roman" panose="02020603050405020304" pitchFamily="18" charset="0"/>
                <a:cs typeface="Times New Roman" panose="02020603050405020304" pitchFamily="18" charset="0"/>
              </a:rPr>
              <a:t>un</a:t>
            </a:r>
            <a:r>
              <a:rPr lang="es-AR" sz="2800" b="1" spc="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gabinete</a:t>
            </a:r>
            <a:r>
              <a:rPr lang="es-AR" sz="2800" b="1" dirty="0">
                <a:latin typeface="Times New Roman" panose="02020603050405020304" pitchFamily="18" charset="0"/>
                <a:cs typeface="Times New Roman" panose="02020603050405020304" pitchFamily="18" charset="0"/>
              </a:rPr>
              <a:t> de</a:t>
            </a:r>
            <a:r>
              <a:rPr lang="es-AR" sz="2800" b="1" spc="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control</a:t>
            </a:r>
            <a:r>
              <a:rPr lang="es-AR" sz="2800" b="1"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para</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operación</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los </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mencionados</a:t>
            </a:r>
            <a:r>
              <a:rPr lang="es-AR" sz="2800" spc="-3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equipos,</a:t>
            </a:r>
            <a:r>
              <a:rPr lang="es-AR" sz="2800" spc="-4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y</a:t>
            </a:r>
            <a:r>
              <a:rPr lang="es-AR" sz="2800" spc="-5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en</a:t>
            </a:r>
            <a:r>
              <a:rPr lang="es-AR" sz="2800" spc="-4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a:t>
            </a:r>
            <a:r>
              <a:rPr lang="es-AR" sz="2800" spc="-5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cual</a:t>
            </a:r>
            <a:r>
              <a:rPr lang="es-AR" sz="2800" spc="-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deberá</a:t>
            </a:r>
            <a:r>
              <a:rPr lang="es-AR" sz="2800" spc="-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incluirse</a:t>
            </a:r>
            <a:r>
              <a:rPr lang="es-AR" sz="2800" spc="-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los</a:t>
            </a:r>
            <a:r>
              <a:rPr lang="es-AR" sz="2800" spc="-3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medios</a:t>
            </a:r>
            <a:r>
              <a:rPr lang="es-AR" sz="2800" spc="-35"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a:t>
            </a:r>
            <a:r>
              <a:rPr lang="es-AR" sz="2800" spc="-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control </a:t>
            </a:r>
            <a:r>
              <a:rPr lang="es-AR" sz="2800" spc="-38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para</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accionamiento</a:t>
            </a:r>
            <a:r>
              <a:rPr lang="es-AR" sz="2800" spc="5"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tales</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equipos.</a:t>
            </a:r>
            <a:endParaRPr lang="es-AR" sz="2800" dirty="0">
              <a:latin typeface="Times New Roman" panose="02020603050405020304" pitchFamily="18" charset="0"/>
              <a:cs typeface="Times New Roman" panose="02020603050405020304" pitchFamily="18" charset="0"/>
            </a:endParaRPr>
          </a:p>
          <a:p>
            <a:pPr marL="283845" marR="5080" algn="just">
              <a:spcBef>
                <a:spcPts val="805"/>
              </a:spcBef>
            </a:pPr>
            <a:endParaRPr lang="es-AR" sz="2400" b="1"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6CB910B2-8CA7-46D5-9527-D1B4FFB5667D}"/>
              </a:ext>
            </a:extLst>
          </p:cNvPr>
          <p:cNvPicPr/>
          <p:nvPr/>
        </p:nvPicPr>
        <p:blipFill>
          <a:blip r:embed="rId3" cstate="print"/>
          <a:stretch>
            <a:fillRect/>
          </a:stretch>
        </p:blipFill>
        <p:spPr>
          <a:xfrm>
            <a:off x="11049000" y="213902"/>
            <a:ext cx="2208357" cy="54809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990600" y="564151"/>
            <a:ext cx="10972800" cy="8897307"/>
          </a:xfrm>
          <a:prstGeom prst="rect">
            <a:avLst/>
          </a:prstGeom>
        </p:spPr>
        <p:txBody>
          <a:bodyPr vert="horz" wrap="square" lIns="0" tIns="12700" rIns="0" bIns="0" rtlCol="0">
            <a:spAutoFit/>
          </a:bodyPr>
          <a:lstStyle/>
          <a:p>
            <a:pPr marL="12700">
              <a:spcBef>
                <a:spcPts val="100"/>
              </a:spcBef>
            </a:pPr>
            <a:r>
              <a:rPr sz="3200" b="1" spc="5" dirty="0">
                <a:latin typeface="Times New Roman" panose="02020603050405020304" pitchFamily="18" charset="0"/>
                <a:cs typeface="Times New Roman" panose="02020603050405020304" pitchFamily="18" charset="0"/>
              </a:rPr>
              <a:t>5.</a:t>
            </a:r>
            <a:r>
              <a:rPr sz="3200" b="1" u="sng" spc="5" dirty="0">
                <a:uFill>
                  <a:solidFill>
                    <a:srgbClr val="000000"/>
                  </a:solidFill>
                </a:uFill>
                <a:latin typeface="Times New Roman" panose="02020603050405020304" pitchFamily="18" charset="0"/>
                <a:cs typeface="Times New Roman" panose="02020603050405020304" pitchFamily="18" charset="0"/>
              </a:rPr>
              <a:t>Sistema</a:t>
            </a:r>
            <a:r>
              <a:rPr sz="3200" b="1" u="sng" spc="-15" dirty="0">
                <a:uFill>
                  <a:solidFill>
                    <a:srgbClr val="000000"/>
                  </a:solidFill>
                </a:uFill>
                <a:latin typeface="Times New Roman" panose="02020603050405020304" pitchFamily="18" charset="0"/>
                <a:cs typeface="Times New Roman" panose="02020603050405020304" pitchFamily="18" charset="0"/>
              </a:rPr>
              <a:t> </a:t>
            </a:r>
            <a:r>
              <a:rPr sz="3200" b="1" u="sng" spc="-5" dirty="0">
                <a:uFill>
                  <a:solidFill>
                    <a:srgbClr val="000000"/>
                  </a:solidFill>
                </a:uFill>
                <a:latin typeface="Times New Roman" panose="02020603050405020304" pitchFamily="18" charset="0"/>
                <a:cs typeface="Times New Roman" panose="02020603050405020304" pitchFamily="18" charset="0"/>
              </a:rPr>
              <a:t>de</a:t>
            </a:r>
            <a:r>
              <a:rPr sz="3200" b="1" u="sng" spc="-10" dirty="0">
                <a:uFill>
                  <a:solidFill>
                    <a:srgbClr val="000000"/>
                  </a:solidFill>
                </a:uFill>
                <a:latin typeface="Times New Roman" panose="02020603050405020304" pitchFamily="18" charset="0"/>
                <a:cs typeface="Times New Roman" panose="02020603050405020304" pitchFamily="18" charset="0"/>
              </a:rPr>
              <a:t> </a:t>
            </a:r>
            <a:r>
              <a:rPr sz="3200" b="1" u="sng" spc="-5" dirty="0">
                <a:uFill>
                  <a:solidFill>
                    <a:srgbClr val="000000"/>
                  </a:solidFill>
                </a:uFill>
                <a:latin typeface="Times New Roman" panose="02020603050405020304" pitchFamily="18" charset="0"/>
                <a:cs typeface="Times New Roman" panose="02020603050405020304" pitchFamily="18" charset="0"/>
              </a:rPr>
              <a:t>Preservación</a:t>
            </a:r>
            <a:r>
              <a:rPr sz="3200" b="1" u="sng" spc="-10" dirty="0">
                <a:uFill>
                  <a:solidFill>
                    <a:srgbClr val="000000"/>
                  </a:solidFill>
                </a:uFill>
                <a:latin typeface="Times New Roman" panose="02020603050405020304" pitchFamily="18" charset="0"/>
                <a:cs typeface="Times New Roman" panose="02020603050405020304" pitchFamily="18" charset="0"/>
              </a:rPr>
              <a:t> </a:t>
            </a:r>
            <a:r>
              <a:rPr sz="3200" b="1" u="sng" spc="-5" dirty="0">
                <a:uFill>
                  <a:solidFill>
                    <a:srgbClr val="000000"/>
                  </a:solidFill>
                </a:uFill>
                <a:latin typeface="Times New Roman" panose="02020603050405020304" pitchFamily="18" charset="0"/>
                <a:cs typeface="Times New Roman" panose="02020603050405020304" pitchFamily="18" charset="0"/>
              </a:rPr>
              <a:t>de</a:t>
            </a:r>
            <a:r>
              <a:rPr sz="3200" b="1" u="sng" spc="15" dirty="0">
                <a:uFill>
                  <a:solidFill>
                    <a:srgbClr val="000000"/>
                  </a:solidFill>
                </a:uFill>
                <a:latin typeface="Times New Roman" panose="02020603050405020304" pitchFamily="18" charset="0"/>
                <a:cs typeface="Times New Roman" panose="02020603050405020304" pitchFamily="18" charset="0"/>
              </a:rPr>
              <a:t> </a:t>
            </a:r>
            <a:r>
              <a:rPr sz="3200" b="1" u="sng" spc="-5" dirty="0">
                <a:uFill>
                  <a:solidFill>
                    <a:srgbClr val="000000"/>
                  </a:solidFill>
                </a:uFill>
                <a:latin typeface="Times New Roman" panose="02020603050405020304" pitchFamily="18" charset="0"/>
                <a:cs typeface="Times New Roman" panose="02020603050405020304" pitchFamily="18" charset="0"/>
              </a:rPr>
              <a:t>Aceite</a:t>
            </a:r>
            <a:endParaRPr sz="3200" dirty="0">
              <a:latin typeface="Times New Roman" panose="02020603050405020304" pitchFamily="18" charset="0"/>
              <a:cs typeface="Times New Roman" panose="02020603050405020304" pitchFamily="18" charset="0"/>
            </a:endParaRPr>
          </a:p>
          <a:p>
            <a:pPr>
              <a:spcBef>
                <a:spcPts val="10"/>
              </a:spcBef>
            </a:pPr>
            <a:endParaRPr sz="3200" dirty="0">
              <a:latin typeface="Times New Roman" panose="02020603050405020304" pitchFamily="18" charset="0"/>
              <a:cs typeface="Times New Roman" panose="02020603050405020304" pitchFamily="18" charset="0"/>
            </a:endParaRPr>
          </a:p>
          <a:p>
            <a:pPr marL="512444" marR="97790" indent="-457200" algn="just">
              <a:buFont typeface="Wingdings" panose="05000000000000000000" pitchFamily="2" charset="2"/>
              <a:buChar char="q"/>
            </a:pPr>
            <a:r>
              <a:rPr lang="es-ES" sz="3200" spc="-5" dirty="0">
                <a:latin typeface="Times New Roman" panose="02020603050405020304" pitchFamily="18" charset="0"/>
                <a:cs typeface="Times New Roman" panose="02020603050405020304" pitchFamily="18" charset="0"/>
              </a:rPr>
              <a:t>D</a:t>
            </a:r>
            <a:r>
              <a:rPr sz="3200" spc="-5" dirty="0" err="1">
                <a:latin typeface="Times New Roman" panose="02020603050405020304" pitchFamily="18" charset="0"/>
                <a:cs typeface="Times New Roman" panose="02020603050405020304" pitchFamily="18" charset="0"/>
              </a:rPr>
              <a:t>eberán</a:t>
            </a:r>
            <a:r>
              <a:rPr sz="3200" b="1" dirty="0">
                <a:latin typeface="Times New Roman" panose="02020603050405020304" pitchFamily="18" charset="0"/>
                <a:cs typeface="Times New Roman" panose="02020603050405020304" pitchFamily="18" charset="0"/>
              </a:rPr>
              <a:t> s</a:t>
            </a:r>
            <a:r>
              <a:rPr sz="3200" dirty="0">
                <a:latin typeface="Times New Roman" panose="02020603050405020304" pitchFamily="18" charset="0"/>
                <a:cs typeface="Times New Roman" panose="02020603050405020304" pitchFamily="18" charset="0"/>
              </a:rPr>
              <a:t>er</a:t>
            </a:r>
            <a:r>
              <a:rPr sz="3200" b="1" spc="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suministrados</a:t>
            </a:r>
            <a:r>
              <a:rPr sz="3200" dirty="0">
                <a:latin typeface="Times New Roman" panose="02020603050405020304" pitchFamily="18" charset="0"/>
                <a:cs typeface="Times New Roman" panose="02020603050405020304" pitchFamily="18" charset="0"/>
              </a:rPr>
              <a:t> con</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un</a:t>
            </a:r>
            <a:r>
              <a:rPr sz="3200" spc="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sistema </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conservador</a:t>
            </a:r>
            <a:r>
              <a:rPr sz="3200" dirty="0">
                <a:latin typeface="Times New Roman" panose="02020603050405020304" pitchFamily="18" charset="0"/>
                <a:cs typeface="Times New Roman" panose="02020603050405020304" pitchFamily="18" charset="0"/>
              </a:rPr>
              <a:t> o</a:t>
            </a:r>
            <a:r>
              <a:rPr sz="3200" spc="-1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sistema</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 </a:t>
            </a:r>
            <a:r>
              <a:rPr sz="3200" spc="-5" dirty="0">
                <a:latin typeface="Times New Roman" panose="02020603050405020304" pitchFamily="18" charset="0"/>
                <a:cs typeface="Times New Roman" panose="02020603050405020304" pitchFamily="18" charset="0"/>
              </a:rPr>
              <a:t>preservación</a:t>
            </a:r>
            <a:r>
              <a:rPr sz="3200" dirty="0">
                <a:latin typeface="Times New Roman" panose="02020603050405020304" pitchFamily="18" charset="0"/>
                <a:cs typeface="Times New Roman" panose="02020603050405020304" pitchFamily="18" charset="0"/>
              </a:rPr>
              <a:t> de</a:t>
            </a:r>
            <a:r>
              <a:rPr sz="3200" spc="-10" dirty="0">
                <a:latin typeface="Times New Roman" panose="02020603050405020304" pitchFamily="18" charset="0"/>
                <a:cs typeface="Times New Roman" panose="02020603050405020304" pitchFamily="18" charset="0"/>
              </a:rPr>
              <a:t> </a:t>
            </a:r>
            <a:r>
              <a:rPr sz="3200" spc="-5" dirty="0" err="1">
                <a:latin typeface="Times New Roman" panose="02020603050405020304" pitchFamily="18" charset="0"/>
                <a:cs typeface="Times New Roman" panose="02020603050405020304" pitchFamily="18" charset="0"/>
              </a:rPr>
              <a:t>aceite</a:t>
            </a:r>
            <a:r>
              <a:rPr sz="3200" spc="-5" dirty="0">
                <a:latin typeface="Times New Roman" panose="02020603050405020304" pitchFamily="18" charset="0"/>
                <a:cs typeface="Times New Roman" panose="02020603050405020304" pitchFamily="18" charset="0"/>
              </a:rPr>
              <a:t>.</a:t>
            </a:r>
            <a:endParaRPr lang="es-AR" sz="3200" spc="-5" dirty="0">
              <a:latin typeface="Times New Roman" panose="02020603050405020304" pitchFamily="18" charset="0"/>
              <a:cs typeface="Times New Roman" panose="02020603050405020304" pitchFamily="18" charset="0"/>
            </a:endParaRPr>
          </a:p>
          <a:p>
            <a:pPr marL="512444" marR="97790" indent="-457200" algn="just">
              <a:buFont typeface="Wingdings" panose="05000000000000000000" pitchFamily="2" charset="2"/>
              <a:buChar char="q"/>
            </a:pPr>
            <a:endParaRPr sz="3200" b="1" dirty="0">
              <a:latin typeface="Times New Roman" panose="02020603050405020304" pitchFamily="18" charset="0"/>
              <a:cs typeface="Times New Roman" panose="02020603050405020304" pitchFamily="18" charset="0"/>
            </a:endParaRPr>
          </a:p>
          <a:p>
            <a:pPr marL="512444" marR="5080" indent="-457200" algn="just">
              <a:spcBef>
                <a:spcPts val="819"/>
              </a:spcBef>
              <a:buFont typeface="Wingdings" panose="05000000000000000000" pitchFamily="2" charset="2"/>
              <a:buChar char="q"/>
            </a:pPr>
            <a:r>
              <a:rPr sz="3200" dirty="0">
                <a:latin typeface="Times New Roman" panose="02020603050405020304" pitchFamily="18" charset="0"/>
                <a:cs typeface="Times New Roman" panose="02020603050405020304" pitchFamily="18" charset="0"/>
              </a:rPr>
              <a:t>El </a:t>
            </a:r>
            <a:r>
              <a:rPr sz="3200" spc="-5" dirty="0">
                <a:latin typeface="Times New Roman" panose="02020603050405020304" pitchFamily="18" charset="0"/>
                <a:cs typeface="Times New Roman" panose="02020603050405020304" pitchFamily="18" charset="0"/>
              </a:rPr>
              <a:t>sistema conservador </a:t>
            </a:r>
            <a:r>
              <a:rPr sz="3200" dirty="0">
                <a:latin typeface="Times New Roman" panose="02020603050405020304" pitchFamily="18" charset="0"/>
                <a:cs typeface="Times New Roman" panose="02020603050405020304" pitchFamily="18" charset="0"/>
              </a:rPr>
              <a:t>deberá ser suministrado con un </a:t>
            </a:r>
            <a:r>
              <a:rPr sz="3200" b="1" dirty="0">
                <a:latin typeface="Times New Roman" panose="02020603050405020304" pitchFamily="18" charset="0"/>
                <a:cs typeface="Times New Roman" panose="02020603050405020304" pitchFamily="18" charset="0"/>
              </a:rPr>
              <a:t>tanque </a:t>
            </a:r>
            <a:r>
              <a:rPr sz="3200" b="1" spc="-5" dirty="0">
                <a:latin typeface="Times New Roman" panose="02020603050405020304" pitchFamily="18" charset="0"/>
                <a:cs typeface="Times New Roman" panose="02020603050405020304" pitchFamily="18" charset="0"/>
              </a:rPr>
              <a:t>exterior </a:t>
            </a:r>
            <a:r>
              <a:rPr sz="3200" b="1" dirty="0">
                <a:latin typeface="Times New Roman" panose="02020603050405020304" pitchFamily="18" charset="0"/>
                <a:cs typeface="Times New Roman" panose="02020603050405020304" pitchFamily="18" charset="0"/>
              </a:rPr>
              <a:t> de </a:t>
            </a:r>
            <a:r>
              <a:rPr sz="3200" b="1" spc="-5" dirty="0">
                <a:latin typeface="Times New Roman" panose="02020603050405020304" pitchFamily="18" charset="0"/>
                <a:cs typeface="Times New Roman" panose="02020603050405020304" pitchFamily="18" charset="0"/>
              </a:rPr>
              <a:t>expansión </a:t>
            </a:r>
            <a:r>
              <a:rPr sz="3200" b="1" dirty="0">
                <a:latin typeface="Times New Roman" panose="02020603050405020304" pitchFamily="18" charset="0"/>
                <a:cs typeface="Times New Roman" panose="02020603050405020304" pitchFamily="18" charset="0"/>
              </a:rPr>
              <a:t>de </a:t>
            </a:r>
            <a:r>
              <a:rPr sz="3200" b="1" spc="-5" dirty="0" err="1">
                <a:latin typeface="Times New Roman" panose="02020603050405020304" pitchFamily="18" charset="0"/>
                <a:cs typeface="Times New Roman" panose="02020603050405020304" pitchFamily="18" charset="0"/>
              </a:rPr>
              <a:t>aceite</a:t>
            </a:r>
            <a:r>
              <a:rPr sz="3200" b="1" spc="-5" dirty="0">
                <a:latin typeface="Times New Roman" panose="02020603050405020304" pitchFamily="18" charset="0"/>
                <a:cs typeface="Times New Roman" panose="02020603050405020304" pitchFamily="18" charset="0"/>
              </a:rPr>
              <a:t>.</a:t>
            </a:r>
            <a:r>
              <a:rPr sz="3200" b="1" dirty="0">
                <a:latin typeface="Times New Roman" panose="02020603050405020304" pitchFamily="18" charset="0"/>
                <a:cs typeface="Times New Roman" panose="02020603050405020304" pitchFamily="18" charset="0"/>
              </a:rPr>
              <a:t> </a:t>
            </a:r>
            <a:endParaRPr lang="es-AR" sz="3200" b="1" dirty="0">
              <a:latin typeface="Times New Roman" panose="02020603050405020304" pitchFamily="18" charset="0"/>
              <a:cs typeface="Times New Roman" panose="02020603050405020304" pitchFamily="18" charset="0"/>
            </a:endParaRPr>
          </a:p>
          <a:p>
            <a:pPr marL="512444" marR="5080" indent="-457200" algn="just">
              <a:spcBef>
                <a:spcPts val="819"/>
              </a:spcBef>
              <a:buFont typeface="Wingdings" panose="05000000000000000000" pitchFamily="2" charset="2"/>
              <a:buChar char="q"/>
            </a:pPr>
            <a:endParaRPr lang="es-AR" sz="3200" b="1" dirty="0">
              <a:solidFill>
                <a:srgbClr val="00B050"/>
              </a:solidFill>
              <a:latin typeface="Times New Roman" panose="02020603050405020304" pitchFamily="18" charset="0"/>
              <a:cs typeface="Times New Roman" panose="02020603050405020304" pitchFamily="18" charset="0"/>
            </a:endParaRPr>
          </a:p>
          <a:p>
            <a:pPr marL="512444" marR="5080" indent="-457200" algn="just">
              <a:spcBef>
                <a:spcPts val="819"/>
              </a:spcBef>
              <a:buFont typeface="Wingdings" panose="05000000000000000000" pitchFamily="2" charset="2"/>
              <a:buChar char="q"/>
            </a:pPr>
            <a:r>
              <a:rPr sz="3200" dirty="0">
                <a:latin typeface="Times New Roman" panose="02020603050405020304" pitchFamily="18" charset="0"/>
                <a:cs typeface="Times New Roman" panose="02020603050405020304" pitchFamily="18" charset="0"/>
              </a:rPr>
              <a:t>La</a:t>
            </a:r>
            <a:r>
              <a:rPr sz="3200" b="1"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conexión entre </a:t>
            </a:r>
            <a:r>
              <a:rPr sz="3200" b="1" dirty="0">
                <a:latin typeface="Times New Roman" panose="02020603050405020304" pitchFamily="18" charset="0"/>
                <a:cs typeface="Times New Roman" panose="02020603050405020304" pitchFamily="18" charset="0"/>
              </a:rPr>
              <a:t>el </a:t>
            </a:r>
            <a:r>
              <a:rPr sz="3200" b="1" spc="-5" dirty="0">
                <a:latin typeface="Times New Roman" panose="02020603050405020304" pitchFamily="18" charset="0"/>
                <a:cs typeface="Times New Roman" panose="02020603050405020304" pitchFamily="18" charset="0"/>
              </a:rPr>
              <a:t>tanque </a:t>
            </a:r>
            <a:r>
              <a:rPr sz="3200" b="1" dirty="0">
                <a:latin typeface="Times New Roman" panose="02020603050405020304" pitchFamily="18" charset="0"/>
                <a:cs typeface="Times New Roman" panose="02020603050405020304" pitchFamily="18" charset="0"/>
              </a:rPr>
              <a:t> de</a:t>
            </a:r>
            <a:r>
              <a:rPr sz="3200" b="1" spc="-20"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expansión</a:t>
            </a:r>
            <a:r>
              <a:rPr sz="3200" b="1" spc="-1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y</a:t>
            </a:r>
            <a:r>
              <a:rPr sz="3200" b="1" spc="-3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el</a:t>
            </a:r>
            <a:r>
              <a:rPr sz="3200" b="1" spc="-2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tanque</a:t>
            </a:r>
            <a:r>
              <a:rPr sz="3200" b="1" spc="-1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de</a:t>
            </a:r>
            <a:r>
              <a:rPr sz="3200" b="1" spc="-2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la</a:t>
            </a:r>
            <a:r>
              <a:rPr sz="3200" b="1" spc="-1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unidad</a:t>
            </a:r>
            <a:r>
              <a:rPr sz="3200" b="1" spc="-3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será</a:t>
            </a:r>
            <a:r>
              <a:rPr sz="3200" spc="-2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suministrada</a:t>
            </a:r>
            <a:r>
              <a:rPr sz="3200" spc="-3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con</a:t>
            </a:r>
            <a:r>
              <a:rPr sz="3200" spc="-1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una</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válvula </a:t>
            </a:r>
            <a:r>
              <a:rPr sz="3200" spc="-38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automática especial, </a:t>
            </a:r>
            <a:r>
              <a:rPr sz="3200" dirty="0">
                <a:latin typeface="Times New Roman" panose="02020603050405020304" pitchFamily="18" charset="0"/>
                <a:cs typeface="Times New Roman" panose="02020603050405020304" pitchFamily="18" charset="0"/>
              </a:rPr>
              <a:t>y un </a:t>
            </a:r>
            <a:r>
              <a:rPr sz="3200" spc="-5" dirty="0">
                <a:latin typeface="Times New Roman" panose="02020603050405020304" pitchFamily="18" charset="0"/>
                <a:cs typeface="Times New Roman" panose="02020603050405020304" pitchFamily="18" charset="0"/>
              </a:rPr>
              <a:t>relé Buchholz</a:t>
            </a:r>
            <a:r>
              <a:rPr sz="3200" b="1" spc="-5" dirty="0">
                <a:latin typeface="Times New Roman" panose="02020603050405020304" pitchFamily="18" charset="0"/>
                <a:cs typeface="Times New Roman" panose="02020603050405020304" pitchFamily="18" charset="0"/>
              </a:rPr>
              <a:t>. </a:t>
            </a:r>
            <a:endParaRPr lang="es-AR" sz="3200" b="1" spc="-5" dirty="0">
              <a:latin typeface="Times New Roman" panose="02020603050405020304" pitchFamily="18" charset="0"/>
              <a:cs typeface="Times New Roman" panose="02020603050405020304" pitchFamily="18" charset="0"/>
            </a:endParaRPr>
          </a:p>
          <a:p>
            <a:pPr marL="512444" marR="5080" indent="-457200" algn="just">
              <a:spcBef>
                <a:spcPts val="819"/>
              </a:spcBef>
              <a:buFont typeface="Wingdings" panose="05000000000000000000" pitchFamily="2" charset="2"/>
              <a:buChar char="q"/>
            </a:pPr>
            <a:endParaRPr lang="es-AR" sz="3200" b="1" spc="-5" dirty="0">
              <a:latin typeface="Times New Roman" panose="02020603050405020304" pitchFamily="18" charset="0"/>
              <a:cs typeface="Times New Roman" panose="02020603050405020304" pitchFamily="18" charset="0"/>
            </a:endParaRPr>
          </a:p>
          <a:p>
            <a:pPr marL="512444" marR="5080" indent="-457200" algn="just">
              <a:spcBef>
                <a:spcPts val="819"/>
              </a:spcBef>
              <a:buFont typeface="Wingdings" panose="05000000000000000000" pitchFamily="2" charset="2"/>
              <a:buChar char="q"/>
            </a:pPr>
            <a:r>
              <a:rPr sz="3200" dirty="0" err="1">
                <a:latin typeface="Times New Roman" panose="02020603050405020304" pitchFamily="18" charset="0"/>
                <a:cs typeface="Times New Roman" panose="02020603050405020304" pitchFamily="18" charset="0"/>
              </a:rPr>
              <a:t>Otra</a:t>
            </a:r>
            <a:r>
              <a:rPr sz="3200"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válvula especial de </a:t>
            </a:r>
            <a:r>
              <a:rPr sz="3200" b="1"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by pass </a:t>
            </a:r>
            <a:r>
              <a:rPr sz="3200" b="1"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deberá ser instalada en la </a:t>
            </a:r>
            <a:r>
              <a:rPr sz="3200" b="1"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tubería</a:t>
            </a:r>
            <a:r>
              <a:rPr sz="3200" b="1" dirty="0">
                <a:latin typeface="Times New Roman" panose="02020603050405020304" pitchFamily="18" charset="0"/>
                <a:cs typeface="Times New Roman" panose="02020603050405020304" pitchFamily="18" charset="0"/>
              </a:rPr>
              <a:t> de</a:t>
            </a:r>
            <a:r>
              <a:rPr sz="3200" b="1" spc="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conexión</a:t>
            </a:r>
            <a:r>
              <a:rPr sz="3200" b="1"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para</a:t>
            </a:r>
            <a:r>
              <a:rPr sz="3200" b="1"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permitir</a:t>
            </a:r>
            <a:r>
              <a:rPr sz="3200" b="1" dirty="0">
                <a:latin typeface="Times New Roman" panose="02020603050405020304" pitchFamily="18" charset="0"/>
                <a:cs typeface="Times New Roman" panose="02020603050405020304" pitchFamily="18" charset="0"/>
              </a:rPr>
              <a:t> el</a:t>
            </a:r>
            <a:r>
              <a:rPr sz="3200" b="1" spc="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desmontaje</a:t>
            </a:r>
            <a:r>
              <a:rPr sz="3200" b="1" dirty="0">
                <a:latin typeface="Times New Roman" panose="02020603050405020304" pitchFamily="18" charset="0"/>
                <a:cs typeface="Times New Roman" panose="02020603050405020304" pitchFamily="18" charset="0"/>
              </a:rPr>
              <a:t> y</a:t>
            </a:r>
            <a:r>
              <a:rPr sz="3200" b="1" spc="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montaje</a:t>
            </a:r>
            <a:r>
              <a:rPr sz="3200" b="1" dirty="0">
                <a:latin typeface="Times New Roman" panose="02020603050405020304" pitchFamily="18" charset="0"/>
                <a:cs typeface="Times New Roman" panose="02020603050405020304" pitchFamily="18" charset="0"/>
              </a:rPr>
              <a:t> del</a:t>
            </a:r>
            <a:r>
              <a:rPr sz="3200" b="1" spc="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relé </a:t>
            </a:r>
            <a:r>
              <a:rPr sz="3200" b="1" spc="-37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Buchholz</a:t>
            </a:r>
            <a:r>
              <a:rPr sz="3200" b="1" spc="-2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y</a:t>
            </a:r>
            <a:r>
              <a:rPr sz="3200" b="1" spc="-3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válvula</a:t>
            </a:r>
            <a:r>
              <a:rPr sz="3200" b="1" spc="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automática</a:t>
            </a:r>
            <a:r>
              <a:rPr sz="3200" b="1" spc="-3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especial</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sin</a:t>
            </a:r>
            <a:r>
              <a:rPr sz="3200" spc="-2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tener</a:t>
            </a:r>
            <a:r>
              <a:rPr sz="3200" spc="-3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que</a:t>
            </a:r>
            <a:r>
              <a:rPr sz="3200" spc="-3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vaciar</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y/o</a:t>
            </a:r>
            <a:r>
              <a:rPr sz="3200" spc="-2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drenar</a:t>
            </a:r>
            <a:r>
              <a:rPr sz="3200" spc="-15" dirty="0">
                <a:latin typeface="Times New Roman" panose="02020603050405020304" pitchFamily="18" charset="0"/>
                <a:cs typeface="Times New Roman" panose="02020603050405020304" pitchFamily="18" charset="0"/>
              </a:rPr>
              <a:t> </a:t>
            </a:r>
            <a:r>
              <a:rPr sz="3200" spc="-10" dirty="0">
                <a:latin typeface="Times New Roman" panose="02020603050405020304" pitchFamily="18" charset="0"/>
                <a:cs typeface="Times New Roman" panose="02020603050405020304" pitchFamily="18" charset="0"/>
              </a:rPr>
              <a:t>el </a:t>
            </a:r>
            <a:r>
              <a:rPr sz="3200" spc="-37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aceite del </a:t>
            </a:r>
            <a:r>
              <a:rPr sz="3200" dirty="0">
                <a:latin typeface="Times New Roman" panose="02020603050405020304" pitchFamily="18" charset="0"/>
                <a:cs typeface="Times New Roman" panose="02020603050405020304" pitchFamily="18" charset="0"/>
              </a:rPr>
              <a:t>tanque </a:t>
            </a:r>
            <a:r>
              <a:rPr sz="3200" spc="-10" dirty="0">
                <a:latin typeface="Times New Roman" panose="02020603050405020304" pitchFamily="18" charset="0"/>
                <a:cs typeface="Times New Roman" panose="02020603050405020304" pitchFamily="18" charset="0"/>
              </a:rPr>
              <a:t>de </a:t>
            </a:r>
            <a:r>
              <a:rPr sz="3200" spc="-5" dirty="0">
                <a:latin typeface="Times New Roman" panose="02020603050405020304" pitchFamily="18" charset="0"/>
                <a:cs typeface="Times New Roman" panose="02020603050405020304" pitchFamily="18" charset="0"/>
              </a:rPr>
              <a:t>expansión </a:t>
            </a:r>
            <a:r>
              <a:rPr sz="3200" dirty="0">
                <a:latin typeface="Times New Roman" panose="02020603050405020304" pitchFamily="18" charset="0"/>
                <a:cs typeface="Times New Roman" panose="02020603050405020304" pitchFamily="18" charset="0"/>
              </a:rPr>
              <a:t>a </a:t>
            </a:r>
            <a:r>
              <a:rPr sz="3200" spc="-5" dirty="0">
                <a:latin typeface="Times New Roman" panose="02020603050405020304" pitchFamily="18" charset="0"/>
                <a:cs typeface="Times New Roman" panose="02020603050405020304" pitchFamily="18" charset="0"/>
              </a:rPr>
              <a:t>través del </a:t>
            </a:r>
            <a:r>
              <a:rPr sz="3200" dirty="0">
                <a:latin typeface="Times New Roman" panose="02020603050405020304" pitchFamily="18" charset="0"/>
                <a:cs typeface="Times New Roman" panose="02020603050405020304" pitchFamily="18" charset="0"/>
              </a:rPr>
              <a:t>tanque del </a:t>
            </a:r>
            <a:r>
              <a:rPr sz="3200" spc="-5" dirty="0" err="1">
                <a:latin typeface="Times New Roman" panose="02020603050405020304" pitchFamily="18" charset="0"/>
                <a:cs typeface="Times New Roman" panose="02020603050405020304" pitchFamily="18" charset="0"/>
              </a:rPr>
              <a:t>transformador</a:t>
            </a:r>
            <a:endParaRPr sz="32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AC4A83D1-317E-4465-9A7E-EF8BFDC0B962}"/>
              </a:ext>
            </a:extLst>
          </p:cNvPr>
          <p:cNvPicPr/>
          <p:nvPr/>
        </p:nvPicPr>
        <p:blipFill>
          <a:blip r:embed="rId3" cstate="print"/>
          <a:stretch>
            <a:fillRect/>
          </a:stretch>
        </p:blipFill>
        <p:spPr>
          <a:xfrm>
            <a:off x="11049000" y="290102"/>
            <a:ext cx="2208357" cy="54809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3" cstate="print"/>
          <a:stretch>
            <a:fillRect/>
          </a:stretch>
        </p:blipFill>
        <p:spPr>
          <a:xfrm>
            <a:off x="9694164" y="6202681"/>
            <a:ext cx="35050" cy="7619"/>
          </a:xfrm>
          <a:prstGeom prst="rect">
            <a:avLst/>
          </a:prstGeom>
        </p:spPr>
      </p:pic>
      <p:sp>
        <p:nvSpPr>
          <p:cNvPr id="5" name="object 5"/>
          <p:cNvSpPr txBox="1"/>
          <p:nvPr/>
        </p:nvSpPr>
        <p:spPr>
          <a:xfrm>
            <a:off x="1752600" y="935477"/>
            <a:ext cx="10591800" cy="8215069"/>
          </a:xfrm>
          <a:prstGeom prst="rect">
            <a:avLst/>
          </a:prstGeom>
        </p:spPr>
        <p:txBody>
          <a:bodyPr vert="horz" wrap="square" lIns="0" tIns="12700" rIns="0" bIns="0" rtlCol="0">
            <a:spAutoFit/>
          </a:bodyPr>
          <a:lstStyle/>
          <a:p>
            <a:pPr marR="5715" algn="just">
              <a:spcBef>
                <a:spcPts val="100"/>
              </a:spcBef>
            </a:pPr>
            <a:r>
              <a:rPr sz="1100" spc="-10" dirty="0">
                <a:latin typeface="Times New Roman" panose="02020603050405020304" pitchFamily="18" charset="0"/>
                <a:cs typeface="Times New Roman" panose="02020603050405020304" pitchFamily="18" charset="0"/>
              </a:rPr>
              <a:t>1</a:t>
            </a:r>
            <a:r>
              <a:rPr sz="1100" dirty="0">
                <a:latin typeface="Times New Roman" panose="02020603050405020304" pitchFamily="18" charset="0"/>
                <a:cs typeface="Times New Roman" panose="02020603050405020304" pitchFamily="18" charset="0"/>
              </a:rPr>
              <a:t>8</a:t>
            </a:r>
          </a:p>
          <a:p>
            <a:pPr marL="12700" algn="just">
              <a:spcBef>
                <a:spcPts val="730"/>
              </a:spcBef>
            </a:pPr>
            <a:r>
              <a:rPr lang="es-AR" sz="3200" b="1" dirty="0">
                <a:latin typeface="Times New Roman" panose="02020603050405020304" pitchFamily="18" charset="0"/>
                <a:cs typeface="Times New Roman" panose="02020603050405020304" pitchFamily="18" charset="0"/>
              </a:rPr>
              <a:t>6.</a:t>
            </a:r>
            <a:r>
              <a:rPr lang="es-AR" sz="3200" b="1" u="sng" dirty="0">
                <a:uFill>
                  <a:solidFill>
                    <a:srgbClr val="000000"/>
                  </a:solidFill>
                </a:uFill>
                <a:latin typeface="Times New Roman" panose="02020603050405020304" pitchFamily="18" charset="0"/>
                <a:cs typeface="Times New Roman" panose="02020603050405020304" pitchFamily="18" charset="0"/>
              </a:rPr>
              <a:t>Aisladores</a:t>
            </a:r>
            <a:r>
              <a:rPr lang="es-AR" sz="3200" b="1" u="sng" spc="-5" dirty="0">
                <a:uFill>
                  <a:solidFill>
                    <a:srgbClr val="000000"/>
                  </a:solidFill>
                </a:uFill>
                <a:latin typeface="Times New Roman" panose="02020603050405020304" pitchFamily="18" charset="0"/>
                <a:cs typeface="Times New Roman" panose="02020603050405020304" pitchFamily="18" charset="0"/>
              </a:rPr>
              <a:t> </a:t>
            </a:r>
            <a:r>
              <a:rPr lang="es-AR" sz="3200" b="1" u="sng" spc="-5" dirty="0" err="1">
                <a:uFill>
                  <a:solidFill>
                    <a:srgbClr val="000000"/>
                  </a:solidFill>
                </a:uFill>
                <a:latin typeface="Times New Roman" panose="02020603050405020304" pitchFamily="18" charset="0"/>
                <a:cs typeface="Times New Roman" panose="02020603050405020304" pitchFamily="18" charset="0"/>
              </a:rPr>
              <a:t>Pasatapas</a:t>
            </a:r>
            <a:endParaRPr lang="es-AR" sz="3200" b="1" u="sng" spc="-5" dirty="0">
              <a:uFill>
                <a:solidFill>
                  <a:srgbClr val="000000"/>
                </a:solidFill>
              </a:uFill>
              <a:latin typeface="Times New Roman" panose="02020603050405020304" pitchFamily="18" charset="0"/>
              <a:cs typeface="Times New Roman" panose="02020603050405020304" pitchFamily="18" charset="0"/>
            </a:endParaRPr>
          </a:p>
          <a:p>
            <a:pPr marL="12700" algn="just">
              <a:spcBef>
                <a:spcPts val="730"/>
              </a:spcBef>
            </a:pPr>
            <a:endParaRPr lang="es-AR" sz="3200" dirty="0">
              <a:latin typeface="Times New Roman" panose="02020603050405020304" pitchFamily="18" charset="0"/>
              <a:cs typeface="Times New Roman" panose="02020603050405020304" pitchFamily="18" charset="0"/>
            </a:endParaRPr>
          </a:p>
          <a:p>
            <a:pPr marL="512444" marR="5080" indent="-457200" algn="just">
              <a:spcBef>
                <a:spcPts val="190"/>
              </a:spcBef>
              <a:buFont typeface="Wingdings" panose="05000000000000000000" pitchFamily="2" charset="2"/>
              <a:buChar char="q"/>
            </a:pPr>
            <a:r>
              <a:rPr lang="es-AR" sz="3200" dirty="0">
                <a:latin typeface="Times New Roman" panose="02020603050405020304" pitchFamily="18" charset="0"/>
                <a:cs typeface="Times New Roman" panose="02020603050405020304" pitchFamily="18" charset="0"/>
              </a:rPr>
              <a:t>Los </a:t>
            </a:r>
            <a:r>
              <a:rPr lang="es-AR" sz="3200" spc="-5" dirty="0">
                <a:latin typeface="Times New Roman" panose="02020603050405020304" pitchFamily="18" charset="0"/>
                <a:cs typeface="Times New Roman" panose="02020603050405020304" pitchFamily="18" charset="0"/>
              </a:rPr>
              <a:t>aisladores </a:t>
            </a:r>
            <a:r>
              <a:rPr lang="es-AR" sz="3200" spc="-5" dirty="0" err="1">
                <a:latin typeface="Times New Roman" panose="02020603050405020304" pitchFamily="18" charset="0"/>
                <a:cs typeface="Times New Roman" panose="02020603050405020304" pitchFamily="18" charset="0"/>
              </a:rPr>
              <a:t>pasatapas</a:t>
            </a:r>
            <a:r>
              <a:rPr lang="es-AR" sz="3200" spc="-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para un </a:t>
            </a:r>
            <a:r>
              <a:rPr lang="es-AR" sz="3200" spc="-5" dirty="0">
                <a:latin typeface="Times New Roman" panose="02020603050405020304" pitchFamily="18" charset="0"/>
                <a:cs typeface="Times New Roman" panose="02020603050405020304" pitchFamily="18" charset="0"/>
              </a:rPr>
              <a:t>mismo voltaje </a:t>
            </a:r>
            <a:r>
              <a:rPr lang="es-AR" sz="3200" dirty="0">
                <a:latin typeface="Times New Roman" panose="02020603050405020304" pitchFamily="18" charset="0"/>
                <a:cs typeface="Times New Roman" panose="02020603050405020304" pitchFamily="18" charset="0"/>
              </a:rPr>
              <a:t>y </a:t>
            </a:r>
            <a:r>
              <a:rPr lang="es-AR" sz="3200" spc="-5" dirty="0">
                <a:latin typeface="Times New Roman" panose="02020603050405020304" pitchFamily="18" charset="0"/>
                <a:cs typeface="Times New Roman" panose="02020603050405020304" pitchFamily="18" charset="0"/>
              </a:rPr>
              <a:t>diseño, </a:t>
            </a:r>
            <a:r>
              <a:rPr lang="es-AR" sz="3200" dirty="0">
                <a:latin typeface="Times New Roman" panose="02020603050405020304" pitchFamily="18" charset="0"/>
                <a:cs typeface="Times New Roman" panose="02020603050405020304" pitchFamily="18" charset="0"/>
              </a:rPr>
              <a:t>deberán ser </a:t>
            </a:r>
            <a:r>
              <a:rPr lang="es-AR" sz="3200" spc="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intercambiables entre sí. Las dimensiones </a:t>
            </a:r>
            <a:r>
              <a:rPr lang="es-AR" sz="3200" dirty="0">
                <a:latin typeface="Times New Roman" panose="02020603050405020304" pitchFamily="18" charset="0"/>
                <a:cs typeface="Times New Roman" panose="02020603050405020304" pitchFamily="18" charset="0"/>
              </a:rPr>
              <a:t>de </a:t>
            </a:r>
            <a:r>
              <a:rPr lang="es-AR" sz="3200" spc="-5" dirty="0">
                <a:latin typeface="Times New Roman" panose="02020603050405020304" pitchFamily="18" charset="0"/>
                <a:cs typeface="Times New Roman" panose="02020603050405020304" pitchFamily="18" charset="0"/>
              </a:rPr>
              <a:t>los aisladores </a:t>
            </a:r>
            <a:r>
              <a:rPr lang="es-AR" sz="3200" spc="-5" dirty="0" err="1">
                <a:latin typeface="Times New Roman" panose="02020603050405020304" pitchFamily="18" charset="0"/>
                <a:cs typeface="Times New Roman" panose="02020603050405020304" pitchFamily="18" charset="0"/>
              </a:rPr>
              <a:t>pasatapas</a:t>
            </a:r>
            <a:r>
              <a:rPr lang="es-AR" sz="3200" spc="-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deberán</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cumplir</a:t>
            </a:r>
            <a:r>
              <a:rPr lang="es-AR" sz="3200" spc="-2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con</a:t>
            </a:r>
            <a:r>
              <a:rPr lang="es-AR" sz="3200" spc="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las</a:t>
            </a:r>
            <a:r>
              <a:rPr lang="es-AR" sz="3200" spc="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normas IEEE</a:t>
            </a:r>
            <a:r>
              <a:rPr lang="es-AR" sz="3200" spc="-1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C57.19.01.</a:t>
            </a:r>
          </a:p>
          <a:p>
            <a:pPr marL="512444" marR="5080" indent="-457200" algn="just">
              <a:spcBef>
                <a:spcPts val="190"/>
              </a:spcBef>
              <a:buFont typeface="Wingdings" panose="05000000000000000000" pitchFamily="2" charset="2"/>
              <a:buChar char="q"/>
            </a:pPr>
            <a:endParaRPr lang="es-AR" sz="3200" dirty="0">
              <a:latin typeface="Times New Roman" panose="02020603050405020304" pitchFamily="18" charset="0"/>
              <a:cs typeface="Times New Roman" panose="02020603050405020304" pitchFamily="18" charset="0"/>
            </a:endParaRPr>
          </a:p>
          <a:p>
            <a:pPr marL="512444" indent="-457200" algn="just">
              <a:buFont typeface="Wingdings" panose="05000000000000000000" pitchFamily="2" charset="2"/>
              <a:buChar char="q"/>
            </a:pPr>
            <a:r>
              <a:rPr sz="3200" dirty="0">
                <a:latin typeface="Times New Roman" panose="02020603050405020304" pitchFamily="18" charset="0"/>
                <a:cs typeface="Times New Roman" panose="02020603050405020304" pitchFamily="18" charset="0"/>
              </a:rPr>
              <a:t>Los</a:t>
            </a:r>
            <a:r>
              <a:rPr sz="3200" spc="7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aisladores</a:t>
            </a:r>
            <a:r>
              <a:rPr sz="3200" spc="6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pasatapas</a:t>
            </a:r>
            <a:r>
              <a:rPr sz="3200" spc="8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deberán</a:t>
            </a:r>
            <a:r>
              <a:rPr sz="3200" spc="5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ser</a:t>
            </a:r>
            <a:r>
              <a:rPr sz="3200" spc="6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del</a:t>
            </a:r>
            <a:r>
              <a:rPr sz="3200" spc="6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tipo</a:t>
            </a:r>
            <a:r>
              <a:rPr sz="3200" spc="6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6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condensador</a:t>
            </a:r>
            <a:r>
              <a:rPr sz="3200" spc="55" dirty="0">
                <a:latin typeface="Times New Roman" panose="02020603050405020304" pitchFamily="18" charset="0"/>
                <a:cs typeface="Times New Roman" panose="02020603050405020304" pitchFamily="18" charset="0"/>
              </a:rPr>
              <a:t> </a:t>
            </a:r>
            <a:r>
              <a:rPr sz="3200" spc="-5" dirty="0" err="1">
                <a:latin typeface="Times New Roman" panose="02020603050405020304" pitchFamily="18" charset="0"/>
                <a:cs typeface="Times New Roman" panose="02020603050405020304" pitchFamily="18" charset="0"/>
              </a:rPr>
              <a:t>sellado</a:t>
            </a:r>
            <a:r>
              <a:rPr sz="3200" spc="-5" dirty="0">
                <a:latin typeface="Times New Roman" panose="02020603050405020304" pitchFamily="18" charset="0"/>
                <a:cs typeface="Times New Roman" panose="02020603050405020304" pitchFamily="18" charset="0"/>
              </a:rPr>
              <a:t>,</a:t>
            </a:r>
            <a:r>
              <a:rPr lang="es-AR" sz="3200" spc="-5" dirty="0">
                <a:latin typeface="Times New Roman" panose="02020603050405020304" pitchFamily="18" charset="0"/>
                <a:cs typeface="Times New Roman" panose="02020603050405020304" pitchFamily="18" charset="0"/>
              </a:rPr>
              <a:t> </a:t>
            </a:r>
            <a:r>
              <a:rPr sz="3200" spc="-5" dirty="0" err="1">
                <a:latin typeface="Times New Roman" panose="02020603050405020304" pitchFamily="18" charset="0"/>
                <a:cs typeface="Times New Roman" panose="02020603050405020304" pitchFamily="18" charset="0"/>
              </a:rPr>
              <a:t>provistos</a:t>
            </a:r>
            <a:r>
              <a:rPr sz="3200" spc="29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con</a:t>
            </a:r>
            <a:r>
              <a:rPr sz="3200" spc="28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papel</a:t>
            </a:r>
            <a:r>
              <a:rPr sz="3200" spc="29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impregnado</a:t>
            </a:r>
            <a:r>
              <a:rPr sz="3200" spc="28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29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aceite</a:t>
            </a:r>
            <a:r>
              <a:rPr sz="3200" spc="29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ó</a:t>
            </a:r>
            <a:r>
              <a:rPr sz="3200" spc="29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28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resina</a:t>
            </a:r>
            <a:r>
              <a:rPr sz="3200" spc="290" dirty="0">
                <a:latin typeface="Times New Roman" panose="02020603050405020304" pitchFamily="18" charset="0"/>
                <a:cs typeface="Times New Roman" panose="02020603050405020304" pitchFamily="18" charset="0"/>
              </a:rPr>
              <a:t> </a:t>
            </a:r>
            <a:r>
              <a:rPr sz="3200" spc="-5" dirty="0" err="1">
                <a:latin typeface="Times New Roman" panose="02020603050405020304" pitchFamily="18" charset="0"/>
                <a:cs typeface="Times New Roman" panose="02020603050405020304" pitchFamily="18" charset="0"/>
              </a:rPr>
              <a:t>sintética</a:t>
            </a:r>
            <a:r>
              <a:rPr sz="3200" spc="28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para</a:t>
            </a:r>
            <a:r>
              <a:rPr lang="es-A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obtener</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máxima resistencia </a:t>
            </a:r>
            <a:r>
              <a:rPr sz="3200" spc="-10" dirty="0">
                <a:latin typeface="Times New Roman" panose="02020603050405020304" pitchFamily="18" charset="0"/>
                <a:cs typeface="Times New Roman" panose="02020603050405020304" pitchFamily="18" charset="0"/>
              </a:rPr>
              <a:t>de </a:t>
            </a:r>
            <a:r>
              <a:rPr sz="3200" spc="-5" dirty="0">
                <a:latin typeface="Times New Roman" panose="02020603050405020304" pitchFamily="18" charset="0"/>
                <a:cs typeface="Times New Roman" panose="02020603050405020304" pitchFamily="18" charset="0"/>
              </a:rPr>
              <a:t>aislamiento. Cada aislador pasatapas </a:t>
            </a:r>
            <a:r>
              <a:rPr sz="3200" dirty="0">
                <a:latin typeface="Times New Roman" panose="02020603050405020304" pitchFamily="18" charset="0"/>
                <a:cs typeface="Times New Roman" panose="02020603050405020304" pitchFamily="18" charset="0"/>
              </a:rPr>
              <a:t>de </a:t>
            </a:r>
            <a:r>
              <a:rPr sz="3200" spc="-37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115</a:t>
            </a:r>
            <a:r>
              <a:rPr sz="3200" spc="-5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kV</a:t>
            </a:r>
            <a:r>
              <a:rPr sz="3200" spc="-6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deberá</a:t>
            </a:r>
            <a:r>
              <a:rPr sz="3200" spc="-5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equiparse</a:t>
            </a:r>
            <a:r>
              <a:rPr sz="3200" spc="-6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con</a:t>
            </a:r>
            <a:r>
              <a:rPr sz="3200" spc="-5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una</a:t>
            </a:r>
            <a:r>
              <a:rPr sz="3200" spc="-5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toma</a:t>
            </a:r>
            <a:r>
              <a:rPr sz="3200" spc="-5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capacitiva</a:t>
            </a:r>
            <a:r>
              <a:rPr sz="3200" spc="-4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y</a:t>
            </a:r>
            <a:r>
              <a:rPr sz="3200" spc="-7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una</a:t>
            </a:r>
            <a:r>
              <a:rPr sz="3200" spc="-5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toma</a:t>
            </a:r>
            <a:r>
              <a:rPr sz="3200" spc="-5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5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prueba. </a:t>
            </a:r>
            <a:r>
              <a:rPr sz="3200" spc="-375" dirty="0">
                <a:latin typeface="Times New Roman" panose="02020603050405020304" pitchFamily="18" charset="0"/>
                <a:cs typeface="Times New Roman" panose="02020603050405020304" pitchFamily="18" charset="0"/>
              </a:rPr>
              <a:t> </a:t>
            </a:r>
            <a:endParaRPr lang="es-AR" sz="3200" spc="-375" dirty="0">
              <a:latin typeface="Times New Roman" panose="02020603050405020304" pitchFamily="18" charset="0"/>
              <a:cs typeface="Times New Roman" panose="02020603050405020304" pitchFamily="18" charset="0"/>
            </a:endParaRPr>
          </a:p>
          <a:p>
            <a:pPr marL="512444" indent="-457200" algn="just">
              <a:buFont typeface="Wingdings" panose="05000000000000000000" pitchFamily="2" charset="2"/>
              <a:buChar char="q"/>
            </a:pPr>
            <a:endParaRPr lang="es-AR" sz="3200" spc="-375" dirty="0">
              <a:latin typeface="Times New Roman" panose="02020603050405020304" pitchFamily="18" charset="0"/>
              <a:cs typeface="Times New Roman" panose="02020603050405020304" pitchFamily="18" charset="0"/>
            </a:endParaRPr>
          </a:p>
          <a:p>
            <a:pPr marL="512444" indent="-457200" algn="just">
              <a:buFont typeface="Wingdings" panose="05000000000000000000" pitchFamily="2" charset="2"/>
              <a:buChar char="q"/>
            </a:pPr>
            <a:r>
              <a:rPr sz="3200" dirty="0">
                <a:latin typeface="Times New Roman" panose="02020603050405020304" pitchFamily="18" charset="0"/>
                <a:cs typeface="Times New Roman" panose="02020603050405020304" pitchFamily="18" charset="0"/>
              </a:rPr>
              <a:t>La </a:t>
            </a:r>
            <a:r>
              <a:rPr sz="3200" spc="-5" dirty="0">
                <a:latin typeface="Times New Roman" panose="02020603050405020304" pitchFamily="18" charset="0"/>
                <a:cs typeface="Times New Roman" panose="02020603050405020304" pitchFamily="18" charset="0"/>
              </a:rPr>
              <a:t>toma Capacitiva </a:t>
            </a:r>
            <a:r>
              <a:rPr sz="3200" dirty="0">
                <a:latin typeface="Times New Roman" panose="02020603050405020304" pitchFamily="18" charset="0"/>
                <a:cs typeface="Times New Roman" panose="02020603050405020304" pitchFamily="18" charset="0"/>
              </a:rPr>
              <a:t>deberá </a:t>
            </a:r>
            <a:r>
              <a:rPr sz="3200" spc="-5" dirty="0">
                <a:latin typeface="Times New Roman" panose="02020603050405020304" pitchFamily="18" charset="0"/>
                <a:cs typeface="Times New Roman" panose="02020603050405020304" pitchFamily="18" charset="0"/>
              </a:rPr>
              <a:t>usarse con </a:t>
            </a:r>
            <a:r>
              <a:rPr sz="3200" dirty="0">
                <a:latin typeface="Times New Roman" panose="02020603050405020304" pitchFamily="18" charset="0"/>
                <a:cs typeface="Times New Roman" panose="02020603050405020304" pitchFamily="18" charset="0"/>
              </a:rPr>
              <a:t>un </a:t>
            </a:r>
            <a:r>
              <a:rPr sz="3200" spc="-5" dirty="0">
                <a:latin typeface="Times New Roman" panose="02020603050405020304" pitchFamily="18" charset="0"/>
                <a:cs typeface="Times New Roman" panose="02020603050405020304" pitchFamily="18" charset="0"/>
              </a:rPr>
              <a:t>dispositivo </a:t>
            </a:r>
            <a:r>
              <a:rPr sz="3200" dirty="0">
                <a:latin typeface="Times New Roman" panose="02020603050405020304" pitchFamily="18" charset="0"/>
                <a:cs typeface="Times New Roman" panose="02020603050405020304" pitchFamily="18" charset="0"/>
              </a:rPr>
              <a:t>de </a:t>
            </a:r>
            <a:r>
              <a:rPr sz="3200" spc="-5" dirty="0">
                <a:latin typeface="Times New Roman" panose="02020603050405020304" pitchFamily="18" charset="0"/>
                <a:cs typeface="Times New Roman" panose="02020603050405020304" pitchFamily="18" charset="0"/>
              </a:rPr>
              <a:t>potencial tipo </a:t>
            </a:r>
            <a:r>
              <a:rPr sz="3200" dirty="0">
                <a:latin typeface="Times New Roman" panose="02020603050405020304" pitchFamily="18" charset="0"/>
                <a:cs typeface="Times New Roman" panose="02020603050405020304" pitchFamily="18" charset="0"/>
              </a:rPr>
              <a:t> aislador</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pasatapas</a:t>
            </a:r>
            <a:r>
              <a:rPr sz="3200" b="1" spc="-5" dirty="0">
                <a:latin typeface="Times New Roman" panose="02020603050405020304" pitchFamily="18" charset="0"/>
                <a:cs typeface="Times New Roman" panose="02020603050405020304" pitchFamily="18" charset="0"/>
              </a:rPr>
              <a:t>.</a:t>
            </a:r>
            <a:endParaRPr sz="3200" b="1" dirty="0">
              <a:latin typeface="Times New Roman" panose="02020603050405020304" pitchFamily="18" charset="0"/>
              <a:cs typeface="Times New Roman" panose="02020603050405020304" pitchFamily="18" charset="0"/>
            </a:endParaRPr>
          </a:p>
          <a:p>
            <a:pPr algn="just">
              <a:lnSpc>
                <a:spcPct val="100000"/>
              </a:lnSpc>
            </a:pPr>
            <a:endParaRPr sz="1500" dirty="0">
              <a:latin typeface="Times New Roman" panose="02020603050405020304" pitchFamily="18" charset="0"/>
              <a:cs typeface="Times New Roman" panose="02020603050405020304" pitchFamily="18" charset="0"/>
            </a:endParaRPr>
          </a:p>
          <a:p>
            <a:pPr algn="just">
              <a:spcBef>
                <a:spcPts val="40"/>
              </a:spcBef>
            </a:pPr>
            <a:endParaRPr sz="1200" dirty="0">
              <a:latin typeface="Times New Roman" panose="02020603050405020304" pitchFamily="18" charset="0"/>
              <a:cs typeface="Times New Roman" panose="02020603050405020304" pitchFamily="18" charset="0"/>
            </a:endParaRPr>
          </a:p>
        </p:txBody>
      </p:sp>
      <p:pic>
        <p:nvPicPr>
          <p:cNvPr id="6" name="object 5">
            <a:extLst>
              <a:ext uri="{FF2B5EF4-FFF2-40B4-BE49-F238E27FC236}">
                <a16:creationId xmlns:a16="http://schemas.microsoft.com/office/drawing/2014/main" xmlns="" id="{4FBAFD60-6DEF-49DE-95D7-8FF486FF9BE1}"/>
              </a:ext>
            </a:extLst>
          </p:cNvPr>
          <p:cNvPicPr/>
          <p:nvPr/>
        </p:nvPicPr>
        <p:blipFill>
          <a:blip r:embed="rId4" cstate="print"/>
          <a:stretch>
            <a:fillRect/>
          </a:stretch>
        </p:blipFill>
        <p:spPr>
          <a:xfrm>
            <a:off x="11049000" y="366302"/>
            <a:ext cx="2208357" cy="54809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71600" y="457200"/>
            <a:ext cx="10591800" cy="9173665"/>
          </a:xfrm>
          <a:prstGeom prst="rect">
            <a:avLst/>
          </a:prstGeom>
        </p:spPr>
        <p:txBody>
          <a:bodyPr wrap="square">
            <a:spAutoFit/>
          </a:bodyPr>
          <a:lstStyle/>
          <a:p>
            <a:pPr marL="469265" lvl="2" indent="-457200" algn="just">
              <a:buAutoNum type="arabicPeriod" startAt="7"/>
              <a:tabLst>
                <a:tab pos="469900" algn="l"/>
              </a:tabLst>
            </a:pPr>
            <a:r>
              <a:rPr lang="es-AR" sz="3200" b="1" u="sng" spc="-5" dirty="0">
                <a:uFill>
                  <a:solidFill>
                    <a:srgbClr val="000000"/>
                  </a:solidFill>
                </a:uFill>
                <a:latin typeface="Times New Roman" panose="02020603050405020304" pitchFamily="18" charset="0"/>
                <a:cs typeface="Times New Roman" panose="02020603050405020304" pitchFamily="18" charset="0"/>
              </a:rPr>
              <a:t>Transformadores</a:t>
            </a:r>
            <a:r>
              <a:rPr lang="es-AR" sz="3200" b="1" u="sng" spc="-10" dirty="0">
                <a:uFill>
                  <a:solidFill>
                    <a:srgbClr val="000000"/>
                  </a:solidFill>
                </a:uFill>
                <a:latin typeface="Times New Roman" panose="02020603050405020304" pitchFamily="18" charset="0"/>
                <a:cs typeface="Times New Roman" panose="02020603050405020304" pitchFamily="18" charset="0"/>
              </a:rPr>
              <a:t> </a:t>
            </a:r>
            <a:r>
              <a:rPr lang="es-AR" sz="3200" b="1" u="sng" spc="-5" dirty="0">
                <a:uFill>
                  <a:solidFill>
                    <a:srgbClr val="000000"/>
                  </a:solidFill>
                </a:uFill>
                <a:latin typeface="Times New Roman" panose="02020603050405020304" pitchFamily="18" charset="0"/>
                <a:cs typeface="Times New Roman" panose="02020603050405020304" pitchFamily="18" charset="0"/>
              </a:rPr>
              <a:t>de</a:t>
            </a:r>
            <a:r>
              <a:rPr lang="es-AR" sz="3200" b="1" u="sng" spc="15" dirty="0">
                <a:uFill>
                  <a:solidFill>
                    <a:srgbClr val="000000"/>
                  </a:solidFill>
                </a:uFill>
                <a:latin typeface="Times New Roman" panose="02020603050405020304" pitchFamily="18" charset="0"/>
                <a:cs typeface="Times New Roman" panose="02020603050405020304" pitchFamily="18" charset="0"/>
              </a:rPr>
              <a:t> </a:t>
            </a:r>
            <a:r>
              <a:rPr lang="es-AR" sz="3200" b="1" u="sng" spc="-5" dirty="0">
                <a:uFill>
                  <a:solidFill>
                    <a:srgbClr val="000000"/>
                  </a:solidFill>
                </a:uFill>
                <a:latin typeface="Times New Roman" panose="02020603050405020304" pitchFamily="18" charset="0"/>
                <a:cs typeface="Times New Roman" panose="02020603050405020304" pitchFamily="18" charset="0"/>
              </a:rPr>
              <a:t>corriente</a:t>
            </a:r>
            <a:r>
              <a:rPr lang="es-AR" sz="3200" b="1" u="sng" spc="5" dirty="0">
                <a:uFill>
                  <a:solidFill>
                    <a:srgbClr val="000000"/>
                  </a:solidFill>
                </a:uFill>
                <a:latin typeface="Times New Roman" panose="02020603050405020304" pitchFamily="18" charset="0"/>
                <a:cs typeface="Times New Roman" panose="02020603050405020304" pitchFamily="18" charset="0"/>
              </a:rPr>
              <a:t> </a:t>
            </a:r>
            <a:r>
              <a:rPr lang="es-AR" sz="3200" b="1" u="sng" spc="-5" dirty="0">
                <a:uFill>
                  <a:solidFill>
                    <a:srgbClr val="000000"/>
                  </a:solidFill>
                </a:uFill>
                <a:latin typeface="Times New Roman" panose="02020603050405020304" pitchFamily="18" charset="0"/>
                <a:cs typeface="Times New Roman" panose="02020603050405020304" pitchFamily="18" charset="0"/>
              </a:rPr>
              <a:t>tipo</a:t>
            </a:r>
            <a:r>
              <a:rPr lang="es-AR" sz="3200" b="1" u="sng" dirty="0">
                <a:uFill>
                  <a:solidFill>
                    <a:srgbClr val="000000"/>
                  </a:solidFill>
                </a:uFill>
                <a:latin typeface="Times New Roman" panose="02020603050405020304" pitchFamily="18" charset="0"/>
                <a:cs typeface="Times New Roman" panose="02020603050405020304" pitchFamily="18" charset="0"/>
              </a:rPr>
              <a:t> </a:t>
            </a:r>
            <a:r>
              <a:rPr lang="es-AR" sz="3200" b="1" u="sng" spc="-5" dirty="0">
                <a:uFill>
                  <a:solidFill>
                    <a:srgbClr val="000000"/>
                  </a:solidFill>
                </a:uFill>
                <a:latin typeface="Times New Roman" panose="02020603050405020304" pitchFamily="18" charset="0"/>
                <a:cs typeface="Times New Roman" panose="02020603050405020304" pitchFamily="18" charset="0"/>
              </a:rPr>
              <a:t>aislador</a:t>
            </a:r>
            <a:r>
              <a:rPr lang="es-AR" sz="3200" b="1" u="sng" spc="10" dirty="0">
                <a:uFill>
                  <a:solidFill>
                    <a:srgbClr val="000000"/>
                  </a:solidFill>
                </a:uFill>
                <a:latin typeface="Times New Roman" panose="02020603050405020304" pitchFamily="18" charset="0"/>
                <a:cs typeface="Times New Roman" panose="02020603050405020304" pitchFamily="18" charset="0"/>
              </a:rPr>
              <a:t> </a:t>
            </a:r>
            <a:r>
              <a:rPr lang="es-AR" sz="3200" b="1" u="sng" spc="-5" dirty="0" err="1">
                <a:uFill>
                  <a:solidFill>
                    <a:srgbClr val="000000"/>
                  </a:solidFill>
                </a:uFill>
                <a:latin typeface="Times New Roman" panose="02020603050405020304" pitchFamily="18" charset="0"/>
                <a:cs typeface="Times New Roman" panose="02020603050405020304" pitchFamily="18" charset="0"/>
              </a:rPr>
              <a:t>pasatapas</a:t>
            </a:r>
            <a:endParaRPr lang="es-AR" sz="3200" b="1" u="sng" spc="-5" dirty="0">
              <a:uFill>
                <a:solidFill>
                  <a:srgbClr val="000000"/>
                </a:solidFill>
              </a:uFill>
              <a:latin typeface="Times New Roman" panose="02020603050405020304" pitchFamily="18" charset="0"/>
              <a:cs typeface="Times New Roman" panose="02020603050405020304" pitchFamily="18" charset="0"/>
            </a:endParaRPr>
          </a:p>
          <a:p>
            <a:pPr marL="469265" lvl="2" indent="-457200" algn="just">
              <a:buAutoNum type="arabicPeriod" startAt="7"/>
              <a:tabLst>
                <a:tab pos="469900" algn="l"/>
              </a:tabLst>
            </a:pPr>
            <a:endParaRPr lang="es-AR" sz="3200" dirty="0">
              <a:latin typeface="Times New Roman" panose="02020603050405020304" pitchFamily="18" charset="0"/>
              <a:cs typeface="Times New Roman" panose="02020603050405020304" pitchFamily="18" charset="0"/>
            </a:endParaRPr>
          </a:p>
          <a:p>
            <a:pPr marL="512444" marR="5715" indent="-457200" algn="just">
              <a:lnSpc>
                <a:spcPct val="143700"/>
              </a:lnSpc>
              <a:spcBef>
                <a:spcPts val="815"/>
              </a:spcBef>
              <a:buFont typeface="Wingdings" panose="05000000000000000000" pitchFamily="2" charset="2"/>
              <a:buChar char="q"/>
            </a:pPr>
            <a:r>
              <a:rPr lang="es-AR" sz="3200" dirty="0">
                <a:latin typeface="Times New Roman" panose="02020603050405020304" pitchFamily="18" charset="0"/>
                <a:cs typeface="Times New Roman" panose="02020603050405020304" pitchFamily="18" charset="0"/>
              </a:rPr>
              <a:t>Los </a:t>
            </a:r>
            <a:r>
              <a:rPr lang="es-AR" sz="3200" spc="-5" dirty="0">
                <a:latin typeface="Times New Roman" panose="02020603050405020304" pitchFamily="18" charset="0"/>
                <a:cs typeface="Times New Roman" panose="02020603050405020304" pitchFamily="18" charset="0"/>
              </a:rPr>
              <a:t>transformadores </a:t>
            </a:r>
            <a:r>
              <a:rPr lang="es-AR" sz="3200" dirty="0">
                <a:latin typeface="Times New Roman" panose="02020603050405020304" pitchFamily="18" charset="0"/>
                <a:cs typeface="Times New Roman" panose="02020603050405020304" pitchFamily="18" charset="0"/>
              </a:rPr>
              <a:t>de corriente </a:t>
            </a:r>
            <a:r>
              <a:rPr lang="es-AR" sz="3200" spc="-5" dirty="0">
                <a:latin typeface="Times New Roman" panose="02020603050405020304" pitchFamily="18" charset="0"/>
                <a:cs typeface="Times New Roman" panose="02020603050405020304" pitchFamily="18" charset="0"/>
              </a:rPr>
              <a:t>del </a:t>
            </a:r>
            <a:r>
              <a:rPr lang="es-AR" sz="3200" dirty="0">
                <a:latin typeface="Times New Roman" panose="02020603050405020304" pitchFamily="18" charset="0"/>
                <a:cs typeface="Times New Roman" panose="02020603050405020304" pitchFamily="18" charset="0"/>
              </a:rPr>
              <a:t>tipo aislador </a:t>
            </a:r>
            <a:r>
              <a:rPr lang="es-AR" sz="3200" spc="-5" dirty="0" err="1">
                <a:latin typeface="Times New Roman" panose="02020603050405020304" pitchFamily="18" charset="0"/>
                <a:cs typeface="Times New Roman" panose="02020603050405020304" pitchFamily="18" charset="0"/>
              </a:rPr>
              <a:t>pasatapas</a:t>
            </a:r>
            <a:r>
              <a:rPr lang="es-AR" sz="3200" spc="-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deberán </a:t>
            </a:r>
            <a:r>
              <a:rPr lang="es-AR" sz="3200" spc="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estar provistos </a:t>
            </a:r>
            <a:r>
              <a:rPr lang="es-AR" sz="3200" dirty="0">
                <a:latin typeface="Times New Roman" panose="02020603050405020304" pitchFamily="18" charset="0"/>
                <a:cs typeface="Times New Roman" panose="02020603050405020304" pitchFamily="18" charset="0"/>
              </a:rPr>
              <a:t>de un </a:t>
            </a:r>
            <a:r>
              <a:rPr lang="es-AR" sz="3200" spc="-5" dirty="0">
                <a:latin typeface="Times New Roman" panose="02020603050405020304" pitchFamily="18" charset="0"/>
                <a:cs typeface="Times New Roman" panose="02020603050405020304" pitchFamily="18" charset="0"/>
              </a:rPr>
              <a:t>sistema </a:t>
            </a:r>
            <a:r>
              <a:rPr lang="es-AR" sz="3200" dirty="0">
                <a:latin typeface="Times New Roman" panose="02020603050405020304" pitchFamily="18" charset="0"/>
                <a:cs typeface="Times New Roman" panose="02020603050405020304" pitchFamily="18" charset="0"/>
              </a:rPr>
              <a:t>que </a:t>
            </a:r>
            <a:r>
              <a:rPr lang="es-AR" sz="3200" spc="-5" dirty="0">
                <a:latin typeface="Times New Roman" panose="02020603050405020304" pitchFamily="18" charset="0"/>
                <a:cs typeface="Times New Roman" panose="02020603050405020304" pitchFamily="18" charset="0"/>
              </a:rPr>
              <a:t>permita realizar pruebas </a:t>
            </a:r>
            <a:r>
              <a:rPr lang="es-AR" sz="3200" dirty="0">
                <a:latin typeface="Times New Roman" panose="02020603050405020304" pitchFamily="18" charset="0"/>
                <a:cs typeface="Times New Roman" panose="02020603050405020304" pitchFamily="18" charset="0"/>
              </a:rPr>
              <a:t>de </a:t>
            </a:r>
            <a:r>
              <a:rPr lang="es-AR" sz="3200" spc="-5" dirty="0">
                <a:latin typeface="Times New Roman" panose="02020603050405020304" pitchFamily="18" charset="0"/>
                <a:cs typeface="Times New Roman" panose="02020603050405020304" pitchFamily="18" charset="0"/>
              </a:rPr>
              <a:t>relación </a:t>
            </a:r>
            <a:r>
              <a:rPr lang="es-AR" sz="3200" dirty="0">
                <a:latin typeface="Times New Roman" panose="02020603050405020304" pitchFamily="18" charset="0"/>
                <a:cs typeface="Times New Roman" panose="02020603050405020304" pitchFamily="18" charset="0"/>
              </a:rPr>
              <a:t> de </a:t>
            </a:r>
            <a:r>
              <a:rPr lang="es-AR" sz="3200" spc="-5" dirty="0">
                <a:latin typeface="Times New Roman" panose="02020603050405020304" pitchFamily="18" charset="0"/>
                <a:cs typeface="Times New Roman" panose="02020603050405020304" pitchFamily="18" charset="0"/>
              </a:rPr>
              <a:t>transformación </a:t>
            </a:r>
            <a:r>
              <a:rPr lang="es-AR" sz="3200" dirty="0">
                <a:latin typeface="Times New Roman" panose="02020603050405020304" pitchFamily="18" charset="0"/>
                <a:cs typeface="Times New Roman" panose="02020603050405020304" pitchFamily="18" charset="0"/>
              </a:rPr>
              <a:t>y polaridad. </a:t>
            </a:r>
          </a:p>
          <a:p>
            <a:pPr marL="512444" marR="5715" indent="-457200" algn="just">
              <a:lnSpc>
                <a:spcPct val="143700"/>
              </a:lnSpc>
              <a:spcBef>
                <a:spcPts val="815"/>
              </a:spcBef>
              <a:buFont typeface="Wingdings" panose="05000000000000000000" pitchFamily="2" charset="2"/>
              <a:buChar char="q"/>
            </a:pPr>
            <a:endParaRPr lang="es-AR" sz="3200" spc="-5" dirty="0">
              <a:latin typeface="Times New Roman" panose="02020603050405020304" pitchFamily="18" charset="0"/>
              <a:cs typeface="Times New Roman" panose="02020603050405020304" pitchFamily="18" charset="0"/>
            </a:endParaRPr>
          </a:p>
          <a:p>
            <a:pPr marL="512444" marR="5715" indent="-457200" algn="just">
              <a:lnSpc>
                <a:spcPct val="143700"/>
              </a:lnSpc>
              <a:spcBef>
                <a:spcPts val="815"/>
              </a:spcBef>
              <a:buFont typeface="Wingdings" panose="05000000000000000000" pitchFamily="2" charset="2"/>
              <a:buChar char="q"/>
            </a:pPr>
            <a:r>
              <a:rPr lang="es-AR" sz="3200" spc="-5" dirty="0">
                <a:latin typeface="Times New Roman" panose="02020603050405020304" pitchFamily="18" charset="0"/>
                <a:cs typeface="Times New Roman" panose="02020603050405020304" pitchFamily="18" charset="0"/>
              </a:rPr>
              <a:t>Este constará </a:t>
            </a:r>
            <a:r>
              <a:rPr lang="es-AR" sz="3200" spc="-10" dirty="0">
                <a:latin typeface="Times New Roman" panose="02020603050405020304" pitchFamily="18" charset="0"/>
                <a:cs typeface="Times New Roman" panose="02020603050405020304" pitchFamily="18" charset="0"/>
              </a:rPr>
              <a:t>de </a:t>
            </a:r>
            <a:r>
              <a:rPr lang="es-AR" sz="3200" dirty="0">
                <a:latin typeface="Times New Roman" panose="02020603050405020304" pitchFamily="18" charset="0"/>
                <a:cs typeface="Times New Roman" panose="02020603050405020304" pitchFamily="18" charset="0"/>
              </a:rPr>
              <a:t>un </a:t>
            </a:r>
            <a:r>
              <a:rPr lang="es-AR" sz="3200" spc="-5" dirty="0">
                <a:latin typeface="Times New Roman" panose="02020603050405020304" pitchFamily="18" charset="0"/>
                <a:cs typeface="Times New Roman" panose="02020603050405020304" pitchFamily="18" charset="0"/>
              </a:rPr>
              <a:t>cable espira que </a:t>
            </a:r>
            <a:r>
              <a:rPr lang="es-AR" sz="320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servirá</a:t>
            </a:r>
            <a:r>
              <a:rPr lang="es-AR" sz="3200" spc="-7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como</a:t>
            </a:r>
            <a:r>
              <a:rPr lang="es-AR" sz="3200" spc="-8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circuito</a:t>
            </a:r>
            <a:r>
              <a:rPr lang="es-AR" sz="3200" spc="-7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primario,</a:t>
            </a:r>
            <a:r>
              <a:rPr lang="es-AR" sz="3200" spc="-6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con</a:t>
            </a:r>
            <a:r>
              <a:rPr lang="es-AR" sz="3200" spc="-7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una</a:t>
            </a:r>
            <a:r>
              <a:rPr lang="es-AR" sz="3200" spc="-9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sección</a:t>
            </a:r>
            <a:r>
              <a:rPr lang="es-AR" sz="3200" spc="-8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que</a:t>
            </a:r>
            <a:r>
              <a:rPr lang="es-AR" sz="3200" spc="-7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permita</a:t>
            </a:r>
            <a:r>
              <a:rPr lang="es-AR" sz="3200" spc="-7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circular</a:t>
            </a:r>
            <a:r>
              <a:rPr lang="es-AR" sz="3200" spc="-8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como </a:t>
            </a:r>
            <a:r>
              <a:rPr lang="es-AR" sz="3200" spc="-37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mínimo </a:t>
            </a:r>
            <a:r>
              <a:rPr lang="es-AR" sz="3200" dirty="0">
                <a:latin typeface="Times New Roman" panose="02020603050405020304" pitchFamily="18" charset="0"/>
                <a:cs typeface="Times New Roman" panose="02020603050405020304" pitchFamily="18" charset="0"/>
              </a:rPr>
              <a:t>un 20% </a:t>
            </a:r>
            <a:r>
              <a:rPr lang="es-AR" sz="3200" spc="-10" dirty="0">
                <a:latin typeface="Times New Roman" panose="02020603050405020304" pitchFamily="18" charset="0"/>
                <a:cs typeface="Times New Roman" panose="02020603050405020304" pitchFamily="18" charset="0"/>
              </a:rPr>
              <a:t>de </a:t>
            </a:r>
            <a:r>
              <a:rPr lang="es-AR" sz="3200" dirty="0">
                <a:latin typeface="Times New Roman" panose="02020603050405020304" pitchFamily="18" charset="0"/>
                <a:cs typeface="Times New Roman" panose="02020603050405020304" pitchFamily="18" charset="0"/>
              </a:rPr>
              <a:t>la </a:t>
            </a:r>
            <a:r>
              <a:rPr lang="es-AR" sz="3200" spc="-5" dirty="0">
                <a:latin typeface="Times New Roman" panose="02020603050405020304" pitchFamily="18" charset="0"/>
                <a:cs typeface="Times New Roman" panose="02020603050405020304" pitchFamily="18" charset="0"/>
              </a:rPr>
              <a:t>corriente secundaria nominal. </a:t>
            </a:r>
          </a:p>
          <a:p>
            <a:pPr marL="512444" marR="5715" indent="-457200" algn="just">
              <a:lnSpc>
                <a:spcPct val="143700"/>
              </a:lnSpc>
              <a:spcBef>
                <a:spcPts val="815"/>
              </a:spcBef>
              <a:buFont typeface="Wingdings" panose="05000000000000000000" pitchFamily="2" charset="2"/>
              <a:buChar char="q"/>
            </a:pPr>
            <a:endParaRPr lang="es-AR" sz="3200" spc="-5" dirty="0">
              <a:latin typeface="Times New Roman" panose="02020603050405020304" pitchFamily="18" charset="0"/>
              <a:cs typeface="Times New Roman" panose="02020603050405020304" pitchFamily="18" charset="0"/>
            </a:endParaRPr>
          </a:p>
          <a:p>
            <a:pPr marL="512444" marR="5715" indent="-457200" algn="just">
              <a:lnSpc>
                <a:spcPct val="143700"/>
              </a:lnSpc>
              <a:spcBef>
                <a:spcPts val="815"/>
              </a:spcBef>
              <a:buFont typeface="Wingdings" panose="05000000000000000000" pitchFamily="2" charset="2"/>
              <a:buChar char="q"/>
            </a:pPr>
            <a:r>
              <a:rPr lang="es-AR" sz="3200" dirty="0">
                <a:latin typeface="Times New Roman" panose="02020603050405020304" pitchFamily="18" charset="0"/>
                <a:cs typeface="Times New Roman" panose="02020603050405020304" pitchFamily="18" charset="0"/>
              </a:rPr>
              <a:t>El acceso a </a:t>
            </a:r>
            <a:r>
              <a:rPr lang="es-AR" sz="3200" spc="-5" dirty="0">
                <a:latin typeface="Times New Roman" panose="02020603050405020304" pitchFamily="18" charset="0"/>
                <a:cs typeface="Times New Roman" panose="02020603050405020304" pitchFamily="18" charset="0"/>
              </a:rPr>
              <a:t>este </a:t>
            </a:r>
            <a:r>
              <a:rPr lang="es-AR" sz="3200" dirty="0">
                <a:latin typeface="Times New Roman" panose="02020603050405020304" pitchFamily="18" charset="0"/>
                <a:cs typeface="Times New Roman" panose="02020603050405020304" pitchFamily="18" charset="0"/>
              </a:rPr>
              <a:t> cable</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deberá</a:t>
            </a:r>
            <a:r>
              <a:rPr lang="es-AR" sz="3200" spc="-2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ser</a:t>
            </a:r>
            <a:r>
              <a:rPr lang="es-AR" sz="3200" spc="-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a</a:t>
            </a:r>
            <a:r>
              <a:rPr lang="es-AR" sz="3200" spc="-1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través</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de</a:t>
            </a:r>
            <a:r>
              <a:rPr lang="es-AR" sz="3200" spc="-1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bornes</a:t>
            </a:r>
            <a:r>
              <a:rPr lang="es-AR" sz="320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ubicados </a:t>
            </a:r>
            <a:r>
              <a:rPr lang="es-AR" sz="3200" dirty="0">
                <a:latin typeface="Times New Roman" panose="02020603050405020304" pitchFamily="18" charset="0"/>
                <a:cs typeface="Times New Roman" panose="02020603050405020304" pitchFamily="18" charset="0"/>
              </a:rPr>
              <a:t>en</a:t>
            </a:r>
            <a:r>
              <a:rPr lang="es-AR" sz="3200" spc="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la</a:t>
            </a:r>
            <a:r>
              <a:rPr lang="es-AR" sz="3200" spc="-2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caja</a:t>
            </a:r>
            <a:r>
              <a:rPr lang="es-AR" sz="3200" spc="-5" dirty="0">
                <a:latin typeface="Times New Roman" panose="02020603050405020304" pitchFamily="18" charset="0"/>
                <a:cs typeface="Times New Roman" panose="02020603050405020304" pitchFamily="18" charset="0"/>
              </a:rPr>
              <a:t> terminal.</a:t>
            </a:r>
            <a:endParaRPr lang="es-AR" sz="3200" dirty="0">
              <a:latin typeface="Times New Roman" panose="02020603050405020304" pitchFamily="18" charset="0"/>
              <a:cs typeface="Times New Roman" panose="02020603050405020304" pitchFamily="18" charset="0"/>
            </a:endParaRPr>
          </a:p>
          <a:p>
            <a:pPr>
              <a:lnSpc>
                <a:spcPct val="100000"/>
              </a:lnSpc>
            </a:pPr>
            <a:endParaRPr lang="es-AR" sz="32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C0F0D1FE-060D-4602-838B-A486E626A953}"/>
              </a:ext>
            </a:extLst>
          </p:cNvPr>
          <p:cNvPicPr/>
          <p:nvPr/>
        </p:nvPicPr>
        <p:blipFill>
          <a:blip r:embed="rId3" cstate="print"/>
          <a:stretch>
            <a:fillRect/>
          </a:stretch>
        </p:blipFill>
        <p:spPr>
          <a:xfrm>
            <a:off x="11049000" y="213902"/>
            <a:ext cx="2208357" cy="548098"/>
          </a:xfrm>
          <a:prstGeom prst="rect">
            <a:avLst/>
          </a:prstGeom>
        </p:spPr>
      </p:pic>
    </p:spTree>
    <p:extLst>
      <p:ext uri="{BB962C8B-B14F-4D97-AF65-F5344CB8AC3E}">
        <p14:creationId xmlns:p14="http://schemas.microsoft.com/office/powerpoint/2010/main" val="2790648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990600"/>
            <a:ext cx="12115800" cy="8686993"/>
          </a:xfrm>
          <a:prstGeom prst="rect">
            <a:avLst/>
          </a:prstGeom>
        </p:spPr>
        <p:txBody>
          <a:bodyPr wrap="square">
            <a:spAutoFit/>
          </a:bodyPr>
          <a:lstStyle/>
          <a:p>
            <a:pPr marL="469265" marR="558800" lvl="2" indent="-457200" algn="just">
              <a:spcBef>
                <a:spcPts val="5"/>
              </a:spcBef>
              <a:buAutoNum type="arabicPeriod" startAt="8"/>
              <a:tabLst>
                <a:tab pos="469900" algn="l"/>
              </a:tabLst>
            </a:pPr>
            <a:r>
              <a:rPr lang="es-AR" sz="3200" u="sng" spc="-5" dirty="0">
                <a:uFill>
                  <a:solidFill>
                    <a:srgbClr val="000000"/>
                  </a:solidFill>
                </a:uFill>
                <a:latin typeface="Times New Roman" panose="02020603050405020304" pitchFamily="18" charset="0"/>
                <a:cs typeface="Times New Roman" panose="02020603050405020304" pitchFamily="18" charset="0"/>
              </a:rPr>
              <a:t>Transformadores de Potencial </a:t>
            </a:r>
            <a:r>
              <a:rPr lang="es-AR" sz="3200" u="sng" spc="-10" dirty="0">
                <a:uFill>
                  <a:solidFill>
                    <a:srgbClr val="000000"/>
                  </a:solidFill>
                </a:uFill>
                <a:latin typeface="Times New Roman" panose="02020603050405020304" pitchFamily="18" charset="0"/>
                <a:cs typeface="Times New Roman" panose="02020603050405020304" pitchFamily="18" charset="0"/>
              </a:rPr>
              <a:t>Tipo </a:t>
            </a:r>
            <a:r>
              <a:rPr lang="es-AR" sz="3200" u="sng" spc="-5" dirty="0">
                <a:uFill>
                  <a:solidFill>
                    <a:srgbClr val="000000"/>
                  </a:solidFill>
                </a:uFill>
                <a:latin typeface="Times New Roman" panose="02020603050405020304" pitchFamily="18" charset="0"/>
                <a:cs typeface="Times New Roman" panose="02020603050405020304" pitchFamily="18" charset="0"/>
              </a:rPr>
              <a:t>Aislador </a:t>
            </a:r>
            <a:r>
              <a:rPr lang="es-AR" sz="3200" u="sng" spc="-5" dirty="0" err="1">
                <a:uFill>
                  <a:solidFill>
                    <a:srgbClr val="000000"/>
                  </a:solidFill>
                </a:uFill>
                <a:latin typeface="Times New Roman" panose="02020603050405020304" pitchFamily="18" charset="0"/>
                <a:cs typeface="Times New Roman" panose="02020603050405020304" pitchFamily="18" charset="0"/>
              </a:rPr>
              <a:t>Pasatapas</a:t>
            </a:r>
            <a:r>
              <a:rPr lang="es-AR" sz="3200" u="sng" spc="-5" dirty="0">
                <a:uFill>
                  <a:solidFill>
                    <a:srgbClr val="000000"/>
                  </a:solidFill>
                </a:uFill>
                <a:latin typeface="Times New Roman" panose="02020603050405020304" pitchFamily="18" charset="0"/>
                <a:cs typeface="Times New Roman" panose="02020603050405020304" pitchFamily="18" charset="0"/>
              </a:rPr>
              <a:t> </a:t>
            </a:r>
          </a:p>
          <a:p>
            <a:pPr marL="12065" marR="558800" lvl="2" algn="just">
              <a:spcBef>
                <a:spcPts val="5"/>
              </a:spcBef>
              <a:tabLst>
                <a:tab pos="469900" algn="l"/>
              </a:tabLst>
            </a:pPr>
            <a:r>
              <a:rPr lang="es-AR" sz="3200" u="sng" spc="-5" dirty="0">
                <a:uFill>
                  <a:solidFill>
                    <a:srgbClr val="000000"/>
                  </a:solidFill>
                </a:uFill>
                <a:latin typeface="Times New Roman" panose="02020603050405020304" pitchFamily="18" charset="0"/>
                <a:cs typeface="Times New Roman" panose="02020603050405020304" pitchFamily="18" charset="0"/>
              </a:rPr>
              <a:t>(</a:t>
            </a:r>
            <a:r>
              <a:rPr lang="es-AR" sz="3200" spc="-375" dirty="0">
                <a:latin typeface="Times New Roman" panose="02020603050405020304" pitchFamily="18" charset="0"/>
                <a:cs typeface="Times New Roman" panose="02020603050405020304" pitchFamily="18" charset="0"/>
              </a:rPr>
              <a:t> </a:t>
            </a:r>
            <a:r>
              <a:rPr lang="es-AR" sz="3200" u="sng" spc="-5" dirty="0" err="1">
                <a:uFill>
                  <a:solidFill>
                    <a:srgbClr val="000000"/>
                  </a:solidFill>
                </a:uFill>
                <a:latin typeface="Times New Roman" panose="02020603050405020304" pitchFamily="18" charset="0"/>
                <a:cs typeface="Times New Roman" panose="02020603050405020304" pitchFamily="18" charset="0"/>
              </a:rPr>
              <a:t>Bushing</a:t>
            </a:r>
            <a:r>
              <a:rPr lang="es-AR" sz="3200" u="sng" spc="-10" dirty="0">
                <a:uFill>
                  <a:solidFill>
                    <a:srgbClr val="000000"/>
                  </a:solidFill>
                </a:uFill>
                <a:latin typeface="Times New Roman" panose="02020603050405020304" pitchFamily="18" charset="0"/>
                <a:cs typeface="Times New Roman" panose="02020603050405020304" pitchFamily="18" charset="0"/>
              </a:rPr>
              <a:t> </a:t>
            </a:r>
            <a:r>
              <a:rPr lang="es-AR" sz="3200" u="sng" spc="-5" dirty="0">
                <a:uFill>
                  <a:solidFill>
                    <a:srgbClr val="000000"/>
                  </a:solidFill>
                </a:uFill>
                <a:latin typeface="Times New Roman" panose="02020603050405020304" pitchFamily="18" charset="0"/>
                <a:cs typeface="Times New Roman" panose="02020603050405020304" pitchFamily="18" charset="0"/>
              </a:rPr>
              <a:t>Potencial </a:t>
            </a:r>
            <a:r>
              <a:rPr lang="es-AR" sz="3200" u="sng" spc="-5" dirty="0" err="1">
                <a:uFill>
                  <a:solidFill>
                    <a:srgbClr val="000000"/>
                  </a:solidFill>
                </a:uFill>
                <a:latin typeface="Times New Roman" panose="02020603050405020304" pitchFamily="18" charset="0"/>
                <a:cs typeface="Times New Roman" panose="02020603050405020304" pitchFamily="18" charset="0"/>
              </a:rPr>
              <a:t>Device</a:t>
            </a:r>
            <a:r>
              <a:rPr lang="es-AR" sz="3200" u="sng" spc="-5" dirty="0">
                <a:uFill>
                  <a:solidFill>
                    <a:srgbClr val="000000"/>
                  </a:solidFill>
                </a:uFill>
                <a:latin typeface="Times New Roman" panose="02020603050405020304" pitchFamily="18" charset="0"/>
                <a:cs typeface="Times New Roman" panose="02020603050405020304" pitchFamily="18" charset="0"/>
              </a:rPr>
              <a:t>)</a:t>
            </a:r>
            <a:endParaRPr lang="es-AR" sz="3200" dirty="0">
              <a:latin typeface="Times New Roman" panose="02020603050405020304" pitchFamily="18" charset="0"/>
              <a:cs typeface="Times New Roman" panose="02020603050405020304" pitchFamily="18" charset="0"/>
            </a:endParaRPr>
          </a:p>
          <a:p>
            <a:pPr marL="512444" marR="5715" indent="-457200" algn="just">
              <a:spcBef>
                <a:spcPts val="1040"/>
              </a:spcBef>
              <a:buFont typeface="Wingdings" panose="05000000000000000000" pitchFamily="2" charset="2"/>
              <a:buChar char="Ø"/>
            </a:pPr>
            <a:r>
              <a:rPr lang="es-AR" sz="2800" dirty="0">
                <a:latin typeface="Times New Roman" panose="02020603050405020304" pitchFamily="18" charset="0"/>
                <a:cs typeface="Times New Roman" panose="02020603050405020304" pitchFamily="18" charset="0"/>
              </a:rPr>
              <a:t>Cuando se </a:t>
            </a:r>
            <a:r>
              <a:rPr lang="es-AR" sz="2800" spc="-5" dirty="0">
                <a:latin typeface="Times New Roman" panose="02020603050405020304" pitchFamily="18" charset="0"/>
                <a:cs typeface="Times New Roman" panose="02020603050405020304" pitchFamily="18" charset="0"/>
              </a:rPr>
              <a:t>indique </a:t>
            </a:r>
            <a:r>
              <a:rPr lang="es-AR" sz="2800" dirty="0">
                <a:latin typeface="Times New Roman" panose="02020603050405020304" pitchFamily="18" charset="0"/>
                <a:cs typeface="Times New Roman" panose="02020603050405020304" pitchFamily="18" charset="0"/>
              </a:rPr>
              <a:t>en </a:t>
            </a:r>
            <a:r>
              <a:rPr lang="es-AR" sz="2800" spc="-5" dirty="0">
                <a:latin typeface="Times New Roman" panose="02020603050405020304" pitchFamily="18" charset="0"/>
                <a:cs typeface="Times New Roman" panose="02020603050405020304" pitchFamily="18" charset="0"/>
              </a:rPr>
              <a:t>las Especificaciones Técnicas </a:t>
            </a:r>
            <a:r>
              <a:rPr lang="es-AR" sz="2800" dirty="0">
                <a:latin typeface="Times New Roman" panose="02020603050405020304" pitchFamily="18" charset="0"/>
                <a:cs typeface="Times New Roman" panose="02020603050405020304" pitchFamily="18" charset="0"/>
              </a:rPr>
              <a:t>del cliente, </a:t>
            </a:r>
            <a:r>
              <a:rPr lang="es-AR" sz="2800" spc="-5" dirty="0">
                <a:latin typeface="Times New Roman" panose="02020603050405020304" pitchFamily="18" charset="0"/>
                <a:cs typeface="Times New Roman" panose="02020603050405020304" pitchFamily="18" charset="0"/>
              </a:rPr>
              <a:t>los </a:t>
            </a:r>
            <a:r>
              <a:rPr lang="es-AR" sz="2800" dirty="0">
                <a:latin typeface="Times New Roman" panose="02020603050405020304" pitchFamily="18" charset="0"/>
                <a:cs typeface="Times New Roman" panose="02020603050405020304" pitchFamily="18" charset="0"/>
              </a:rPr>
              <a:t> aisladores</a:t>
            </a:r>
            <a:r>
              <a:rPr lang="es-AR" sz="2800" spc="5"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pasatapas</a:t>
            </a:r>
            <a:r>
              <a:rPr lang="es-AR" sz="2800" dirty="0">
                <a:latin typeface="Times New Roman" panose="02020603050405020304" pitchFamily="18" charset="0"/>
                <a:cs typeface="Times New Roman" panose="02020603050405020304" pitchFamily="18" charset="0"/>
              </a:rPr>
              <a:t> deberán </a:t>
            </a:r>
            <a:r>
              <a:rPr lang="es-AR" sz="2800" spc="-5" dirty="0">
                <a:latin typeface="Times New Roman" panose="02020603050405020304" pitchFamily="18" charset="0"/>
                <a:cs typeface="Times New Roman" panose="02020603050405020304" pitchFamily="18" charset="0"/>
              </a:rPr>
              <a:t>suministrarse</a:t>
            </a:r>
            <a:r>
              <a:rPr lang="es-AR" sz="2800" dirty="0">
                <a:latin typeface="Times New Roman" panose="02020603050405020304" pitchFamily="18" charset="0"/>
                <a:cs typeface="Times New Roman" panose="02020603050405020304" pitchFamily="18" charset="0"/>
              </a:rPr>
              <a:t> con</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transformadores</a:t>
            </a:r>
            <a:r>
              <a:rPr lang="es-AR" sz="2800" dirty="0">
                <a:latin typeface="Times New Roman" panose="02020603050405020304" pitchFamily="18" charset="0"/>
                <a:cs typeface="Times New Roman" panose="02020603050405020304" pitchFamily="18" charset="0"/>
              </a:rPr>
              <a:t> de </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potencial tipo </a:t>
            </a:r>
            <a:r>
              <a:rPr lang="es-AR" sz="2800" spc="-5" dirty="0">
                <a:latin typeface="Times New Roman" panose="02020603050405020304" pitchFamily="18" charset="0"/>
                <a:cs typeface="Times New Roman" panose="02020603050405020304" pitchFamily="18" charset="0"/>
              </a:rPr>
              <a:t>aislador </a:t>
            </a:r>
            <a:r>
              <a:rPr lang="es-AR" sz="2800" spc="-5" dirty="0" err="1">
                <a:latin typeface="Times New Roman" panose="02020603050405020304" pitchFamily="18" charset="0"/>
                <a:cs typeface="Times New Roman" panose="02020603050405020304" pitchFamily="18" charset="0"/>
              </a:rPr>
              <a:t>pasatapas</a:t>
            </a:r>
            <a:r>
              <a:rPr lang="es-AR" sz="2800" spc="-5"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Bushing</a:t>
            </a:r>
            <a:r>
              <a:rPr lang="es-AR" sz="2800" spc="-5"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Potential</a:t>
            </a:r>
            <a:r>
              <a:rPr lang="es-AR" sz="2800" spc="-5"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Device</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con </a:t>
            </a:r>
            <a:r>
              <a:rPr lang="es-AR" sz="2800" spc="-5" dirty="0">
                <a:latin typeface="Times New Roman" panose="02020603050405020304" pitchFamily="18" charset="0"/>
                <a:cs typeface="Times New Roman" panose="02020603050405020304" pitchFamily="18" charset="0"/>
              </a:rPr>
              <a:t>dos </a:t>
            </a:r>
            <a:r>
              <a:rPr lang="es-AR" sz="2800" dirty="0">
                <a:latin typeface="Times New Roman" panose="02020603050405020304" pitchFamily="18" charset="0"/>
                <a:cs typeface="Times New Roman" panose="02020603050405020304" pitchFamily="18" charset="0"/>
              </a:rPr>
              <a:t> arrollados </a:t>
            </a:r>
            <a:r>
              <a:rPr lang="es-AR" sz="2800" spc="-5" dirty="0">
                <a:latin typeface="Times New Roman" panose="02020603050405020304" pitchFamily="18" charset="0"/>
                <a:cs typeface="Times New Roman" panose="02020603050405020304" pitchFamily="18" charset="0"/>
              </a:rPr>
              <a:t>secundarios cada </a:t>
            </a:r>
            <a:r>
              <a:rPr lang="es-AR" sz="2800" dirty="0">
                <a:latin typeface="Times New Roman" panose="02020603050405020304" pitchFamily="18" charset="0"/>
                <a:cs typeface="Times New Roman" panose="02020603050405020304" pitchFamily="18" charset="0"/>
              </a:rPr>
              <a:t>uno </a:t>
            </a:r>
            <a:r>
              <a:rPr lang="es-AR" sz="2800" spc="-5" dirty="0">
                <a:latin typeface="Times New Roman" panose="02020603050405020304" pitchFamily="18" charset="0"/>
                <a:cs typeface="Times New Roman" panose="02020603050405020304" pitchFamily="18" charset="0"/>
              </a:rPr>
              <a:t>con salida </a:t>
            </a:r>
            <a:r>
              <a:rPr lang="es-AR" sz="2800" dirty="0">
                <a:latin typeface="Times New Roman" panose="02020603050405020304" pitchFamily="18" charset="0"/>
                <a:cs typeface="Times New Roman" panose="02020603050405020304" pitchFamily="18" charset="0"/>
              </a:rPr>
              <a:t>a </a:t>
            </a:r>
            <a:r>
              <a:rPr lang="es-AR" sz="2800" spc="-5" dirty="0">
                <a:latin typeface="Times New Roman" panose="02020603050405020304" pitchFamily="18" charset="0"/>
                <a:cs typeface="Times New Roman" panose="02020603050405020304" pitchFamily="18" charset="0"/>
              </a:rPr>
              <a:t>110 </a:t>
            </a:r>
            <a:r>
              <a:rPr lang="es-AR" sz="2800" dirty="0">
                <a:latin typeface="Times New Roman" panose="02020603050405020304" pitchFamily="18" charset="0"/>
                <a:cs typeface="Times New Roman" panose="02020603050405020304" pitchFamily="18" charset="0"/>
              </a:rPr>
              <a:t>y </a:t>
            </a:r>
            <a:r>
              <a:rPr lang="es-AR" sz="2800" spc="-5" dirty="0">
                <a:latin typeface="Times New Roman" panose="02020603050405020304" pitchFamily="18" charset="0"/>
                <a:cs typeface="Times New Roman" panose="02020603050405020304" pitchFamily="18" charset="0"/>
              </a:rPr>
              <a:t>63,5 </a:t>
            </a:r>
            <a:r>
              <a:rPr lang="es-AR" sz="2800" dirty="0">
                <a:latin typeface="Times New Roman" panose="02020603050405020304" pitchFamily="18" charset="0"/>
                <a:cs typeface="Times New Roman" panose="02020603050405020304" pitchFamily="18" charset="0"/>
              </a:rPr>
              <a:t>V, con </a:t>
            </a:r>
            <a:r>
              <a:rPr lang="es-AR" sz="2800" spc="-5" dirty="0">
                <a:latin typeface="Times New Roman" panose="02020603050405020304" pitchFamily="18" charset="0"/>
                <a:cs typeface="Times New Roman" panose="02020603050405020304" pitchFamily="18" charset="0"/>
              </a:rPr>
              <a:t>clase </a:t>
            </a:r>
            <a:r>
              <a:rPr lang="es-AR" sz="2800" spc="-10" dirty="0">
                <a:latin typeface="Times New Roman" panose="02020603050405020304" pitchFamily="18" charset="0"/>
                <a:cs typeface="Times New Roman" panose="02020603050405020304" pitchFamily="18" charset="0"/>
              </a:rPr>
              <a:t>A, </a:t>
            </a:r>
            <a:r>
              <a:rPr lang="es-AR" sz="2800" spc="-37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acuerdo </a:t>
            </a:r>
            <a:r>
              <a:rPr lang="es-AR" sz="2800" dirty="0">
                <a:latin typeface="Times New Roman" panose="02020603050405020304" pitchFamily="18" charset="0"/>
                <a:cs typeface="Times New Roman" panose="02020603050405020304" pitchFamily="18" charset="0"/>
              </a:rPr>
              <a:t>a </a:t>
            </a:r>
            <a:r>
              <a:rPr lang="es-AR" sz="2800" spc="-5" dirty="0">
                <a:latin typeface="Times New Roman" panose="02020603050405020304" pitchFamily="18" charset="0"/>
                <a:cs typeface="Times New Roman" panose="02020603050405020304" pitchFamily="18" charset="0"/>
              </a:rPr>
              <a:t>Norma IEEE N° </a:t>
            </a:r>
            <a:r>
              <a:rPr lang="es-AR" sz="2800" dirty="0">
                <a:latin typeface="Times New Roman" panose="02020603050405020304" pitchFamily="18" charset="0"/>
                <a:cs typeface="Times New Roman" panose="02020603050405020304" pitchFamily="18" charset="0"/>
              </a:rPr>
              <a:t>31. </a:t>
            </a:r>
          </a:p>
          <a:p>
            <a:pPr marL="512444" marR="5715" indent="-457200" algn="just">
              <a:spcBef>
                <a:spcPts val="1040"/>
              </a:spcBef>
              <a:buFont typeface="Wingdings" panose="05000000000000000000" pitchFamily="2" charset="2"/>
              <a:buChar char="Ø"/>
            </a:pPr>
            <a:endParaRPr lang="es-AR" sz="2800" spc="-5" dirty="0">
              <a:latin typeface="Times New Roman" panose="02020603050405020304" pitchFamily="18" charset="0"/>
              <a:cs typeface="Times New Roman" panose="02020603050405020304" pitchFamily="18" charset="0"/>
            </a:endParaRPr>
          </a:p>
          <a:p>
            <a:pPr marL="512444" marR="5715" indent="-457200" algn="just">
              <a:spcBef>
                <a:spcPts val="1040"/>
              </a:spcBef>
              <a:buFont typeface="Wingdings" panose="05000000000000000000" pitchFamily="2" charset="2"/>
              <a:buChar char="Ø"/>
            </a:pPr>
            <a:r>
              <a:rPr lang="es-AR" sz="2800" spc="-5" dirty="0">
                <a:latin typeface="Times New Roman" panose="02020603050405020304" pitchFamily="18" charset="0"/>
                <a:cs typeface="Times New Roman" panose="02020603050405020304" pitchFamily="18" charset="0"/>
              </a:rPr>
              <a:t>Deberán </a:t>
            </a:r>
            <a:r>
              <a:rPr lang="es-AR" sz="2800" dirty="0">
                <a:latin typeface="Times New Roman" panose="02020603050405020304" pitchFamily="18" charset="0"/>
                <a:cs typeface="Times New Roman" panose="02020603050405020304" pitchFamily="18" charset="0"/>
              </a:rPr>
              <a:t>suministrarse con </a:t>
            </a:r>
            <a:r>
              <a:rPr lang="es-AR" sz="2800" spc="-5" dirty="0">
                <a:latin typeface="Times New Roman" panose="02020603050405020304" pitchFamily="18" charset="0"/>
                <a:cs typeface="Times New Roman" panose="02020603050405020304" pitchFamily="18" charset="0"/>
              </a:rPr>
              <a:t>protección </a:t>
            </a:r>
            <a:r>
              <a:rPr lang="es-AR" sz="2800" dirty="0">
                <a:latin typeface="Times New Roman" panose="02020603050405020304" pitchFamily="18" charset="0"/>
                <a:cs typeface="Times New Roman" panose="02020603050405020304" pitchFamily="18" charset="0"/>
              </a:rPr>
              <a:t> de </a:t>
            </a:r>
            <a:r>
              <a:rPr lang="es-AR" sz="2800" spc="-5" dirty="0" err="1">
                <a:latin typeface="Times New Roman" panose="02020603050405020304" pitchFamily="18" charset="0"/>
                <a:cs typeface="Times New Roman" panose="02020603050405020304" pitchFamily="18" charset="0"/>
              </a:rPr>
              <a:t>sobrecorriente</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en el secundario </a:t>
            </a:r>
            <a:r>
              <a:rPr lang="es-AR" sz="2800" spc="-5" dirty="0" smtClean="0">
                <a:latin typeface="Times New Roman" panose="02020603050405020304" pitchFamily="18" charset="0"/>
                <a:cs typeface="Times New Roman" panose="02020603050405020304" pitchFamily="18" charset="0"/>
              </a:rPr>
              <a:t>Mini </a:t>
            </a:r>
            <a:r>
              <a:rPr lang="es-AR" sz="2800" spc="-5" dirty="0" err="1">
                <a:latin typeface="Times New Roman" panose="02020603050405020304" pitchFamily="18" charset="0"/>
                <a:cs typeface="Times New Roman" panose="02020603050405020304" pitchFamily="18" charset="0"/>
              </a:rPr>
              <a:t>Circuit</a:t>
            </a:r>
            <a:r>
              <a:rPr lang="es-AR" sz="2800" spc="-5"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Breaker</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con </a:t>
            </a:r>
            <a:r>
              <a:rPr lang="es-AR" sz="2800" spc="-5" dirty="0">
                <a:latin typeface="Times New Roman" panose="02020603050405020304" pitchFamily="18" charset="0"/>
                <a:cs typeface="Times New Roman" panose="02020603050405020304" pitchFamily="18" charset="0"/>
              </a:rPr>
              <a:t>contactos </a:t>
            </a:r>
            <a:r>
              <a:rPr lang="es-AR" sz="2800" dirty="0">
                <a:latin typeface="Times New Roman" panose="02020603050405020304" pitchFamily="18" charset="0"/>
                <a:cs typeface="Times New Roman" panose="02020603050405020304" pitchFamily="18" charset="0"/>
              </a:rPr>
              <a:t> de</a:t>
            </a:r>
            <a:r>
              <a:rPr lang="es-AR" sz="2800" spc="5" dirty="0">
                <a:latin typeface="Times New Roman" panose="02020603050405020304" pitchFamily="18" charset="0"/>
                <a:cs typeface="Times New Roman" panose="02020603050405020304" pitchFamily="18" charset="0"/>
              </a:rPr>
              <a:t> </a:t>
            </a:r>
            <a:r>
              <a:rPr lang="es-AR" sz="2800" dirty="0" smtClean="0">
                <a:latin typeface="Times New Roman" panose="02020603050405020304" pitchFamily="18" charset="0"/>
                <a:cs typeface="Times New Roman" panose="02020603050405020304" pitchFamily="18" charset="0"/>
              </a:rPr>
              <a:t>posición y </a:t>
            </a:r>
            <a:r>
              <a:rPr lang="es-AR" sz="2800" dirty="0">
                <a:latin typeface="Times New Roman" panose="02020603050405020304" pitchFamily="18" charset="0"/>
                <a:cs typeface="Times New Roman" panose="02020603050405020304" pitchFamily="18" charset="0"/>
              </a:rPr>
              <a:t>con</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alarma</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para </a:t>
            </a:r>
            <a:r>
              <a:rPr lang="es-AR" sz="2800" spc="-5" dirty="0">
                <a:latin typeface="Times New Roman" panose="02020603050405020304" pitchFamily="18" charset="0"/>
                <a:cs typeface="Times New Roman" panose="02020603050405020304" pitchFamily="18" charset="0"/>
              </a:rPr>
              <a:t>pérdida</a:t>
            </a:r>
            <a:r>
              <a:rPr lang="es-AR" sz="2800" dirty="0">
                <a:latin typeface="Times New Roman" panose="02020603050405020304" pitchFamily="18" charset="0"/>
                <a:cs typeface="Times New Roman" panose="02020603050405020304" pitchFamily="18" charset="0"/>
              </a:rPr>
              <a:t> de tensión, </a:t>
            </a:r>
            <a:r>
              <a:rPr lang="es-AR" sz="2800" spc="-5" dirty="0">
                <a:latin typeface="Times New Roman" panose="02020603050405020304" pitchFamily="18" charset="0"/>
                <a:cs typeface="Times New Roman" panose="02020603050405020304" pitchFamily="18" charset="0"/>
              </a:rPr>
              <a:t>ubicadas</a:t>
            </a:r>
            <a:r>
              <a:rPr lang="es-AR" sz="2800" dirty="0">
                <a:latin typeface="Times New Roman" panose="02020603050405020304" pitchFamily="18" charset="0"/>
                <a:cs typeface="Times New Roman" panose="02020603050405020304" pitchFamily="18" charset="0"/>
              </a:rPr>
              <a:t> en el </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gabinete</a:t>
            </a:r>
            <a:r>
              <a:rPr lang="es-AR" sz="2800" spc="4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terminal.</a:t>
            </a:r>
            <a:r>
              <a:rPr lang="es-AR" sz="2800" spc="5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Igualmente,</a:t>
            </a:r>
            <a:r>
              <a:rPr lang="es-AR" sz="2800" spc="6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deberá</a:t>
            </a:r>
            <a:r>
              <a:rPr lang="es-AR" sz="2800" spc="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proveer</a:t>
            </a:r>
            <a:r>
              <a:rPr lang="es-AR" sz="2800" spc="6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contactos</a:t>
            </a:r>
            <a:r>
              <a:rPr lang="es-AR" sz="2800" spc="3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eléctricos</a:t>
            </a:r>
            <a:r>
              <a:rPr lang="es-AR" sz="2800" spc="5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para el</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arranque</a:t>
            </a:r>
            <a:r>
              <a:rPr lang="es-AR" sz="2800" spc="-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del</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grupo</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enfriamiento</a:t>
            </a:r>
            <a:r>
              <a:rPr lang="es-AR" sz="2800" spc="-2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que</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sea</a:t>
            </a:r>
            <a:r>
              <a:rPr lang="es-AR" sz="2800" spc="-2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seleccionado</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como</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grupo </a:t>
            </a:r>
            <a:r>
              <a:rPr lang="es-AR" sz="2800" dirty="0">
                <a:latin typeface="Times New Roman" panose="02020603050405020304" pitchFamily="18" charset="0"/>
                <a:cs typeface="Times New Roman" panose="02020603050405020304" pitchFamily="18" charset="0"/>
              </a:rPr>
              <a:t>de</a:t>
            </a:r>
            <a:r>
              <a:rPr lang="es-AR" sz="2800" spc="39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avance</a:t>
            </a:r>
            <a:r>
              <a:rPr lang="es-AR" sz="2800" spc="38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al</a:t>
            </a:r>
            <a:r>
              <a:rPr lang="es-AR" sz="2800" spc="37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energizarse</a:t>
            </a:r>
            <a:r>
              <a:rPr lang="es-AR" sz="2800" spc="38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a:t>
            </a:r>
            <a:r>
              <a:rPr lang="es-AR" sz="2800" spc="37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transformador.</a:t>
            </a:r>
            <a:r>
              <a:rPr lang="es-AR" sz="2800" spc="385" dirty="0">
                <a:latin typeface="Times New Roman" panose="02020603050405020304" pitchFamily="18" charset="0"/>
                <a:cs typeface="Times New Roman" panose="02020603050405020304" pitchFamily="18" charset="0"/>
              </a:rPr>
              <a:t> </a:t>
            </a:r>
          </a:p>
          <a:p>
            <a:pPr marL="512444" marR="5715" indent="-457200" algn="just">
              <a:spcBef>
                <a:spcPts val="1040"/>
              </a:spcBef>
              <a:buFont typeface="Wingdings" panose="05000000000000000000" pitchFamily="2" charset="2"/>
              <a:buChar char="Ø"/>
            </a:pPr>
            <a:endParaRPr lang="es-AR" sz="2800" spc="385" dirty="0">
              <a:latin typeface="Times New Roman" panose="02020603050405020304" pitchFamily="18" charset="0"/>
              <a:cs typeface="Times New Roman" panose="02020603050405020304" pitchFamily="18" charset="0"/>
            </a:endParaRPr>
          </a:p>
          <a:p>
            <a:pPr marL="512444" marR="5715" indent="-457200" algn="just">
              <a:spcBef>
                <a:spcPts val="1040"/>
              </a:spcBef>
              <a:buFont typeface="Wingdings" panose="05000000000000000000" pitchFamily="2" charset="2"/>
              <a:buChar char="Ø"/>
            </a:pPr>
            <a:r>
              <a:rPr lang="es-AR" sz="2800" dirty="0">
                <a:latin typeface="Times New Roman" panose="02020603050405020304" pitchFamily="18" charset="0"/>
                <a:cs typeface="Times New Roman" panose="02020603050405020304" pitchFamily="18" charset="0"/>
              </a:rPr>
              <a:t>La</a:t>
            </a:r>
            <a:r>
              <a:rPr lang="es-AR" sz="2800" spc="38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ubicación</a:t>
            </a:r>
            <a:r>
              <a:rPr lang="es-AR" sz="2800" spc="38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física</a:t>
            </a:r>
            <a:r>
              <a:rPr lang="es-AR" sz="2800" spc="38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y</a:t>
            </a:r>
            <a:r>
              <a:rPr lang="es-AR" sz="2800" spc="37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 </a:t>
            </a:r>
            <a:r>
              <a:rPr lang="es-AR" sz="2800" spc="-5" dirty="0">
                <a:latin typeface="Times New Roman" panose="02020603050405020304" pitchFamily="18" charset="0"/>
                <a:cs typeface="Times New Roman" panose="02020603050405020304" pitchFamily="18" charset="0"/>
              </a:rPr>
              <a:t>distancia respecto </a:t>
            </a:r>
            <a:r>
              <a:rPr lang="es-AR" sz="2800" dirty="0">
                <a:latin typeface="Times New Roman" panose="02020603050405020304" pitchFamily="18" charset="0"/>
                <a:cs typeface="Times New Roman" panose="02020603050405020304" pitchFamily="18" charset="0"/>
              </a:rPr>
              <a:t>del </a:t>
            </a:r>
            <a:r>
              <a:rPr lang="es-AR" sz="2800" spc="-5" dirty="0">
                <a:latin typeface="Times New Roman" panose="02020603050405020304" pitchFamily="18" charset="0"/>
                <a:cs typeface="Times New Roman" panose="02020603050405020304" pitchFamily="18" charset="0"/>
              </a:rPr>
              <a:t>suelo </a:t>
            </a:r>
            <a:r>
              <a:rPr lang="es-AR" sz="2800" dirty="0">
                <a:latin typeface="Times New Roman" panose="02020603050405020304" pitchFamily="18" charset="0"/>
                <a:cs typeface="Times New Roman" panose="02020603050405020304" pitchFamily="18" charset="0"/>
              </a:rPr>
              <a:t>con la </a:t>
            </a:r>
            <a:r>
              <a:rPr lang="es-AR" sz="2800" spc="-5" dirty="0">
                <a:latin typeface="Times New Roman" panose="02020603050405020304" pitchFamily="18" charset="0"/>
                <a:cs typeface="Times New Roman" panose="02020603050405020304" pitchFamily="18" charset="0"/>
              </a:rPr>
              <a:t>caja </a:t>
            </a:r>
            <a:r>
              <a:rPr lang="es-AR" sz="2800" dirty="0">
                <a:latin typeface="Times New Roman" panose="02020603050405020304" pitchFamily="18" charset="0"/>
                <a:cs typeface="Times New Roman" panose="02020603050405020304" pitchFamily="18" charset="0"/>
              </a:rPr>
              <a:t>del </a:t>
            </a:r>
            <a:r>
              <a:rPr lang="es-AR" sz="2800" spc="-5" dirty="0">
                <a:latin typeface="Times New Roman" panose="02020603050405020304" pitchFamily="18" charset="0"/>
                <a:cs typeface="Times New Roman" panose="02020603050405020304" pitchFamily="18" charset="0"/>
              </a:rPr>
              <a:t>transformador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potencial </a:t>
            </a:r>
            <a:r>
              <a:rPr lang="es-AR" sz="2800" dirty="0">
                <a:latin typeface="Times New Roman" panose="02020603050405020304" pitchFamily="18" charset="0"/>
                <a:cs typeface="Times New Roman" panose="02020603050405020304" pitchFamily="18" charset="0"/>
              </a:rPr>
              <a:t> (</a:t>
            </a:r>
            <a:r>
              <a:rPr lang="es-AR" sz="2800" dirty="0" err="1">
                <a:latin typeface="Times New Roman" panose="02020603050405020304" pitchFamily="18" charset="0"/>
                <a:cs typeface="Times New Roman" panose="02020603050405020304" pitchFamily="18" charset="0"/>
              </a:rPr>
              <a:t>Bushing</a:t>
            </a:r>
            <a:r>
              <a:rPr lang="es-AR" sz="2800" spc="-30"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Potential</a:t>
            </a:r>
            <a:r>
              <a:rPr lang="es-AR" sz="2800" spc="-45"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Device</a:t>
            </a:r>
            <a:r>
              <a:rPr lang="es-AR" sz="2800" spc="-5" dirty="0">
                <a:latin typeface="Times New Roman" panose="02020603050405020304" pitchFamily="18" charset="0"/>
                <a:cs typeface="Times New Roman" panose="02020603050405020304" pitchFamily="18" charset="0"/>
              </a:rPr>
              <a:t>),</a:t>
            </a:r>
            <a:r>
              <a:rPr lang="es-AR" sz="2800" spc="-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será</a:t>
            </a:r>
            <a:r>
              <a:rPr lang="es-AR" sz="2800" spc="-4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tal</a:t>
            </a:r>
            <a:r>
              <a:rPr lang="es-AR" sz="2800" spc="-3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que</a:t>
            </a:r>
            <a:r>
              <a:rPr lang="es-AR" sz="2800" spc="-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permita</a:t>
            </a:r>
            <a:r>
              <a:rPr lang="es-AR" sz="2800" spc="-3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el</a:t>
            </a:r>
            <a:r>
              <a:rPr lang="es-AR" sz="2800" spc="-2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fácil</a:t>
            </a:r>
            <a:r>
              <a:rPr lang="es-AR" sz="2800" spc="-3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acceso</a:t>
            </a:r>
            <a:r>
              <a:rPr lang="es-AR" sz="2800" spc="-3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al</a:t>
            </a:r>
            <a:r>
              <a:rPr lang="es-AR" sz="2800" spc="-3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mismo, </a:t>
            </a:r>
            <a:r>
              <a:rPr lang="es-AR" sz="2800" spc="-37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 fin de </a:t>
            </a:r>
            <a:r>
              <a:rPr lang="es-AR" sz="2800" spc="-5" dirty="0">
                <a:latin typeface="Times New Roman" panose="02020603050405020304" pitchFamily="18" charset="0"/>
                <a:cs typeface="Times New Roman" panose="02020603050405020304" pitchFamily="18" charset="0"/>
              </a:rPr>
              <a:t>realizar los ajustes </a:t>
            </a:r>
            <a:r>
              <a:rPr lang="es-AR" sz="2800" dirty="0">
                <a:latin typeface="Times New Roman" panose="02020603050405020304" pitchFamily="18" charset="0"/>
                <a:cs typeface="Times New Roman" panose="02020603050405020304" pitchFamily="18" charset="0"/>
              </a:rPr>
              <a:t>y </a:t>
            </a:r>
            <a:r>
              <a:rPr lang="es-AR" sz="2800" spc="-5" dirty="0">
                <a:latin typeface="Times New Roman" panose="02020603050405020304" pitchFamily="18" charset="0"/>
                <a:cs typeface="Times New Roman" panose="02020603050405020304" pitchFamily="18" charset="0"/>
              </a:rPr>
              <a:t>calibraciones necesarias </a:t>
            </a:r>
            <a:r>
              <a:rPr lang="es-AR" sz="2800" dirty="0">
                <a:latin typeface="Times New Roman" panose="02020603050405020304" pitchFamily="18" charset="0"/>
                <a:cs typeface="Times New Roman" panose="02020603050405020304" pitchFamily="18" charset="0"/>
              </a:rPr>
              <a:t>sin </a:t>
            </a:r>
            <a:r>
              <a:rPr lang="es-AR" sz="2800" spc="-5" dirty="0">
                <a:latin typeface="Times New Roman" panose="02020603050405020304" pitchFamily="18" charset="0"/>
                <a:cs typeface="Times New Roman" panose="02020603050405020304" pitchFamily="18" charset="0"/>
              </a:rPr>
              <a:t>tener que </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utilizar </a:t>
            </a:r>
            <a:r>
              <a:rPr lang="es-AR" sz="2800" dirty="0">
                <a:latin typeface="Times New Roman" panose="02020603050405020304" pitchFamily="18" charset="0"/>
                <a:cs typeface="Times New Roman" panose="02020603050405020304" pitchFamily="18" charset="0"/>
              </a:rPr>
              <a:t>un</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dispositivo</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adicional</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(escalera)</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para</a:t>
            </a:r>
            <a:r>
              <a:rPr lang="es-AR" sz="2800" spc="-5" dirty="0">
                <a:latin typeface="Times New Roman" panose="02020603050405020304" pitchFamily="18" charset="0"/>
                <a:cs typeface="Times New Roman" panose="02020603050405020304" pitchFamily="18" charset="0"/>
              </a:rPr>
              <a:t> lograr</a:t>
            </a:r>
            <a:r>
              <a:rPr lang="es-AR" sz="2800" dirty="0">
                <a:latin typeface="Times New Roman" panose="02020603050405020304" pitchFamily="18" charset="0"/>
                <a:cs typeface="Times New Roman" panose="02020603050405020304" pitchFamily="18" charset="0"/>
              </a:rPr>
              <a:t> su </a:t>
            </a:r>
            <a:r>
              <a:rPr lang="es-AR" sz="2800" spc="-5" dirty="0">
                <a:latin typeface="Times New Roman" panose="02020603050405020304" pitchFamily="18" charset="0"/>
                <a:cs typeface="Times New Roman" panose="02020603050405020304" pitchFamily="18" charset="0"/>
              </a:rPr>
              <a:t>fácil</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acceso.</a:t>
            </a:r>
            <a:endParaRPr lang="es-AR" sz="2800" dirty="0">
              <a:latin typeface="Times New Roman" panose="02020603050405020304" pitchFamily="18" charset="0"/>
              <a:cs typeface="Times New Roman" panose="02020603050405020304" pitchFamily="18" charset="0"/>
            </a:endParaRPr>
          </a:p>
          <a:p>
            <a:pPr>
              <a:spcBef>
                <a:spcPts val="55"/>
              </a:spcBef>
            </a:pPr>
            <a:endParaRPr lang="es-AR" sz="32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353EF048-B8F5-4181-8D75-D7520E98ED27}"/>
              </a:ext>
            </a:extLst>
          </p:cNvPr>
          <p:cNvPicPr/>
          <p:nvPr/>
        </p:nvPicPr>
        <p:blipFill>
          <a:blip r:embed="rId3" cstate="print"/>
          <a:stretch>
            <a:fillRect/>
          </a:stretch>
        </p:blipFill>
        <p:spPr>
          <a:xfrm>
            <a:off x="10972800" y="213902"/>
            <a:ext cx="2208357" cy="548098"/>
          </a:xfrm>
          <a:prstGeom prst="rect">
            <a:avLst/>
          </a:prstGeom>
        </p:spPr>
      </p:pic>
    </p:spTree>
    <p:extLst>
      <p:ext uri="{BB962C8B-B14F-4D97-AF65-F5344CB8AC3E}">
        <p14:creationId xmlns:p14="http://schemas.microsoft.com/office/powerpoint/2010/main" val="35148046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29421" y="601440"/>
            <a:ext cx="11201400" cy="3608680"/>
          </a:xfrm>
          <a:prstGeom prst="rect">
            <a:avLst/>
          </a:prstGeom>
        </p:spPr>
        <p:txBody>
          <a:bodyPr vert="horz" wrap="square" lIns="0" tIns="12700" rIns="0" bIns="0" rtlCol="0">
            <a:spAutoFit/>
          </a:bodyPr>
          <a:lstStyle/>
          <a:p>
            <a:pPr marL="12700" algn="just"/>
            <a:r>
              <a:rPr sz="3200" b="1" spc="5" dirty="0">
                <a:latin typeface="Times New Roman" panose="02020603050405020304" pitchFamily="18" charset="0"/>
                <a:cs typeface="Times New Roman" panose="02020603050405020304" pitchFamily="18" charset="0"/>
              </a:rPr>
              <a:t>9.</a:t>
            </a:r>
            <a:r>
              <a:rPr lang="es-AR" sz="3200" b="1" spc="5" dirty="0">
                <a:latin typeface="Times New Roman" panose="02020603050405020304" pitchFamily="18" charset="0"/>
                <a:cs typeface="Times New Roman" panose="02020603050405020304" pitchFamily="18" charset="0"/>
              </a:rPr>
              <a:t> </a:t>
            </a:r>
            <a:r>
              <a:rPr sz="3200" b="1" u="sng" spc="5" dirty="0" err="1">
                <a:uFill>
                  <a:solidFill>
                    <a:srgbClr val="000000"/>
                  </a:solidFill>
                </a:uFill>
                <a:latin typeface="Times New Roman" panose="02020603050405020304" pitchFamily="18" charset="0"/>
                <a:cs typeface="Times New Roman" panose="02020603050405020304" pitchFamily="18" charset="0"/>
              </a:rPr>
              <a:t>Distancias</a:t>
            </a:r>
            <a:r>
              <a:rPr sz="3200" b="1" u="sng" spc="-15" dirty="0">
                <a:uFill>
                  <a:solidFill>
                    <a:srgbClr val="000000"/>
                  </a:solidFill>
                </a:uFill>
                <a:latin typeface="Times New Roman" panose="02020603050405020304" pitchFamily="18" charset="0"/>
                <a:cs typeface="Times New Roman" panose="02020603050405020304" pitchFamily="18" charset="0"/>
              </a:rPr>
              <a:t> </a:t>
            </a:r>
            <a:r>
              <a:rPr sz="3200" b="1" u="sng" spc="-5" dirty="0" err="1">
                <a:uFill>
                  <a:solidFill>
                    <a:srgbClr val="000000"/>
                  </a:solidFill>
                </a:uFill>
                <a:latin typeface="Times New Roman" panose="02020603050405020304" pitchFamily="18" charset="0"/>
                <a:cs typeface="Times New Roman" panose="02020603050405020304" pitchFamily="18" charset="0"/>
              </a:rPr>
              <a:t>Eléctricas</a:t>
            </a:r>
            <a:r>
              <a:rPr sz="3200" b="1" u="sng" dirty="0">
                <a:uFill>
                  <a:solidFill>
                    <a:srgbClr val="000000"/>
                  </a:solidFill>
                </a:uFill>
                <a:latin typeface="Times New Roman" panose="02020603050405020304" pitchFamily="18" charset="0"/>
                <a:cs typeface="Times New Roman" panose="02020603050405020304" pitchFamily="18" charset="0"/>
              </a:rPr>
              <a:t> de</a:t>
            </a:r>
            <a:r>
              <a:rPr sz="3200" b="1" u="sng" spc="-10" dirty="0">
                <a:uFill>
                  <a:solidFill>
                    <a:srgbClr val="000000"/>
                  </a:solidFill>
                </a:uFill>
                <a:latin typeface="Times New Roman" panose="02020603050405020304" pitchFamily="18" charset="0"/>
                <a:cs typeface="Times New Roman" panose="02020603050405020304" pitchFamily="18" charset="0"/>
              </a:rPr>
              <a:t> </a:t>
            </a:r>
            <a:r>
              <a:rPr sz="3200" b="1" u="sng" spc="-5" dirty="0" err="1">
                <a:uFill>
                  <a:solidFill>
                    <a:srgbClr val="000000"/>
                  </a:solidFill>
                </a:uFill>
                <a:latin typeface="Times New Roman" panose="02020603050405020304" pitchFamily="18" charset="0"/>
                <a:cs typeface="Times New Roman" panose="02020603050405020304" pitchFamily="18" charset="0"/>
              </a:rPr>
              <a:t>Separación</a:t>
            </a:r>
            <a:r>
              <a:rPr sz="3200" b="1" u="sng" spc="-5" dirty="0">
                <a:uFill>
                  <a:solidFill>
                    <a:srgbClr val="000000"/>
                  </a:solidFill>
                </a:uFill>
                <a:latin typeface="Times New Roman" panose="02020603050405020304" pitchFamily="18" charset="0"/>
                <a:cs typeface="Times New Roman" panose="02020603050405020304" pitchFamily="18" charset="0"/>
              </a:rPr>
              <a:t> </a:t>
            </a:r>
            <a:r>
              <a:rPr sz="3200" b="1" u="sng" spc="-5" dirty="0" err="1">
                <a:uFill>
                  <a:solidFill>
                    <a:srgbClr val="000000"/>
                  </a:solidFill>
                </a:uFill>
                <a:latin typeface="Times New Roman" panose="02020603050405020304" pitchFamily="18" charset="0"/>
                <a:cs typeface="Times New Roman" panose="02020603050405020304" pitchFamily="18" charset="0"/>
              </a:rPr>
              <a:t>mínimas</a:t>
            </a:r>
            <a:endParaRPr lang="es-AR" sz="3200" b="1" u="sng" spc="-5" dirty="0">
              <a:uFill>
                <a:solidFill>
                  <a:srgbClr val="000000"/>
                </a:solidFill>
              </a:uFill>
              <a:latin typeface="Times New Roman" panose="02020603050405020304" pitchFamily="18" charset="0"/>
              <a:cs typeface="Times New Roman" panose="02020603050405020304" pitchFamily="18" charset="0"/>
            </a:endParaRPr>
          </a:p>
          <a:p>
            <a:pPr marL="12700" algn="just"/>
            <a:endParaRPr sz="3200" dirty="0">
              <a:latin typeface="Times New Roman" panose="02020603050405020304" pitchFamily="18" charset="0"/>
              <a:cs typeface="Times New Roman" panose="02020603050405020304" pitchFamily="18" charset="0"/>
            </a:endParaRPr>
          </a:p>
          <a:p>
            <a:pPr marL="512444" marR="5080" indent="-457200" algn="just">
              <a:spcBef>
                <a:spcPts val="204"/>
              </a:spcBef>
              <a:buFont typeface="Wingdings" panose="05000000000000000000" pitchFamily="2" charset="2"/>
              <a:buChar char="q"/>
            </a:pPr>
            <a:r>
              <a:rPr sz="2800" dirty="0">
                <a:latin typeface="Times New Roman" panose="02020603050405020304" pitchFamily="18" charset="0"/>
                <a:cs typeface="Times New Roman" panose="02020603050405020304" pitchFamily="18" charset="0"/>
              </a:rPr>
              <a:t>En</a:t>
            </a:r>
            <a:r>
              <a:rPr sz="2800" spc="-1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la</a:t>
            </a:r>
            <a:r>
              <a:rPr sz="2800" b="1" spc="-25"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tabla</a:t>
            </a:r>
            <a:r>
              <a:rPr sz="2800" b="1" spc="-1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se</a:t>
            </a:r>
            <a:r>
              <a:rPr sz="2800" b="1" spc="-2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especifica</a:t>
            </a:r>
            <a:r>
              <a:rPr sz="2800" b="1" spc="-2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las</a:t>
            </a:r>
            <a:r>
              <a:rPr sz="2800" b="1" spc="-1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distancias</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externas</a:t>
            </a:r>
            <a:r>
              <a:rPr sz="2800" b="1" spc="-1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mínimas</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fase-tierra </a:t>
            </a:r>
            <a:r>
              <a:rPr sz="2800" b="1" spc="-37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y</a:t>
            </a:r>
            <a:r>
              <a:rPr sz="2800" b="1" spc="-10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fase-fase</a:t>
            </a:r>
            <a:r>
              <a:rPr sz="2800" b="1" spc="-8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para</a:t>
            </a:r>
            <a:r>
              <a:rPr sz="2800" b="1" spc="-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los</a:t>
            </a:r>
            <a:r>
              <a:rPr sz="2800" b="1" spc="-8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diferentes</a:t>
            </a:r>
            <a:r>
              <a:rPr sz="2800" b="1" spc="-7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niveles</a:t>
            </a:r>
            <a:r>
              <a:rPr sz="2800" b="1" spc="-85" dirty="0">
                <a:latin typeface="Times New Roman" panose="02020603050405020304" pitchFamily="18" charset="0"/>
                <a:cs typeface="Times New Roman" panose="02020603050405020304" pitchFamily="18" charset="0"/>
              </a:rPr>
              <a:t> </a:t>
            </a:r>
            <a:r>
              <a:rPr sz="2800" b="1" spc="-10" dirty="0">
                <a:latin typeface="Times New Roman" panose="02020603050405020304" pitchFamily="18" charset="0"/>
                <a:cs typeface="Times New Roman" panose="02020603050405020304" pitchFamily="18" charset="0"/>
              </a:rPr>
              <a:t>de</a:t>
            </a:r>
            <a:r>
              <a:rPr sz="2800" b="1" spc="-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tensión.</a:t>
            </a:r>
            <a:r>
              <a:rPr sz="2800" b="1" spc="-7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Las</a:t>
            </a:r>
            <a:r>
              <a:rPr sz="2800" spc="-7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distancias</a:t>
            </a:r>
            <a:r>
              <a:rPr sz="2800" spc="-7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mínimas </a:t>
            </a:r>
            <a:r>
              <a:rPr sz="2800" spc="-38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fase-tierra, deberán cumplirse también entre terminales </a:t>
            </a:r>
            <a:r>
              <a:rPr sz="2800" dirty="0">
                <a:latin typeface="Times New Roman" panose="02020603050405020304" pitchFamily="18" charset="0"/>
                <a:cs typeface="Times New Roman" panose="02020603050405020304" pitchFamily="18" charset="0"/>
              </a:rPr>
              <a:t>de </a:t>
            </a:r>
            <a:r>
              <a:rPr sz="2800" spc="-5" dirty="0">
                <a:latin typeface="Times New Roman" panose="02020603050405020304" pitchFamily="18" charset="0"/>
                <a:cs typeface="Times New Roman" panose="02020603050405020304" pitchFamily="18" charset="0"/>
              </a:rPr>
              <a:t>diferentes </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niveles </a:t>
            </a:r>
            <a:r>
              <a:rPr sz="2800" dirty="0">
                <a:latin typeface="Times New Roman" panose="02020603050405020304" pitchFamily="18" charset="0"/>
                <a:cs typeface="Times New Roman" panose="02020603050405020304" pitchFamily="18" charset="0"/>
              </a:rPr>
              <a:t>de </a:t>
            </a:r>
            <a:r>
              <a:rPr sz="2800" spc="-5" dirty="0">
                <a:latin typeface="Times New Roman" panose="02020603050405020304" pitchFamily="18" charset="0"/>
                <a:cs typeface="Times New Roman" panose="02020603050405020304" pitchFamily="18" charset="0"/>
              </a:rPr>
              <a:t>tensión, </a:t>
            </a:r>
            <a:r>
              <a:rPr sz="2800" dirty="0">
                <a:latin typeface="Times New Roman" panose="02020603050405020304" pitchFamily="18" charset="0"/>
                <a:cs typeface="Times New Roman" panose="02020603050405020304" pitchFamily="18" charset="0"/>
              </a:rPr>
              <a:t>y entre las </a:t>
            </a:r>
            <a:r>
              <a:rPr sz="2800" spc="-5" dirty="0">
                <a:latin typeface="Times New Roman" panose="02020603050405020304" pitchFamily="18" charset="0"/>
                <a:cs typeface="Times New Roman" panose="02020603050405020304" pitchFamily="18" charset="0"/>
              </a:rPr>
              <a:t>partes energizadas </a:t>
            </a:r>
            <a:r>
              <a:rPr sz="2800" dirty="0">
                <a:latin typeface="Times New Roman" panose="02020603050405020304" pitchFamily="18" charset="0"/>
                <a:cs typeface="Times New Roman" panose="02020603050405020304" pitchFamily="18" charset="0"/>
              </a:rPr>
              <a:t>de los </a:t>
            </a:r>
            <a:r>
              <a:rPr sz="2800" spc="-5" dirty="0">
                <a:latin typeface="Times New Roman" panose="02020603050405020304" pitchFamily="18" charset="0"/>
                <a:cs typeface="Times New Roman" panose="02020603050405020304" pitchFamily="18" charset="0"/>
              </a:rPr>
              <a:t>aisladores </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pasatapas</a:t>
            </a:r>
            <a:r>
              <a:rPr sz="2800" dirty="0">
                <a:latin typeface="Times New Roman" panose="02020603050405020304" pitchFamily="18" charset="0"/>
                <a:cs typeface="Times New Roman" panose="02020603050405020304" pitchFamily="18" charset="0"/>
              </a:rPr>
              <a:t> de</a:t>
            </a:r>
            <a:r>
              <a:rPr sz="2800" spc="-1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alta</a:t>
            </a:r>
            <a:r>
              <a:rPr sz="2800" spc="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y</a:t>
            </a:r>
            <a:r>
              <a:rPr sz="2800" spc="-1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baja</a:t>
            </a:r>
            <a:r>
              <a:rPr sz="2800" spc="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tensión.</a:t>
            </a:r>
            <a:endParaRPr sz="2800" dirty="0">
              <a:latin typeface="Times New Roman" panose="02020603050405020304" pitchFamily="18" charset="0"/>
              <a:cs typeface="Times New Roman" panose="02020603050405020304" pitchFamily="18" charset="0"/>
            </a:endParaRPr>
          </a:p>
          <a:p>
            <a:pPr marL="457200" indent="-457200">
              <a:spcBef>
                <a:spcPts val="30"/>
              </a:spcBef>
              <a:buFont typeface="Wingdings" panose="05000000000000000000" pitchFamily="2" charset="2"/>
              <a:buChar char="q"/>
            </a:pPr>
            <a:endParaRPr sz="2800" b="1" dirty="0">
              <a:latin typeface="Times New Roman" panose="02020603050405020304" pitchFamily="18" charset="0"/>
              <a:cs typeface="Times New Roman" panose="02020603050405020304" pitchFamily="18" charset="0"/>
            </a:endParaRPr>
          </a:p>
        </p:txBody>
      </p:sp>
      <p:pic>
        <p:nvPicPr>
          <p:cNvPr id="7" name="Imagen 6"/>
          <p:cNvPicPr>
            <a:picLocks noChangeAspect="1"/>
          </p:cNvPicPr>
          <p:nvPr/>
        </p:nvPicPr>
        <p:blipFill rotWithShape="1">
          <a:blip r:embed="rId2">
            <a:lum bright="-20000" contrast="40000"/>
          </a:blip>
          <a:srcRect t="2730"/>
          <a:stretch/>
        </p:blipFill>
        <p:spPr>
          <a:xfrm>
            <a:off x="3429000" y="3819819"/>
            <a:ext cx="7391400" cy="5410200"/>
          </a:xfrm>
          <a:prstGeom prst="rect">
            <a:avLst/>
          </a:prstGeom>
        </p:spPr>
      </p:pic>
      <p:pic>
        <p:nvPicPr>
          <p:cNvPr id="5" name="object 5">
            <a:extLst>
              <a:ext uri="{FF2B5EF4-FFF2-40B4-BE49-F238E27FC236}">
                <a16:creationId xmlns:a16="http://schemas.microsoft.com/office/drawing/2014/main" xmlns="" id="{A5CD155E-218A-43F3-8006-616F69A91645}"/>
              </a:ext>
            </a:extLst>
          </p:cNvPr>
          <p:cNvPicPr/>
          <p:nvPr/>
        </p:nvPicPr>
        <p:blipFill>
          <a:blip r:embed="rId3" cstate="print"/>
          <a:stretch>
            <a:fillRect/>
          </a:stretch>
        </p:blipFill>
        <p:spPr>
          <a:xfrm>
            <a:off x="11126643" y="290102"/>
            <a:ext cx="2208357" cy="54809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295400" y="797668"/>
            <a:ext cx="11430000" cy="9739461"/>
          </a:xfrm>
          <a:prstGeom prst="rect">
            <a:avLst/>
          </a:prstGeom>
        </p:spPr>
        <p:txBody>
          <a:bodyPr vert="horz" wrap="square" lIns="0" tIns="12700" rIns="0" bIns="0" rtlCol="0">
            <a:spAutoFit/>
          </a:bodyPr>
          <a:lstStyle/>
          <a:p>
            <a:pPr marL="690245" lvl="2" indent="-678180" algn="just">
              <a:spcBef>
                <a:spcPts val="100"/>
              </a:spcBef>
              <a:buAutoNum type="arabicPeriod" startAt="10"/>
              <a:tabLst>
                <a:tab pos="690245" algn="l"/>
                <a:tab pos="690880" algn="l"/>
              </a:tabLst>
            </a:pPr>
            <a:r>
              <a:rPr sz="3200" b="1" u="sng" spc="-5" dirty="0" err="1">
                <a:uFill>
                  <a:solidFill>
                    <a:srgbClr val="000000"/>
                  </a:solidFill>
                </a:uFill>
                <a:latin typeface="Times New Roman" panose="02020603050405020304" pitchFamily="18" charset="0"/>
                <a:cs typeface="Times New Roman" panose="02020603050405020304" pitchFamily="18" charset="0"/>
              </a:rPr>
              <a:t>Accesorios</a:t>
            </a:r>
            <a:endParaRPr sz="3200" dirty="0">
              <a:latin typeface="Times New Roman" panose="02020603050405020304" pitchFamily="18" charset="0"/>
              <a:cs typeface="Times New Roman" panose="02020603050405020304" pitchFamily="18" charset="0"/>
            </a:endParaRPr>
          </a:p>
          <a:p>
            <a:pPr lvl="2" algn="just">
              <a:spcBef>
                <a:spcPts val="45"/>
              </a:spcBef>
              <a:buFont typeface="Arial"/>
              <a:buAutoNum type="arabicPeriod" startAt="10"/>
            </a:pPr>
            <a:endParaRPr sz="3200" dirty="0">
              <a:latin typeface="Times New Roman" panose="02020603050405020304" pitchFamily="18" charset="0"/>
              <a:cs typeface="Times New Roman" panose="02020603050405020304" pitchFamily="18" charset="0"/>
            </a:endParaRPr>
          </a:p>
          <a:p>
            <a:pPr marL="12065" lvl="3" algn="just">
              <a:tabLst>
                <a:tab pos="911225" algn="l"/>
                <a:tab pos="911860" algn="l"/>
              </a:tabLst>
            </a:pPr>
            <a:r>
              <a:rPr sz="32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Válvulas</a:t>
            </a:r>
            <a:endParaRPr lang="es-A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1225" lvl="3" indent="-899160" algn="just">
              <a:buAutoNum type="arabicPeriod"/>
              <a:tabLst>
                <a:tab pos="911225" algn="l"/>
                <a:tab pos="911860" algn="l"/>
              </a:tabLst>
            </a:pPr>
            <a:endParaRPr sz="3200" dirty="0">
              <a:latin typeface="Times New Roman" panose="02020603050405020304" pitchFamily="18" charset="0"/>
              <a:cs typeface="Times New Roman" panose="02020603050405020304" pitchFamily="18" charset="0"/>
            </a:endParaRPr>
          </a:p>
          <a:p>
            <a:pPr marL="741045" indent="-457200" algn="just">
              <a:spcBef>
                <a:spcPts val="925"/>
              </a:spcBef>
              <a:buFont typeface="Wingdings" panose="05000000000000000000" pitchFamily="2" charset="2"/>
              <a:buChar char="Ø"/>
              <a:tabLst>
                <a:tab pos="1136650" algn="l"/>
              </a:tabLst>
            </a:pPr>
            <a:r>
              <a:rPr sz="3200" b="1" dirty="0" err="1">
                <a:latin typeface="Times New Roman" panose="02020603050405020304" pitchFamily="18" charset="0"/>
                <a:cs typeface="Times New Roman" panose="02020603050405020304" pitchFamily="18" charset="0"/>
              </a:rPr>
              <a:t>Deberán</a:t>
            </a:r>
            <a:r>
              <a:rPr sz="3200" b="1" dirty="0">
                <a:latin typeface="Times New Roman" panose="02020603050405020304" pitchFamily="18" charset="0"/>
                <a:cs typeface="Times New Roman" panose="02020603050405020304" pitchFamily="18" charset="0"/>
              </a:rPr>
              <a:t>	</a:t>
            </a:r>
            <a:r>
              <a:rPr sz="3200" b="1" spc="-5" dirty="0" err="1">
                <a:latin typeface="Times New Roman" panose="02020603050405020304" pitchFamily="18" charset="0"/>
                <a:cs typeface="Times New Roman" panose="02020603050405020304" pitchFamily="18" charset="0"/>
              </a:rPr>
              <a:t>especificarse</a:t>
            </a:r>
            <a:r>
              <a:rPr lang="es-AR" sz="3200" b="1" spc="-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l</a:t>
            </a:r>
            <a:r>
              <a:rPr lang="es-AR" sz="3200" b="1" spc="-15" dirty="0">
                <a:latin typeface="Times New Roman" panose="02020603050405020304" pitchFamily="18" charset="0"/>
                <a:cs typeface="Times New Roman" panose="02020603050405020304" pitchFamily="18" charset="0"/>
              </a:rPr>
              <a:t>a</a:t>
            </a:r>
            <a:r>
              <a:rPr lang="es-AR" sz="3200" b="1" dirty="0">
                <a:latin typeface="Times New Roman" panose="02020603050405020304" pitchFamily="18" charset="0"/>
                <a:cs typeface="Times New Roman" panose="02020603050405020304" pitchFamily="18" charset="0"/>
              </a:rPr>
              <a:t>s	</a:t>
            </a:r>
            <a:r>
              <a:rPr lang="es-AR" sz="3200" b="1" spc="-20" dirty="0">
                <a:latin typeface="Times New Roman" panose="02020603050405020304" pitchFamily="18" charset="0"/>
                <a:cs typeface="Times New Roman" panose="02020603050405020304" pitchFamily="18" charset="0"/>
              </a:rPr>
              <a:t>v</a:t>
            </a:r>
            <a:r>
              <a:rPr lang="es-AR" sz="3200" b="1" dirty="0">
                <a:latin typeface="Times New Roman" panose="02020603050405020304" pitchFamily="18" charset="0"/>
                <a:cs typeface="Times New Roman" panose="02020603050405020304" pitchFamily="18" charset="0"/>
              </a:rPr>
              <a:t>ál</a:t>
            </a:r>
            <a:r>
              <a:rPr lang="es-AR" sz="3200" b="1" spc="-20" dirty="0">
                <a:latin typeface="Times New Roman" panose="02020603050405020304" pitchFamily="18" charset="0"/>
                <a:cs typeface="Times New Roman" panose="02020603050405020304" pitchFamily="18" charset="0"/>
              </a:rPr>
              <a:t>v</a:t>
            </a:r>
            <a:r>
              <a:rPr lang="es-AR" sz="3200" b="1" dirty="0">
                <a:latin typeface="Times New Roman" panose="02020603050405020304" pitchFamily="18" charset="0"/>
                <a:cs typeface="Times New Roman" panose="02020603050405020304" pitchFamily="18" charset="0"/>
              </a:rPr>
              <a:t>ulas	requerid</a:t>
            </a:r>
            <a:r>
              <a:rPr lang="es-AR" sz="3200" b="1" spc="-15" dirty="0">
                <a:latin typeface="Times New Roman" panose="02020603050405020304" pitchFamily="18" charset="0"/>
                <a:cs typeface="Times New Roman" panose="02020603050405020304" pitchFamily="18" charset="0"/>
              </a:rPr>
              <a:t>a</a:t>
            </a:r>
            <a:r>
              <a:rPr lang="es-AR" sz="3200" b="1" dirty="0">
                <a:latin typeface="Times New Roman" panose="02020603050405020304" pitchFamily="18" charset="0"/>
                <a:cs typeface="Times New Roman" panose="02020603050405020304" pitchFamily="18" charset="0"/>
              </a:rPr>
              <a:t>s	p</a:t>
            </a:r>
            <a:r>
              <a:rPr lang="es-AR" sz="3200" b="1" spc="-15" dirty="0">
                <a:latin typeface="Times New Roman" panose="02020603050405020304" pitchFamily="18" charset="0"/>
                <a:cs typeface="Times New Roman" panose="02020603050405020304" pitchFamily="18" charset="0"/>
              </a:rPr>
              <a:t>a</a:t>
            </a:r>
            <a:r>
              <a:rPr lang="es-AR" sz="3200" b="1" dirty="0">
                <a:latin typeface="Times New Roman" panose="02020603050405020304" pitchFamily="18" charset="0"/>
                <a:cs typeface="Times New Roman" panose="02020603050405020304" pitchFamily="18" charset="0"/>
              </a:rPr>
              <a:t>ra reali</a:t>
            </a:r>
            <a:r>
              <a:rPr lang="es-AR" sz="3200" b="1" spc="-10" dirty="0">
                <a:latin typeface="Times New Roman" panose="02020603050405020304" pitchFamily="18" charset="0"/>
                <a:cs typeface="Times New Roman" panose="02020603050405020304" pitchFamily="18" charset="0"/>
              </a:rPr>
              <a:t>z</a:t>
            </a:r>
            <a:r>
              <a:rPr lang="es-AR" sz="3200" b="1" dirty="0">
                <a:latin typeface="Times New Roman" panose="02020603050405020304" pitchFamily="18" charset="0"/>
                <a:cs typeface="Times New Roman" panose="02020603050405020304" pitchFamily="18" charset="0"/>
              </a:rPr>
              <a:t>ar	el </a:t>
            </a:r>
            <a:r>
              <a:rPr lang="es-AR" sz="3200" b="1" spc="-5" dirty="0">
                <a:latin typeface="Times New Roman" panose="02020603050405020304" pitchFamily="18" charset="0"/>
                <a:cs typeface="Times New Roman" panose="02020603050405020304" pitchFamily="18" charset="0"/>
              </a:rPr>
              <a:t>mantenimiento </a:t>
            </a:r>
            <a:r>
              <a:rPr lang="es-AR" sz="3200" b="1" dirty="0">
                <a:latin typeface="Times New Roman" panose="02020603050405020304" pitchFamily="18" charset="0"/>
                <a:cs typeface="Times New Roman" panose="02020603050405020304" pitchFamily="18" charset="0"/>
              </a:rPr>
              <a:t>del </a:t>
            </a:r>
            <a:r>
              <a:rPr lang="es-AR" sz="3200" b="1" spc="-5" dirty="0">
                <a:latin typeface="Times New Roman" panose="02020603050405020304" pitchFamily="18" charset="0"/>
                <a:cs typeface="Times New Roman" panose="02020603050405020304" pitchFamily="18" charset="0"/>
              </a:rPr>
              <a:t>aceite, </a:t>
            </a:r>
            <a:r>
              <a:rPr lang="es-AR" sz="3200" spc="-5" dirty="0">
                <a:latin typeface="Times New Roman" panose="02020603050405020304" pitchFamily="18" charset="0"/>
                <a:cs typeface="Times New Roman" panose="02020603050405020304" pitchFamily="18" charset="0"/>
              </a:rPr>
              <a:t>tanto </a:t>
            </a:r>
            <a:r>
              <a:rPr lang="es-AR" sz="3200" dirty="0">
                <a:latin typeface="Times New Roman" panose="02020603050405020304" pitchFamily="18" charset="0"/>
                <a:cs typeface="Times New Roman" panose="02020603050405020304" pitchFamily="18" charset="0"/>
              </a:rPr>
              <a:t>para su </a:t>
            </a:r>
            <a:r>
              <a:rPr lang="es-AR" sz="3200" spc="-5" dirty="0">
                <a:latin typeface="Times New Roman" panose="02020603050405020304" pitchFamily="18" charset="0"/>
                <a:cs typeface="Times New Roman" panose="02020603050405020304" pitchFamily="18" charset="0"/>
              </a:rPr>
              <a:t>llenado, drenaje </a:t>
            </a:r>
            <a:r>
              <a:rPr lang="es-AR" sz="3200" dirty="0">
                <a:latin typeface="Times New Roman" panose="02020603050405020304" pitchFamily="18" charset="0"/>
                <a:cs typeface="Times New Roman" panose="02020603050405020304" pitchFamily="18" charset="0"/>
              </a:rPr>
              <a:t>o </a:t>
            </a:r>
            <a:r>
              <a:rPr lang="es-AR" sz="3200" spc="-5" dirty="0">
                <a:latin typeface="Times New Roman" panose="02020603050405020304" pitchFamily="18" charset="0"/>
                <a:cs typeface="Times New Roman" panose="02020603050405020304" pitchFamily="18" charset="0"/>
              </a:rPr>
              <a:t>vacío del </a:t>
            </a:r>
            <a:r>
              <a:rPr lang="es-AR" sz="3200" dirty="0">
                <a:latin typeface="Times New Roman" panose="02020603050405020304" pitchFamily="18" charset="0"/>
                <a:cs typeface="Times New Roman" panose="02020603050405020304" pitchFamily="18" charset="0"/>
              </a:rPr>
              <a:t> tanque </a:t>
            </a:r>
            <a:r>
              <a:rPr lang="es-AR" sz="3200" spc="-5" dirty="0">
                <a:latin typeface="Times New Roman" panose="02020603050405020304" pitchFamily="18" charset="0"/>
                <a:cs typeface="Times New Roman" panose="02020603050405020304" pitchFamily="18" charset="0"/>
              </a:rPr>
              <a:t>principal, así como las válvulas para </a:t>
            </a:r>
            <a:r>
              <a:rPr lang="es-AR" sz="3200" dirty="0">
                <a:latin typeface="Times New Roman" panose="02020603050405020304" pitchFamily="18" charset="0"/>
                <a:cs typeface="Times New Roman" panose="02020603050405020304" pitchFamily="18" charset="0"/>
              </a:rPr>
              <a:t>la </a:t>
            </a:r>
            <a:r>
              <a:rPr lang="es-AR" sz="3200" spc="-5" dirty="0">
                <a:latin typeface="Times New Roman" panose="02020603050405020304" pitchFamily="18" charset="0"/>
                <a:cs typeface="Times New Roman" panose="02020603050405020304" pitchFamily="18" charset="0"/>
              </a:rPr>
              <a:t>purga </a:t>
            </a:r>
            <a:r>
              <a:rPr lang="es-AR" sz="3200" dirty="0">
                <a:latin typeface="Times New Roman" panose="02020603050405020304" pitchFamily="18" charset="0"/>
                <a:cs typeface="Times New Roman" panose="02020603050405020304" pitchFamily="18" charset="0"/>
              </a:rPr>
              <a:t>de aire y </a:t>
            </a:r>
            <a:r>
              <a:rPr lang="es-AR" sz="3200" spc="-5" dirty="0">
                <a:latin typeface="Times New Roman" panose="02020603050405020304" pitchFamily="18" charset="0"/>
                <a:cs typeface="Times New Roman" panose="02020603050405020304" pitchFamily="18" charset="0"/>
              </a:rPr>
              <a:t>drenaje </a:t>
            </a:r>
            <a:r>
              <a:rPr lang="es-AR" sz="3200" dirty="0">
                <a:latin typeface="Times New Roman" panose="02020603050405020304" pitchFamily="18" charset="0"/>
                <a:cs typeface="Times New Roman" panose="02020603050405020304" pitchFamily="18" charset="0"/>
              </a:rPr>
              <a:t> del</a:t>
            </a:r>
            <a:r>
              <a:rPr lang="es-AR" sz="3200" spc="-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tanque</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de</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expansión</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de</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aceite</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o</a:t>
            </a:r>
            <a:r>
              <a:rPr lang="es-AR" sz="3200" spc="-1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conservador.</a:t>
            </a:r>
          </a:p>
          <a:p>
            <a:pPr marL="741045" marR="7620" indent="-457200" algn="just">
              <a:spcBef>
                <a:spcPts val="105"/>
              </a:spcBef>
              <a:buFont typeface="Wingdings" panose="05000000000000000000" pitchFamily="2" charset="2"/>
              <a:buChar char="Ø"/>
            </a:pPr>
            <a:endParaRPr lang="es-AR" sz="3200" b="1" dirty="0">
              <a:latin typeface="Times New Roman" panose="02020603050405020304" pitchFamily="18" charset="0"/>
              <a:cs typeface="Times New Roman" panose="02020603050405020304" pitchFamily="18" charset="0"/>
            </a:endParaRPr>
          </a:p>
          <a:p>
            <a:pPr marL="741045" marR="6350" indent="-457200" algn="just">
              <a:spcBef>
                <a:spcPts val="815"/>
              </a:spcBef>
              <a:buFont typeface="Wingdings" panose="05000000000000000000" pitchFamily="2" charset="2"/>
              <a:buChar char="Ø"/>
            </a:pPr>
            <a:r>
              <a:rPr lang="es-AR" sz="3200" spc="-5" dirty="0">
                <a:latin typeface="Times New Roman" panose="02020603050405020304" pitchFamily="18" charset="0"/>
                <a:cs typeface="Times New Roman" panose="02020603050405020304" pitchFamily="18" charset="0"/>
              </a:rPr>
              <a:t>También</a:t>
            </a:r>
            <a:r>
              <a:rPr lang="es-AR" sz="3200" b="1" spc="-8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deberán</a:t>
            </a:r>
            <a:r>
              <a:rPr lang="es-AR" sz="3200" b="1" spc="-90" dirty="0">
                <a:latin typeface="Times New Roman" panose="02020603050405020304" pitchFamily="18" charset="0"/>
                <a:cs typeface="Times New Roman" panose="02020603050405020304" pitchFamily="18" charset="0"/>
              </a:rPr>
              <a:t> </a:t>
            </a:r>
            <a:r>
              <a:rPr lang="es-AR" sz="3200" b="1" spc="-5" dirty="0">
                <a:latin typeface="Times New Roman" panose="02020603050405020304" pitchFamily="18" charset="0"/>
                <a:cs typeface="Times New Roman" panose="02020603050405020304" pitchFamily="18" charset="0"/>
              </a:rPr>
              <a:t>especificarse</a:t>
            </a:r>
            <a:r>
              <a:rPr lang="es-AR" sz="3200" b="1" spc="-8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la</a:t>
            </a:r>
            <a:r>
              <a:rPr lang="es-AR" sz="3200" b="1" spc="-85" dirty="0">
                <a:latin typeface="Times New Roman" panose="02020603050405020304" pitchFamily="18" charset="0"/>
                <a:cs typeface="Times New Roman" panose="02020603050405020304" pitchFamily="18" charset="0"/>
              </a:rPr>
              <a:t> </a:t>
            </a:r>
            <a:r>
              <a:rPr lang="es-AR" sz="3200" b="1" spc="-5" dirty="0">
                <a:latin typeface="Times New Roman" panose="02020603050405020304" pitchFamily="18" charset="0"/>
                <a:cs typeface="Times New Roman" panose="02020603050405020304" pitchFamily="18" charset="0"/>
              </a:rPr>
              <a:t>presencia</a:t>
            </a:r>
            <a:r>
              <a:rPr lang="es-AR" sz="3200" b="1" spc="-8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de</a:t>
            </a:r>
            <a:r>
              <a:rPr lang="es-AR" sz="3200" b="1" spc="-85" dirty="0">
                <a:latin typeface="Times New Roman" panose="02020603050405020304" pitchFamily="18" charset="0"/>
                <a:cs typeface="Times New Roman" panose="02020603050405020304" pitchFamily="18" charset="0"/>
              </a:rPr>
              <a:t> </a:t>
            </a:r>
            <a:r>
              <a:rPr lang="es-AR" sz="3200" b="1" spc="-5" dirty="0">
                <a:latin typeface="Times New Roman" panose="02020603050405020304" pitchFamily="18" charset="0"/>
                <a:cs typeface="Times New Roman" panose="02020603050405020304" pitchFamily="18" charset="0"/>
              </a:rPr>
              <a:t>válvulas</a:t>
            </a:r>
            <a:r>
              <a:rPr lang="es-AR" sz="3200" b="1" spc="-80"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para</a:t>
            </a:r>
            <a:r>
              <a:rPr lang="es-AR" sz="3200" b="1" spc="-8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la</a:t>
            </a:r>
            <a:r>
              <a:rPr lang="es-AR" sz="3200" b="1" spc="-80" dirty="0">
                <a:latin typeface="Times New Roman" panose="02020603050405020304" pitchFamily="18" charset="0"/>
                <a:cs typeface="Times New Roman" panose="02020603050405020304" pitchFamily="18" charset="0"/>
              </a:rPr>
              <a:t> </a:t>
            </a:r>
            <a:r>
              <a:rPr lang="es-AR" sz="3200" b="1" spc="-5" dirty="0">
                <a:latin typeface="Times New Roman" panose="02020603050405020304" pitchFamily="18" charset="0"/>
                <a:cs typeface="Times New Roman" panose="02020603050405020304" pitchFamily="18" charset="0"/>
              </a:rPr>
              <a:t>remoción </a:t>
            </a:r>
            <a:r>
              <a:rPr lang="es-AR" sz="3200" b="1" spc="-380"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y</a:t>
            </a:r>
            <a:r>
              <a:rPr lang="es-AR" sz="3200" b="1" spc="-3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el</a:t>
            </a:r>
            <a:r>
              <a:rPr lang="es-AR" sz="3200" b="1" spc="-1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drenaje</a:t>
            </a:r>
            <a:r>
              <a:rPr lang="es-AR" sz="3200" b="1" spc="-1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de</a:t>
            </a:r>
            <a:r>
              <a:rPr lang="es-AR" sz="3200" b="1" spc="-2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los</a:t>
            </a:r>
            <a:r>
              <a:rPr lang="es-AR" sz="3200" b="1" spc="-20" dirty="0">
                <a:latin typeface="Times New Roman" panose="02020603050405020304" pitchFamily="18" charset="0"/>
                <a:cs typeface="Times New Roman" panose="02020603050405020304" pitchFamily="18" charset="0"/>
              </a:rPr>
              <a:t> </a:t>
            </a:r>
            <a:r>
              <a:rPr lang="es-AR" sz="3200" b="1" spc="-5" dirty="0">
                <a:latin typeface="Times New Roman" panose="02020603050405020304" pitchFamily="18" charset="0"/>
                <a:cs typeface="Times New Roman" panose="02020603050405020304" pitchFamily="18" charset="0"/>
              </a:rPr>
              <a:t>intercambiadores</a:t>
            </a:r>
            <a:r>
              <a:rPr lang="es-AR" sz="3200" b="1" spc="-25" dirty="0">
                <a:latin typeface="Times New Roman" panose="02020603050405020304" pitchFamily="18" charset="0"/>
                <a:cs typeface="Times New Roman" panose="02020603050405020304" pitchFamily="18" charset="0"/>
              </a:rPr>
              <a:t> </a:t>
            </a:r>
            <a:r>
              <a:rPr lang="es-AR" sz="3200" b="1" spc="-10" dirty="0">
                <a:latin typeface="Times New Roman" panose="02020603050405020304" pitchFamily="18" charset="0"/>
                <a:cs typeface="Times New Roman" panose="02020603050405020304" pitchFamily="18" charset="0"/>
              </a:rPr>
              <a:t>de</a:t>
            </a:r>
            <a:r>
              <a:rPr lang="es-AR" sz="3200" b="1" spc="-15" dirty="0">
                <a:latin typeface="Times New Roman" panose="02020603050405020304" pitchFamily="18" charset="0"/>
                <a:cs typeface="Times New Roman" panose="02020603050405020304" pitchFamily="18" charset="0"/>
              </a:rPr>
              <a:t> </a:t>
            </a:r>
            <a:r>
              <a:rPr lang="es-AR" sz="3200" b="1" spc="-5" dirty="0">
                <a:latin typeface="Times New Roman" panose="02020603050405020304" pitchFamily="18" charset="0"/>
                <a:cs typeface="Times New Roman" panose="02020603050405020304" pitchFamily="18" charset="0"/>
              </a:rPr>
              <a:t>calor,</a:t>
            </a:r>
            <a:r>
              <a:rPr lang="es-AR" sz="3200" b="1" spc="-20" dirty="0">
                <a:solidFill>
                  <a:srgbClr val="00B050"/>
                </a:solidFill>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así</a:t>
            </a:r>
            <a:r>
              <a:rPr lang="es-AR" sz="3200" spc="-2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como</a:t>
            </a:r>
            <a:r>
              <a:rPr lang="es-AR" sz="3200" spc="-2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las válvulas</a:t>
            </a:r>
            <a:r>
              <a:rPr lang="es-AR" sz="3200" spc="-1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para </a:t>
            </a:r>
            <a:r>
              <a:rPr lang="es-AR" sz="3200" spc="-380"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la </a:t>
            </a:r>
            <a:r>
              <a:rPr lang="es-AR" sz="3200" spc="-5" dirty="0">
                <a:latin typeface="Times New Roman" panose="02020603050405020304" pitchFamily="18" charset="0"/>
                <a:cs typeface="Times New Roman" panose="02020603050405020304" pitchFamily="18" charset="0"/>
              </a:rPr>
              <a:t>remoción </a:t>
            </a:r>
            <a:r>
              <a:rPr lang="es-AR" sz="3200" dirty="0">
                <a:latin typeface="Times New Roman" panose="02020603050405020304" pitchFamily="18" charset="0"/>
                <a:cs typeface="Times New Roman" panose="02020603050405020304" pitchFamily="18" charset="0"/>
              </a:rPr>
              <a:t>de </a:t>
            </a:r>
            <a:r>
              <a:rPr lang="es-AR" sz="3200" spc="-5" dirty="0">
                <a:latin typeface="Times New Roman" panose="02020603050405020304" pitchFamily="18" charset="0"/>
                <a:cs typeface="Times New Roman" panose="02020603050405020304" pitchFamily="18" charset="0"/>
              </a:rPr>
              <a:t>las </a:t>
            </a:r>
            <a:r>
              <a:rPr lang="es-AR" sz="3200" dirty="0">
                <a:latin typeface="Times New Roman" panose="02020603050405020304" pitchFamily="18" charset="0"/>
                <a:cs typeface="Times New Roman" panose="02020603050405020304" pitchFamily="18" charset="0"/>
              </a:rPr>
              <a:t>bombas. </a:t>
            </a:r>
          </a:p>
          <a:p>
            <a:pPr marL="741045" marR="6350" indent="-457200" algn="just">
              <a:spcBef>
                <a:spcPts val="815"/>
              </a:spcBef>
              <a:buFont typeface="Wingdings" panose="05000000000000000000" pitchFamily="2" charset="2"/>
              <a:buChar char="Ø"/>
            </a:pPr>
            <a:endParaRPr lang="es-AR" sz="3200" b="1" spc="-5" dirty="0">
              <a:latin typeface="Times New Roman" panose="02020603050405020304" pitchFamily="18" charset="0"/>
              <a:cs typeface="Times New Roman" panose="02020603050405020304" pitchFamily="18" charset="0"/>
            </a:endParaRPr>
          </a:p>
          <a:p>
            <a:pPr marL="741045" marR="6350" indent="-457200" algn="just">
              <a:spcBef>
                <a:spcPts val="815"/>
              </a:spcBef>
              <a:buFont typeface="Wingdings" panose="05000000000000000000" pitchFamily="2" charset="2"/>
              <a:buChar char="Ø"/>
            </a:pPr>
            <a:r>
              <a:rPr lang="es-AR" sz="3200" spc="-5" dirty="0">
                <a:latin typeface="Times New Roman" panose="02020603050405020304" pitchFamily="18" charset="0"/>
                <a:cs typeface="Times New Roman" panose="02020603050405020304" pitchFamily="18" charset="0"/>
              </a:rPr>
              <a:t>Válvulas para </a:t>
            </a:r>
            <a:r>
              <a:rPr lang="es-AR" sz="3200" dirty="0">
                <a:latin typeface="Times New Roman" panose="02020603050405020304" pitchFamily="18" charset="0"/>
                <a:cs typeface="Times New Roman" panose="02020603050405020304" pitchFamily="18" charset="0"/>
              </a:rPr>
              <a:t>la </a:t>
            </a:r>
            <a:r>
              <a:rPr lang="es-AR" sz="3200" b="1" spc="-5" dirty="0">
                <a:latin typeface="Times New Roman" panose="02020603050405020304" pitchFamily="18" charset="0"/>
                <a:cs typeface="Times New Roman" panose="02020603050405020304" pitchFamily="18" charset="0"/>
              </a:rPr>
              <a:t>toma </a:t>
            </a:r>
            <a:r>
              <a:rPr lang="es-AR" sz="3200" b="1" dirty="0">
                <a:latin typeface="Times New Roman" panose="02020603050405020304" pitchFamily="18" charset="0"/>
                <a:cs typeface="Times New Roman" panose="02020603050405020304" pitchFamily="18" charset="0"/>
              </a:rPr>
              <a:t>de </a:t>
            </a:r>
            <a:r>
              <a:rPr lang="es-AR" sz="3200" b="1" spc="-5" dirty="0">
                <a:latin typeface="Times New Roman" panose="02020603050405020304" pitchFamily="18" charset="0"/>
                <a:cs typeface="Times New Roman" panose="02020603050405020304" pitchFamily="18" charset="0"/>
              </a:rPr>
              <a:t>muestra </a:t>
            </a:r>
            <a:r>
              <a:rPr lang="es-AR" sz="3200" b="1" dirty="0">
                <a:latin typeface="Times New Roman" panose="02020603050405020304" pitchFamily="18" charset="0"/>
                <a:cs typeface="Times New Roman" panose="02020603050405020304" pitchFamily="18" charset="0"/>
              </a:rPr>
              <a:t>de </a:t>
            </a:r>
            <a:r>
              <a:rPr lang="es-AR" sz="3200" b="1" spc="-10" dirty="0">
                <a:latin typeface="Times New Roman" panose="02020603050405020304" pitchFamily="18" charset="0"/>
                <a:cs typeface="Times New Roman" panose="02020603050405020304" pitchFamily="18" charset="0"/>
              </a:rPr>
              <a:t>aceite, </a:t>
            </a:r>
            <a:r>
              <a:rPr lang="es-AR" sz="3200" b="1" spc="-37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para</a:t>
            </a:r>
            <a:r>
              <a:rPr lang="es-AR" sz="3200" b="1" spc="-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el</a:t>
            </a:r>
            <a:r>
              <a:rPr lang="es-AR" sz="3200" b="1" spc="-10" dirty="0">
                <a:latin typeface="Times New Roman" panose="02020603050405020304" pitchFamily="18" charset="0"/>
                <a:cs typeface="Times New Roman" panose="02020603050405020304" pitchFamily="18" charset="0"/>
              </a:rPr>
              <a:t> </a:t>
            </a:r>
            <a:r>
              <a:rPr lang="es-AR" sz="3200" b="1" spc="-5" dirty="0">
                <a:latin typeface="Times New Roman" panose="02020603050405020304" pitchFamily="18" charset="0"/>
                <a:cs typeface="Times New Roman" panose="02020603050405020304" pitchFamily="18" charset="0"/>
              </a:rPr>
              <a:t>aislamiento</a:t>
            </a:r>
            <a:r>
              <a:rPr lang="es-AR" sz="3200" b="1" spc="-10"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del</a:t>
            </a:r>
            <a:r>
              <a:rPr lang="es-AR" sz="3200" b="1" spc="5" dirty="0">
                <a:latin typeface="Times New Roman" panose="02020603050405020304" pitchFamily="18" charset="0"/>
                <a:cs typeface="Times New Roman" panose="02020603050405020304" pitchFamily="18" charset="0"/>
              </a:rPr>
              <a:t> </a:t>
            </a:r>
            <a:r>
              <a:rPr lang="es-AR" sz="3200" b="1" dirty="0">
                <a:latin typeface="Times New Roman" panose="02020603050405020304" pitchFamily="18" charset="0"/>
                <a:cs typeface="Times New Roman" panose="02020603050405020304" pitchFamily="18" charset="0"/>
              </a:rPr>
              <a:t>relé</a:t>
            </a:r>
            <a:r>
              <a:rPr lang="es-AR" sz="3200" b="1" spc="-10" dirty="0">
                <a:latin typeface="Times New Roman" panose="02020603050405020304" pitchFamily="18" charset="0"/>
                <a:cs typeface="Times New Roman" panose="02020603050405020304" pitchFamily="18" charset="0"/>
              </a:rPr>
              <a:t> </a:t>
            </a:r>
            <a:r>
              <a:rPr lang="es-AR" sz="3200" b="1" spc="-5" dirty="0" err="1">
                <a:latin typeface="Times New Roman" panose="02020603050405020304" pitchFamily="18" charset="0"/>
                <a:cs typeface="Times New Roman" panose="02020603050405020304" pitchFamily="18" charset="0"/>
              </a:rPr>
              <a:t>Buchholz</a:t>
            </a:r>
            <a:r>
              <a:rPr lang="es-AR" sz="3200" b="1" spc="-5" dirty="0">
                <a:latin typeface="Times New Roman" panose="02020603050405020304" pitchFamily="18" charset="0"/>
                <a:cs typeface="Times New Roman" panose="02020603050405020304" pitchFamily="18" charset="0"/>
              </a:rPr>
              <a:t>.</a:t>
            </a:r>
            <a:endParaRPr lang="es-AR" sz="32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endParaRPr lang="es-AR" sz="2400" b="1" dirty="0">
              <a:latin typeface="Times New Roman" panose="02020603050405020304" pitchFamily="18" charset="0"/>
              <a:cs typeface="Times New Roman" panose="02020603050405020304" pitchFamily="18" charset="0"/>
            </a:endParaRPr>
          </a:p>
          <a:p>
            <a:pPr marL="283845" marR="5080" algn="just">
              <a:lnSpc>
                <a:spcPct val="143700"/>
              </a:lnSpc>
              <a:spcBef>
                <a:spcPts val="200"/>
              </a:spcBef>
            </a:pPr>
            <a:endParaRPr lang="es-AR" sz="2400" dirty="0">
              <a:latin typeface="Times New Roman" panose="02020603050405020304" pitchFamily="18" charset="0"/>
              <a:cs typeface="Times New Roman" panose="02020603050405020304" pitchFamily="18" charset="0"/>
            </a:endParaRPr>
          </a:p>
          <a:p>
            <a:pPr marL="283845" algn="just">
              <a:spcBef>
                <a:spcPts val="925"/>
              </a:spcBef>
              <a:tabLst>
                <a:tab pos="1136650" algn="l"/>
              </a:tabLst>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86FC6C47-13ED-4B94-BBC7-6BDF62029602}"/>
              </a:ext>
            </a:extLst>
          </p:cNvPr>
          <p:cNvPicPr/>
          <p:nvPr/>
        </p:nvPicPr>
        <p:blipFill>
          <a:blip r:embed="rId3" cstate="print"/>
          <a:stretch>
            <a:fillRect/>
          </a:stretch>
        </p:blipFill>
        <p:spPr>
          <a:xfrm>
            <a:off x="10972800" y="213902"/>
            <a:ext cx="2208357" cy="54809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43000" y="502542"/>
            <a:ext cx="11658600" cy="9061455"/>
          </a:xfrm>
          <a:prstGeom prst="rect">
            <a:avLst/>
          </a:prstGeom>
        </p:spPr>
        <p:txBody>
          <a:bodyPr wrap="square">
            <a:spAutoFit/>
          </a:bodyPr>
          <a:lstStyle/>
          <a:p>
            <a:pPr marL="12700" algn="just">
              <a:spcBef>
                <a:spcPts val="1305"/>
              </a:spcBef>
            </a:pPr>
            <a:r>
              <a:rPr lang="es-AR" sz="3200" b="1" spc="-5" dirty="0">
                <a:latin typeface="Times New Roman" panose="02020603050405020304" pitchFamily="18" charset="0"/>
                <a:cs typeface="Times New Roman" panose="02020603050405020304" pitchFamily="18" charset="0"/>
              </a:rPr>
              <a:t>10.</a:t>
            </a:r>
            <a:r>
              <a:rPr lang="es-AR" b="1" spc="420" dirty="0">
                <a:latin typeface="Times New Roman" panose="02020603050405020304" pitchFamily="18" charset="0"/>
                <a:cs typeface="Times New Roman" panose="02020603050405020304" pitchFamily="18" charset="0"/>
              </a:rPr>
              <a:t> </a:t>
            </a:r>
            <a:r>
              <a:rPr lang="es-AR" sz="3200" b="1" u="sng" spc="-5" dirty="0">
                <a:latin typeface="Times New Roman" panose="02020603050405020304" pitchFamily="18" charset="0"/>
                <a:cs typeface="Times New Roman" panose="02020603050405020304" pitchFamily="18" charset="0"/>
              </a:rPr>
              <a:t>Dispositivos</a:t>
            </a:r>
            <a:r>
              <a:rPr lang="es-AR" sz="3200" b="1" u="sng" dirty="0">
                <a:latin typeface="Times New Roman" panose="02020603050405020304" pitchFamily="18" charset="0"/>
                <a:cs typeface="Times New Roman" panose="02020603050405020304" pitchFamily="18" charset="0"/>
              </a:rPr>
              <a:t> </a:t>
            </a:r>
            <a:r>
              <a:rPr lang="es-AR" sz="3200" b="1" u="sng" spc="-5" dirty="0">
                <a:latin typeface="Times New Roman" panose="02020603050405020304" pitchFamily="18" charset="0"/>
                <a:cs typeface="Times New Roman" panose="02020603050405020304" pitchFamily="18" charset="0"/>
              </a:rPr>
              <a:t>de</a:t>
            </a:r>
            <a:r>
              <a:rPr lang="es-AR" sz="3200" b="1" u="sng" spc="5" dirty="0">
                <a:latin typeface="Times New Roman" panose="02020603050405020304" pitchFamily="18" charset="0"/>
                <a:cs typeface="Times New Roman" panose="02020603050405020304" pitchFamily="18" charset="0"/>
              </a:rPr>
              <a:t> </a:t>
            </a:r>
            <a:r>
              <a:rPr lang="es-AR" sz="3200" b="1" u="sng" spc="-5" dirty="0">
                <a:latin typeface="Times New Roman" panose="02020603050405020304" pitchFamily="18" charset="0"/>
                <a:cs typeface="Times New Roman" panose="02020603050405020304" pitchFamily="18" charset="0"/>
              </a:rPr>
              <a:t>alivio de</a:t>
            </a:r>
            <a:r>
              <a:rPr lang="es-AR" sz="3200" b="1" u="sng" dirty="0">
                <a:latin typeface="Times New Roman" panose="02020603050405020304" pitchFamily="18" charset="0"/>
                <a:cs typeface="Times New Roman" panose="02020603050405020304" pitchFamily="18" charset="0"/>
              </a:rPr>
              <a:t> </a:t>
            </a:r>
            <a:r>
              <a:rPr lang="es-AR" sz="3200" b="1" u="sng" spc="-5" dirty="0">
                <a:latin typeface="Times New Roman" panose="02020603050405020304" pitchFamily="18" charset="0"/>
                <a:cs typeface="Times New Roman" panose="02020603050405020304" pitchFamily="18" charset="0"/>
              </a:rPr>
              <a:t>presión</a:t>
            </a:r>
          </a:p>
          <a:p>
            <a:pPr marL="12700" algn="just">
              <a:spcBef>
                <a:spcPts val="1305"/>
              </a:spcBef>
            </a:pPr>
            <a:endParaRPr lang="es-AR" sz="3200" b="1" dirty="0">
              <a:latin typeface="Times New Roman" panose="02020603050405020304" pitchFamily="18" charset="0"/>
              <a:cs typeface="Times New Roman" panose="02020603050405020304" pitchFamily="18" charset="0"/>
            </a:endParaRPr>
          </a:p>
          <a:p>
            <a:pPr marL="741045" indent="-457200" algn="just">
              <a:buFont typeface="Wingdings" panose="05000000000000000000" pitchFamily="2" charset="2"/>
              <a:buChar char="Ø"/>
            </a:pPr>
            <a:r>
              <a:rPr lang="es-AR" sz="2800" dirty="0">
                <a:latin typeface="Times New Roman" panose="02020603050405020304" pitchFamily="18" charset="0"/>
                <a:cs typeface="Times New Roman" panose="02020603050405020304" pitchFamily="18" charset="0"/>
              </a:rPr>
              <a:t>Deberá </a:t>
            </a:r>
            <a:r>
              <a:rPr lang="es-AR" sz="2800" spc="-5" dirty="0">
                <a:latin typeface="Times New Roman" panose="02020603050405020304" pitchFamily="18" charset="0"/>
                <a:cs typeface="Times New Roman" panose="02020603050405020304" pitchFamily="18" charset="0"/>
              </a:rPr>
              <a:t>suministrarse </a:t>
            </a:r>
            <a:r>
              <a:rPr lang="es-AR" sz="2800" b="1" dirty="0">
                <a:latin typeface="Times New Roman" panose="02020603050405020304" pitchFamily="18" charset="0"/>
                <a:cs typeface="Times New Roman" panose="02020603050405020304" pitchFamily="18" charset="0"/>
              </a:rPr>
              <a:t>uno </a:t>
            </a:r>
            <a:r>
              <a:rPr lang="es-AR" sz="2800" b="1" dirty="0" err="1">
                <a:latin typeface="Times New Roman" panose="02020603050405020304" pitchFamily="18" charset="0"/>
                <a:cs typeface="Times New Roman" panose="02020603050405020304" pitchFamily="18" charset="0"/>
              </a:rPr>
              <a:t>ó</a:t>
            </a:r>
            <a:r>
              <a:rPr lang="es-AR" sz="2800" b="1"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más dispositivos </a:t>
            </a:r>
            <a:r>
              <a:rPr lang="es-AR" sz="2800" b="1" dirty="0">
                <a:latin typeface="Times New Roman" panose="02020603050405020304" pitchFamily="18" charset="0"/>
                <a:cs typeface="Times New Roman" panose="02020603050405020304" pitchFamily="18" charset="0"/>
              </a:rPr>
              <a:t>de </a:t>
            </a:r>
            <a:r>
              <a:rPr lang="es-AR" sz="2800" b="1" spc="-5" dirty="0">
                <a:latin typeface="Times New Roman" panose="02020603050405020304" pitchFamily="18" charset="0"/>
                <a:cs typeface="Times New Roman" panose="02020603050405020304" pitchFamily="18" charset="0"/>
              </a:rPr>
              <a:t>alivio </a:t>
            </a:r>
            <a:r>
              <a:rPr lang="es-AR" sz="2800" b="1" dirty="0">
                <a:latin typeface="Times New Roman" panose="02020603050405020304" pitchFamily="18" charset="0"/>
                <a:cs typeface="Times New Roman" panose="02020603050405020304" pitchFamily="18" charset="0"/>
              </a:rPr>
              <a:t>de presión de tipo </a:t>
            </a:r>
            <a:r>
              <a:rPr lang="es-AR" sz="2800" b="1" spc="-37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válvula, </a:t>
            </a:r>
            <a:r>
              <a:rPr lang="es-AR" sz="2800" dirty="0">
                <a:latin typeface="Times New Roman" panose="02020603050405020304" pitchFamily="18" charset="0"/>
                <a:cs typeface="Times New Roman" panose="02020603050405020304" pitchFamily="18" charset="0"/>
              </a:rPr>
              <a:t>de tamaño </a:t>
            </a:r>
            <a:r>
              <a:rPr lang="es-AR" sz="2800" spc="-5" dirty="0">
                <a:latin typeface="Times New Roman" panose="02020603050405020304" pitchFamily="18" charset="0"/>
                <a:cs typeface="Times New Roman" panose="02020603050405020304" pitchFamily="18" charset="0"/>
              </a:rPr>
              <a:t>(diámetro) adecuado para permitir </a:t>
            </a:r>
            <a:r>
              <a:rPr lang="es-AR" sz="2800" dirty="0">
                <a:latin typeface="Times New Roman" panose="02020603050405020304" pitchFamily="18" charset="0"/>
                <a:cs typeface="Times New Roman" panose="02020603050405020304" pitchFamily="18" charset="0"/>
              </a:rPr>
              <a:t>el </a:t>
            </a:r>
            <a:r>
              <a:rPr lang="es-AR" sz="2800" spc="-5" dirty="0">
                <a:latin typeface="Times New Roman" panose="02020603050405020304" pitchFamily="18" charset="0"/>
                <a:cs typeface="Times New Roman" panose="02020603050405020304" pitchFamily="18" charset="0"/>
              </a:rPr>
              <a:t>desalojo del </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aceite </a:t>
            </a:r>
            <a:r>
              <a:rPr lang="es-AR" sz="2800" dirty="0">
                <a:latin typeface="Times New Roman" panose="02020603050405020304" pitchFamily="18" charset="0"/>
                <a:cs typeface="Times New Roman" panose="02020603050405020304" pitchFamily="18" charset="0"/>
              </a:rPr>
              <a:t>y proteger el tanque de una </a:t>
            </a:r>
            <a:r>
              <a:rPr lang="es-AR" sz="2800" spc="-5" dirty="0">
                <a:latin typeface="Times New Roman" panose="02020603050405020304" pitchFamily="18" charset="0"/>
                <a:cs typeface="Times New Roman" panose="02020603050405020304" pitchFamily="18" charset="0"/>
              </a:rPr>
              <a:t>deformación frente </a:t>
            </a:r>
            <a:r>
              <a:rPr lang="es-AR" sz="2800" dirty="0">
                <a:latin typeface="Times New Roman" panose="02020603050405020304" pitchFamily="18" charset="0"/>
                <a:cs typeface="Times New Roman" panose="02020603050405020304" pitchFamily="18" charset="0"/>
              </a:rPr>
              <a:t>a una explosión </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interna.</a:t>
            </a:r>
            <a:r>
              <a:rPr lang="es-AR" sz="2800" spc="-75" dirty="0">
                <a:latin typeface="Times New Roman" panose="02020603050405020304" pitchFamily="18" charset="0"/>
                <a:cs typeface="Times New Roman" panose="02020603050405020304" pitchFamily="18" charset="0"/>
              </a:rPr>
              <a:t> </a:t>
            </a:r>
          </a:p>
          <a:p>
            <a:pPr marL="741045" indent="-457200" algn="just">
              <a:buFont typeface="Wingdings" panose="05000000000000000000" pitchFamily="2" charset="2"/>
              <a:buChar char="Ø"/>
            </a:pPr>
            <a:endParaRPr lang="es-AR" sz="2800" b="1" spc="-75" dirty="0">
              <a:latin typeface="Times New Roman" panose="02020603050405020304" pitchFamily="18" charset="0"/>
              <a:cs typeface="Times New Roman" panose="02020603050405020304" pitchFamily="18" charset="0"/>
            </a:endParaRPr>
          </a:p>
          <a:p>
            <a:pPr marL="741045" indent="-457200" algn="just">
              <a:buFont typeface="Wingdings" panose="05000000000000000000" pitchFamily="2" charset="2"/>
              <a:buChar char="Ø"/>
            </a:pPr>
            <a:r>
              <a:rPr lang="es-AR" sz="2800" spc="-5" dirty="0">
                <a:latin typeface="Times New Roman" panose="02020603050405020304" pitchFamily="18" charset="0"/>
                <a:cs typeface="Times New Roman" panose="02020603050405020304" pitchFamily="18" charset="0"/>
              </a:rPr>
              <a:t>Deberán</a:t>
            </a:r>
            <a:r>
              <a:rPr lang="es-AR" sz="2800" spc="-75" dirty="0">
                <a:latin typeface="Times New Roman" panose="02020603050405020304" pitchFamily="18" charset="0"/>
                <a:cs typeface="Times New Roman" panose="02020603050405020304" pitchFamily="18" charset="0"/>
              </a:rPr>
              <a:t> </a:t>
            </a:r>
            <a:r>
              <a:rPr lang="es-AR" sz="2800" b="1" spc="-10" dirty="0">
                <a:latin typeface="Times New Roman" panose="02020603050405020304" pitchFamily="18" charset="0"/>
                <a:cs typeface="Times New Roman" panose="02020603050405020304" pitchFamily="18" charset="0"/>
              </a:rPr>
              <a:t>ser</a:t>
            </a:r>
            <a:r>
              <a:rPr lang="es-AR" sz="2800" b="1" spc="-7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automáticos,</a:t>
            </a:r>
            <a:r>
              <a:rPr lang="es-AR" sz="2800" b="1" spc="-7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del</a:t>
            </a:r>
            <a:r>
              <a:rPr lang="es-AR" sz="2800" spc="-9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tipo</a:t>
            </a:r>
            <a:r>
              <a:rPr lang="es-AR" sz="2800" spc="-80"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autorresellado</a:t>
            </a:r>
            <a:r>
              <a:rPr lang="es-AR" sz="2800" spc="-5" dirty="0">
                <a:latin typeface="Times New Roman" panose="02020603050405020304" pitchFamily="18" charset="0"/>
                <a:cs typeface="Times New Roman" panose="02020603050405020304" pitchFamily="18" charset="0"/>
              </a:rPr>
              <a:t>,</a:t>
            </a:r>
            <a:r>
              <a:rPr lang="es-AR" sz="2800" spc="-7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diseñados</a:t>
            </a:r>
            <a:r>
              <a:rPr lang="es-AR" sz="2800" spc="-7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para </a:t>
            </a:r>
            <a:r>
              <a:rPr lang="es-AR" sz="2800" spc="-37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minimizar</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presión interna,</a:t>
            </a:r>
            <a:r>
              <a:rPr lang="es-AR" sz="2800" dirty="0">
                <a:latin typeface="Times New Roman" panose="02020603050405020304" pitchFamily="18" charset="0"/>
                <a:cs typeface="Times New Roman" panose="02020603050405020304" pitchFamily="18" charset="0"/>
              </a:rPr>
              <a:t> la</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descarga </a:t>
            </a:r>
            <a:r>
              <a:rPr lang="es-AR" sz="2800" dirty="0">
                <a:latin typeface="Times New Roman" panose="02020603050405020304" pitchFamily="18" charset="0"/>
                <a:cs typeface="Times New Roman" panose="02020603050405020304" pitchFamily="18" charset="0"/>
              </a:rPr>
              <a:t>de</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aceite,</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y</a:t>
            </a:r>
            <a:r>
              <a:rPr lang="es-AR" sz="2800" spc="-2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entrada</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aire</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y </a:t>
            </a:r>
            <a:r>
              <a:rPr lang="es-AR" sz="2800" spc="-37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agua </a:t>
            </a:r>
            <a:r>
              <a:rPr lang="es-AR" sz="2800" spc="-5" dirty="0">
                <a:latin typeface="Times New Roman" panose="02020603050405020304" pitchFamily="18" charset="0"/>
                <a:cs typeface="Times New Roman" panose="02020603050405020304" pitchFamily="18" charset="0"/>
              </a:rPr>
              <a:t>después </a:t>
            </a:r>
            <a:r>
              <a:rPr lang="es-AR" sz="2800" dirty="0">
                <a:latin typeface="Times New Roman" panose="02020603050405020304" pitchFamily="18" charset="0"/>
                <a:cs typeface="Times New Roman" panose="02020603050405020304" pitchFamily="18" charset="0"/>
              </a:rPr>
              <a:t>de su </a:t>
            </a:r>
            <a:r>
              <a:rPr lang="es-AR" sz="2800" spc="-5" dirty="0">
                <a:latin typeface="Times New Roman" panose="02020603050405020304" pitchFamily="18" charset="0"/>
                <a:cs typeface="Times New Roman" panose="02020603050405020304" pitchFamily="18" charset="0"/>
              </a:rPr>
              <a:t>apertura, </a:t>
            </a:r>
            <a:r>
              <a:rPr lang="es-AR" sz="2800" dirty="0">
                <a:latin typeface="Times New Roman" panose="02020603050405020304" pitchFamily="18" charset="0"/>
                <a:cs typeface="Times New Roman" panose="02020603050405020304" pitchFamily="18" charset="0"/>
              </a:rPr>
              <a:t>y deberán </a:t>
            </a:r>
            <a:r>
              <a:rPr lang="es-AR" sz="2800" spc="-5" dirty="0">
                <a:latin typeface="Times New Roman" panose="02020603050405020304" pitchFamily="18" charset="0"/>
                <a:cs typeface="Times New Roman" panose="02020603050405020304" pitchFamily="18" charset="0"/>
              </a:rPr>
              <a:t>mantener </a:t>
            </a:r>
            <a:r>
              <a:rPr lang="es-AR" sz="2800" dirty="0">
                <a:latin typeface="Times New Roman" panose="02020603050405020304" pitchFamily="18" charset="0"/>
                <a:cs typeface="Times New Roman" panose="02020603050405020304" pitchFamily="18" charset="0"/>
              </a:rPr>
              <a:t>un sello </a:t>
            </a:r>
            <a:r>
              <a:rPr lang="es-AR" sz="2800" spc="-5" dirty="0">
                <a:latin typeface="Times New Roman" panose="02020603050405020304" pitchFamily="18" charset="0"/>
                <a:cs typeface="Times New Roman" panose="02020603050405020304" pitchFamily="18" charset="0"/>
              </a:rPr>
              <a:t>perfecto </a:t>
            </a:r>
            <a:r>
              <a:rPr lang="es-AR" sz="2800" dirty="0">
                <a:latin typeface="Times New Roman" panose="02020603050405020304" pitchFamily="18" charset="0"/>
                <a:cs typeface="Times New Roman" panose="02020603050405020304" pitchFamily="18" charset="0"/>
              </a:rPr>
              <a:t> cuando</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exista</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vacío</a:t>
            </a:r>
            <a:r>
              <a:rPr lang="es-AR" sz="2800" dirty="0">
                <a:latin typeface="Times New Roman" panose="02020603050405020304" pitchFamily="18" charset="0"/>
                <a:cs typeface="Times New Roman" panose="02020603050405020304" pitchFamily="18" charset="0"/>
              </a:rPr>
              <a:t> en</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tanque.</a:t>
            </a:r>
          </a:p>
          <a:p>
            <a:pPr marL="741045" indent="-457200" algn="just">
              <a:buFont typeface="Wingdings" panose="05000000000000000000" pitchFamily="2" charset="2"/>
              <a:buChar char="Ø"/>
            </a:pPr>
            <a:endParaRPr lang="es-AR" sz="2800" spc="5" dirty="0">
              <a:latin typeface="Times New Roman" panose="02020603050405020304" pitchFamily="18" charset="0"/>
              <a:cs typeface="Times New Roman" panose="02020603050405020304" pitchFamily="18" charset="0"/>
            </a:endParaRPr>
          </a:p>
          <a:p>
            <a:pPr marL="741045" indent="-457200" algn="just">
              <a:buFont typeface="Wingdings" panose="05000000000000000000" pitchFamily="2" charset="2"/>
              <a:buChar char="Ø"/>
            </a:pPr>
            <a:r>
              <a:rPr lang="es-AR" sz="2800" dirty="0">
                <a:latin typeface="Times New Roman" panose="02020603050405020304" pitchFamily="18" charset="0"/>
                <a:cs typeface="Times New Roman" panose="02020603050405020304" pitchFamily="18" charset="0"/>
              </a:rPr>
              <a:t>Los</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dispositivos</a:t>
            </a:r>
            <a:r>
              <a:rPr lang="es-AR" sz="2800" b="1"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deberán</a:t>
            </a:r>
            <a:r>
              <a:rPr lang="es-AR" sz="2800" b="1"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estar </a:t>
            </a:r>
            <a:r>
              <a:rPr lang="es-AR" sz="2800" b="1"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equipados </a:t>
            </a:r>
            <a:r>
              <a:rPr lang="es-AR" sz="2800" b="1" dirty="0">
                <a:latin typeface="Times New Roman" panose="02020603050405020304" pitchFamily="18" charset="0"/>
                <a:cs typeface="Times New Roman" panose="02020603050405020304" pitchFamily="18" charset="0"/>
              </a:rPr>
              <a:t>con </a:t>
            </a:r>
            <a:r>
              <a:rPr lang="es-AR" sz="2800" b="1" spc="-5" dirty="0">
                <a:latin typeface="Times New Roman" panose="02020603050405020304" pitchFamily="18" charset="0"/>
                <a:cs typeface="Times New Roman" panose="02020603050405020304" pitchFamily="18" charset="0"/>
              </a:rPr>
              <a:t>circuitos de contactos de alarma </a:t>
            </a:r>
            <a:r>
              <a:rPr lang="es-AR" sz="2800" b="1" dirty="0">
                <a:latin typeface="Times New Roman" panose="02020603050405020304" pitchFamily="18" charset="0"/>
                <a:cs typeface="Times New Roman" panose="02020603050405020304" pitchFamily="18" charset="0"/>
              </a:rPr>
              <a:t>y </a:t>
            </a:r>
            <a:r>
              <a:rPr lang="es-AR" sz="2800" b="1" spc="-5" dirty="0">
                <a:latin typeface="Times New Roman" panose="02020603050405020304" pitchFamily="18" charset="0"/>
                <a:cs typeface="Times New Roman" panose="02020603050405020304" pitchFamily="18" charset="0"/>
              </a:rPr>
              <a:t>disparo </a:t>
            </a:r>
            <a:r>
              <a:rPr lang="es-AR" sz="2800" b="1" dirty="0">
                <a:latin typeface="Times New Roman" panose="02020603050405020304" pitchFamily="18" charset="0"/>
                <a:cs typeface="Times New Roman" panose="02020603050405020304" pitchFamily="18" charset="0"/>
              </a:rPr>
              <a:t>y </a:t>
            </a:r>
            <a:r>
              <a:rPr lang="es-AR" sz="2800" b="1" spc="-5" dirty="0">
                <a:latin typeface="Times New Roman" panose="02020603050405020304" pitchFamily="18" charset="0"/>
                <a:cs typeface="Times New Roman" panose="02020603050405020304" pitchFamily="18" charset="0"/>
              </a:rPr>
              <a:t>contactos </a:t>
            </a:r>
            <a:r>
              <a:rPr lang="es-AR" sz="2800" b="1" dirty="0">
                <a:latin typeface="Times New Roman" panose="02020603050405020304" pitchFamily="18" charset="0"/>
                <a:cs typeface="Times New Roman" panose="02020603050405020304" pitchFamily="18" charset="0"/>
              </a:rPr>
              <a:t> para la </a:t>
            </a:r>
            <a:r>
              <a:rPr lang="es-AR" sz="2800" b="1" spc="-5" dirty="0">
                <a:latin typeface="Times New Roman" panose="02020603050405020304" pitchFamily="18" charset="0"/>
                <a:cs typeface="Times New Roman" panose="02020603050405020304" pitchFamily="18" charset="0"/>
              </a:rPr>
              <a:t>activación </a:t>
            </a:r>
            <a:r>
              <a:rPr lang="es-AR" sz="2800" b="1" dirty="0">
                <a:latin typeface="Times New Roman" panose="02020603050405020304" pitchFamily="18" charset="0"/>
                <a:cs typeface="Times New Roman" panose="02020603050405020304" pitchFamily="18" charset="0"/>
              </a:rPr>
              <a:t>del </a:t>
            </a:r>
            <a:r>
              <a:rPr lang="es-AR" sz="2800" b="1" spc="-5" dirty="0">
                <a:latin typeface="Times New Roman" panose="02020603050405020304" pitchFamily="18" charset="0"/>
                <a:cs typeface="Times New Roman" panose="02020603050405020304" pitchFamily="18" charset="0"/>
              </a:rPr>
              <a:t>sistema </a:t>
            </a:r>
            <a:r>
              <a:rPr lang="es-AR" sz="2800" b="1" dirty="0">
                <a:latin typeface="Times New Roman" panose="02020603050405020304" pitchFamily="18" charset="0"/>
                <a:cs typeface="Times New Roman" panose="02020603050405020304" pitchFamily="18" charset="0"/>
              </a:rPr>
              <a:t>de </a:t>
            </a:r>
            <a:r>
              <a:rPr lang="es-AR" sz="2800" b="1" spc="-5" dirty="0">
                <a:latin typeface="Times New Roman" panose="02020603050405020304" pitchFamily="18" charset="0"/>
                <a:cs typeface="Times New Roman" panose="02020603050405020304" pitchFamily="18" charset="0"/>
              </a:rPr>
              <a:t>prevención </a:t>
            </a:r>
            <a:r>
              <a:rPr lang="es-AR" sz="2800" b="1" dirty="0">
                <a:latin typeface="Times New Roman" panose="02020603050405020304" pitchFamily="18" charset="0"/>
                <a:cs typeface="Times New Roman" panose="02020603050405020304" pitchFamily="18" charset="0"/>
              </a:rPr>
              <a:t>y extinción de </a:t>
            </a:r>
            <a:r>
              <a:rPr lang="es-AR" sz="2800" b="1" spc="-5" dirty="0">
                <a:latin typeface="Times New Roman" panose="02020603050405020304" pitchFamily="18" charset="0"/>
                <a:cs typeface="Times New Roman" panose="02020603050405020304" pitchFamily="18" charset="0"/>
              </a:rPr>
              <a:t>incendios. </a:t>
            </a:r>
            <a:r>
              <a:rPr lang="es-AR" sz="2800" b="1"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Igualmente, deberán </a:t>
            </a:r>
            <a:r>
              <a:rPr lang="es-AR" sz="2800" dirty="0">
                <a:latin typeface="Times New Roman" panose="02020603050405020304" pitchFamily="18" charset="0"/>
                <a:cs typeface="Times New Roman" panose="02020603050405020304" pitchFamily="18" charset="0"/>
              </a:rPr>
              <a:t>ser </a:t>
            </a:r>
            <a:r>
              <a:rPr lang="es-AR" sz="2800" spc="-5" dirty="0">
                <a:latin typeface="Times New Roman" panose="02020603050405020304" pitchFamily="18" charset="0"/>
                <a:cs typeface="Times New Roman" panose="02020603050405020304" pitchFamily="18" charset="0"/>
              </a:rPr>
              <a:t>instalados </a:t>
            </a:r>
            <a:r>
              <a:rPr lang="es-AR" sz="2800" dirty="0">
                <a:latin typeface="Times New Roman" panose="02020603050405020304" pitchFamily="18" charset="0"/>
                <a:cs typeface="Times New Roman" panose="02020603050405020304" pitchFamily="18" charset="0"/>
              </a:rPr>
              <a:t>en la </a:t>
            </a:r>
            <a:r>
              <a:rPr lang="es-AR" sz="2800" spc="-5" dirty="0">
                <a:latin typeface="Times New Roman" panose="02020603050405020304" pitchFamily="18" charset="0"/>
                <a:cs typeface="Times New Roman" panose="02020603050405020304" pitchFamily="18" charset="0"/>
              </a:rPr>
              <a:t>parte superior </a:t>
            </a:r>
            <a:r>
              <a:rPr lang="es-AR" sz="2800" dirty="0">
                <a:latin typeface="Times New Roman" panose="02020603050405020304" pitchFamily="18" charset="0"/>
                <a:cs typeface="Times New Roman" panose="02020603050405020304" pitchFamily="18" charset="0"/>
              </a:rPr>
              <a:t>de la tapa </a:t>
            </a:r>
            <a:r>
              <a:rPr lang="es-AR" sz="2800" spc="-5" dirty="0">
                <a:latin typeface="Times New Roman" panose="02020603050405020304" pitchFamily="18" charset="0"/>
                <a:cs typeface="Times New Roman" panose="02020603050405020304" pitchFamily="18" charset="0"/>
              </a:rPr>
              <a:t>del </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tanque.</a:t>
            </a:r>
            <a:r>
              <a:rPr lang="es-AR" sz="2800" spc="-35" dirty="0">
                <a:latin typeface="Times New Roman" panose="02020603050405020304" pitchFamily="18" charset="0"/>
                <a:cs typeface="Times New Roman" panose="02020603050405020304" pitchFamily="18" charset="0"/>
              </a:rPr>
              <a:t> </a:t>
            </a:r>
          </a:p>
          <a:p>
            <a:pPr marL="741045" indent="-457200" algn="just">
              <a:buFont typeface="Wingdings" panose="05000000000000000000" pitchFamily="2" charset="2"/>
              <a:buChar char="Ø"/>
            </a:pPr>
            <a:endParaRPr lang="es-AR" sz="2800" b="1" spc="-35" dirty="0">
              <a:latin typeface="Times New Roman" panose="02020603050405020304" pitchFamily="18" charset="0"/>
              <a:cs typeface="Times New Roman" panose="02020603050405020304" pitchFamily="18" charset="0"/>
            </a:endParaRPr>
          </a:p>
          <a:p>
            <a:pPr marL="741045" indent="-457200" algn="just">
              <a:buFont typeface="Wingdings" panose="05000000000000000000" pitchFamily="2" charset="2"/>
              <a:buChar char="Ø"/>
            </a:pPr>
            <a:r>
              <a:rPr lang="es-AR" sz="2800" b="1" dirty="0">
                <a:latin typeface="Times New Roman" panose="02020603050405020304" pitchFamily="18" charset="0"/>
                <a:cs typeface="Times New Roman" panose="02020603050405020304" pitchFamily="18" charset="0"/>
              </a:rPr>
              <a:t>El</a:t>
            </a:r>
            <a:r>
              <a:rPr lang="es-AR" sz="2800" b="1" spc="-45" dirty="0">
                <a:latin typeface="Times New Roman" panose="02020603050405020304" pitchFamily="18" charset="0"/>
                <a:cs typeface="Times New Roman" panose="02020603050405020304" pitchFamily="18" charset="0"/>
              </a:rPr>
              <a:t> </a:t>
            </a:r>
            <a:r>
              <a:rPr lang="es-AR" sz="2800" b="1" dirty="0">
                <a:latin typeface="Times New Roman" panose="02020603050405020304" pitchFamily="18" charset="0"/>
                <a:cs typeface="Times New Roman" panose="02020603050405020304" pitchFamily="18" charset="0"/>
              </a:rPr>
              <a:t>número</a:t>
            </a:r>
            <a:r>
              <a:rPr lang="es-AR" sz="2800" b="1" spc="-65" dirty="0">
                <a:latin typeface="Times New Roman" panose="02020603050405020304" pitchFamily="18" charset="0"/>
                <a:cs typeface="Times New Roman" panose="02020603050405020304" pitchFamily="18" charset="0"/>
              </a:rPr>
              <a:t> </a:t>
            </a:r>
            <a:r>
              <a:rPr lang="es-AR" sz="2800" b="1" dirty="0">
                <a:latin typeface="Times New Roman" panose="02020603050405020304" pitchFamily="18" charset="0"/>
                <a:cs typeface="Times New Roman" panose="02020603050405020304" pitchFamily="18" charset="0"/>
              </a:rPr>
              <a:t>de</a:t>
            </a:r>
            <a:r>
              <a:rPr lang="es-AR" sz="2800" b="1" spc="-40"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válvulas</a:t>
            </a:r>
            <a:r>
              <a:rPr lang="es-AR" sz="2800" b="1" spc="-30" dirty="0">
                <a:latin typeface="Times New Roman" panose="02020603050405020304" pitchFamily="18" charset="0"/>
                <a:cs typeface="Times New Roman" panose="02020603050405020304" pitchFamily="18" charset="0"/>
              </a:rPr>
              <a:t> </a:t>
            </a:r>
            <a:r>
              <a:rPr lang="es-AR" sz="2800" b="1" dirty="0">
                <a:latin typeface="Times New Roman" panose="02020603050405020304" pitchFamily="18" charset="0"/>
                <a:cs typeface="Times New Roman" panose="02020603050405020304" pitchFamily="18" charset="0"/>
              </a:rPr>
              <a:t>de</a:t>
            </a:r>
            <a:r>
              <a:rPr lang="es-AR" sz="2800" b="1" spc="-40"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alivio</a:t>
            </a:r>
            <a:r>
              <a:rPr lang="es-AR" sz="2800" b="1" spc="-35" dirty="0">
                <a:latin typeface="Times New Roman" panose="02020603050405020304" pitchFamily="18" charset="0"/>
                <a:cs typeface="Times New Roman" panose="02020603050405020304" pitchFamily="18" charset="0"/>
              </a:rPr>
              <a:t> </a:t>
            </a:r>
            <a:r>
              <a:rPr lang="es-AR" sz="2800" b="1" dirty="0">
                <a:latin typeface="Times New Roman" panose="02020603050405020304" pitchFamily="18" charset="0"/>
                <a:cs typeface="Times New Roman" panose="02020603050405020304" pitchFamily="18" charset="0"/>
              </a:rPr>
              <a:t>de</a:t>
            </a:r>
            <a:r>
              <a:rPr lang="es-AR" sz="2800" b="1" spc="-40"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presión</a:t>
            </a:r>
            <a:r>
              <a:rPr lang="es-AR" sz="2800" b="1" spc="-4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deberá</a:t>
            </a:r>
            <a:r>
              <a:rPr lang="es-AR" sz="2800" b="1" spc="-40"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conformar</a:t>
            </a:r>
            <a:r>
              <a:rPr lang="es-AR" sz="2800" b="1" spc="-4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con </a:t>
            </a:r>
            <a:r>
              <a:rPr lang="es-AR" sz="2800" b="1" dirty="0">
                <a:latin typeface="Times New Roman" panose="02020603050405020304" pitchFamily="18" charset="0"/>
                <a:cs typeface="Times New Roman" panose="02020603050405020304" pitchFamily="18" charset="0"/>
              </a:rPr>
              <a:t>los</a:t>
            </a:r>
            <a:r>
              <a:rPr lang="es-AR" sz="2800" b="1" spc="-4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requerimientos</a:t>
            </a:r>
            <a:r>
              <a:rPr lang="es-AR" sz="2800" b="1" spc="-65" dirty="0">
                <a:latin typeface="Times New Roman" panose="02020603050405020304" pitchFamily="18" charset="0"/>
                <a:cs typeface="Times New Roman" panose="02020603050405020304" pitchFamily="18" charset="0"/>
              </a:rPr>
              <a:t> </a:t>
            </a:r>
            <a:r>
              <a:rPr lang="es-AR" sz="2800" b="1" dirty="0">
                <a:latin typeface="Times New Roman" panose="02020603050405020304" pitchFamily="18" charset="0"/>
                <a:cs typeface="Times New Roman" panose="02020603050405020304" pitchFamily="18" charset="0"/>
              </a:rPr>
              <a:t>del</a:t>
            </a:r>
            <a:r>
              <a:rPr lang="es-AR" sz="2800" b="1" spc="-4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fabricante</a:t>
            </a:r>
            <a:r>
              <a:rPr lang="es-AR" sz="2800" b="1" spc="-45" dirty="0">
                <a:latin typeface="Times New Roman" panose="02020603050405020304" pitchFamily="18" charset="0"/>
                <a:cs typeface="Times New Roman" panose="02020603050405020304" pitchFamily="18" charset="0"/>
              </a:rPr>
              <a:t> </a:t>
            </a:r>
            <a:r>
              <a:rPr lang="es-AR" sz="2800" b="1" spc="-10" dirty="0">
                <a:latin typeface="Times New Roman" panose="02020603050405020304" pitchFamily="18" charset="0"/>
                <a:cs typeface="Times New Roman" panose="02020603050405020304" pitchFamily="18" charset="0"/>
              </a:rPr>
              <a:t>de</a:t>
            </a:r>
            <a:r>
              <a:rPr lang="es-AR" sz="2800" b="1" spc="-45"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dichas</a:t>
            </a:r>
            <a:r>
              <a:rPr lang="es-AR" sz="2800" b="1" spc="-40" dirty="0">
                <a:latin typeface="Times New Roman" panose="02020603050405020304" pitchFamily="18" charset="0"/>
                <a:cs typeface="Times New Roman" panose="02020603050405020304" pitchFamily="18" charset="0"/>
              </a:rPr>
              <a:t> </a:t>
            </a:r>
            <a:r>
              <a:rPr lang="es-AR" sz="2800" b="1" spc="-5" dirty="0">
                <a:latin typeface="Times New Roman" panose="02020603050405020304" pitchFamily="18" charset="0"/>
                <a:cs typeface="Times New Roman" panose="02020603050405020304" pitchFamily="18" charset="0"/>
              </a:rPr>
              <a:t>válvulas.</a:t>
            </a:r>
            <a:r>
              <a:rPr lang="es-AR" sz="2800" b="1" spc="-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Cuando</a:t>
            </a:r>
            <a:r>
              <a:rPr lang="es-AR" sz="2800" spc="-4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las</a:t>
            </a:r>
            <a:r>
              <a:rPr lang="es-AR" sz="2800" spc="-5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válvulas </a:t>
            </a:r>
            <a:r>
              <a:rPr lang="es-AR" sz="2800" dirty="0">
                <a:latin typeface="Times New Roman" panose="02020603050405020304" pitchFamily="18" charset="0"/>
                <a:cs typeface="Times New Roman" panose="02020603050405020304" pitchFamily="18" charset="0"/>
              </a:rPr>
              <a:t>operen </a:t>
            </a:r>
            <a:r>
              <a:rPr lang="es-AR" sz="2800" spc="-5" dirty="0">
                <a:latin typeface="Times New Roman" panose="02020603050405020304" pitchFamily="18" charset="0"/>
                <a:cs typeface="Times New Roman" panose="02020603050405020304" pitchFamily="18" charset="0"/>
              </a:rPr>
              <a:t>no</a:t>
            </a:r>
            <a:r>
              <a:rPr lang="es-AR" sz="2800" spc="1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deben</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descargar </a:t>
            </a:r>
            <a:r>
              <a:rPr lang="es-AR" sz="2800" dirty="0">
                <a:latin typeface="Times New Roman" panose="02020603050405020304" pitchFamily="18" charset="0"/>
                <a:cs typeface="Times New Roman" panose="02020603050405020304" pitchFamily="18" charset="0"/>
              </a:rPr>
              <a:t>aceite</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sobre</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a:t>
            </a:r>
            <a:r>
              <a:rPr lang="es-AR" sz="2800" spc="-5" dirty="0">
                <a:latin typeface="Times New Roman" panose="02020603050405020304" pitchFamily="18" charset="0"/>
                <a:cs typeface="Times New Roman" panose="02020603050405020304" pitchFamily="18" charset="0"/>
              </a:rPr>
              <a:t> tanque</a:t>
            </a:r>
            <a:r>
              <a:rPr lang="es-AR" sz="3200" spc="-5" dirty="0">
                <a:latin typeface="Times New Roman" panose="02020603050405020304" pitchFamily="18" charset="0"/>
                <a:cs typeface="Times New Roman" panose="02020603050405020304" pitchFamily="18" charset="0"/>
              </a:rPr>
              <a:t>.</a:t>
            </a:r>
            <a:endParaRPr lang="es-AR" sz="32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525E1D79-E17C-4B76-8C97-40E522EBFA22}"/>
              </a:ext>
            </a:extLst>
          </p:cNvPr>
          <p:cNvPicPr/>
          <p:nvPr/>
        </p:nvPicPr>
        <p:blipFill>
          <a:blip r:embed="rId3" cstate="print"/>
          <a:stretch>
            <a:fillRect/>
          </a:stretch>
        </p:blipFill>
        <p:spPr>
          <a:xfrm>
            <a:off x="10972800" y="213902"/>
            <a:ext cx="2208357" cy="548098"/>
          </a:xfrm>
          <a:prstGeom prst="rect">
            <a:avLst/>
          </a:prstGeom>
        </p:spPr>
      </p:pic>
    </p:spTree>
    <p:extLst>
      <p:ext uri="{BB962C8B-B14F-4D97-AF65-F5344CB8AC3E}">
        <p14:creationId xmlns:p14="http://schemas.microsoft.com/office/powerpoint/2010/main" val="2579596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85800" y="-13588"/>
            <a:ext cx="12192000" cy="9628277"/>
          </a:xfrm>
          <a:prstGeom prst="rect">
            <a:avLst/>
          </a:prstGeom>
        </p:spPr>
        <p:txBody>
          <a:bodyPr vert="horz" wrap="square" lIns="0" tIns="12700" rIns="0" bIns="0" rtlCol="0">
            <a:spAutoFit/>
          </a:bodyPr>
          <a:lstStyle/>
          <a:p>
            <a:pPr marR="5715" algn="r">
              <a:spcBef>
                <a:spcPts val="100"/>
              </a:spcBef>
            </a:pPr>
            <a:endParaRPr sz="1100" dirty="0">
              <a:latin typeface="Times New Roman" panose="02020603050405020304" pitchFamily="18" charset="0"/>
              <a:cs typeface="Times New Roman" panose="02020603050405020304" pitchFamily="18" charset="0"/>
            </a:endParaRPr>
          </a:p>
          <a:p>
            <a:pPr marL="911225" lvl="3" indent="-899160" algn="just">
              <a:spcBef>
                <a:spcPts val="1315"/>
              </a:spcBef>
              <a:buFont typeface="+mj-lt"/>
              <a:buAutoNum type="arabicPeriod" startAt="11"/>
              <a:tabLst>
                <a:tab pos="911860" algn="l"/>
              </a:tabLst>
            </a:pPr>
            <a:r>
              <a:rPr sz="2800" b="1" u="sng" spc="-5" dirty="0" err="1">
                <a:latin typeface="Times New Roman" panose="02020603050405020304" pitchFamily="18" charset="0"/>
                <a:cs typeface="Times New Roman" panose="02020603050405020304" pitchFamily="18" charset="0"/>
              </a:rPr>
              <a:t>Accesorios</a:t>
            </a:r>
            <a:r>
              <a:rPr sz="2800" b="1" u="sng" spc="5"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para</a:t>
            </a:r>
            <a:r>
              <a:rPr sz="2800" b="1" u="sng" spc="-15"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Desplazamiento</a:t>
            </a:r>
            <a:r>
              <a:rPr sz="2800" b="1" u="sng" dirty="0">
                <a:latin typeface="Times New Roman" panose="02020603050405020304" pitchFamily="18" charset="0"/>
                <a:cs typeface="Times New Roman" panose="02020603050405020304" pitchFamily="18" charset="0"/>
              </a:rPr>
              <a:t> o</a:t>
            </a:r>
            <a:r>
              <a:rPr sz="2800" b="1" u="sng" spc="-15"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Izado</a:t>
            </a:r>
            <a:endParaRPr sz="2800" b="1" u="sng" dirty="0">
              <a:latin typeface="Times New Roman" panose="02020603050405020304" pitchFamily="18" charset="0"/>
              <a:cs typeface="Times New Roman" panose="02020603050405020304" pitchFamily="18" charset="0"/>
            </a:endParaRPr>
          </a:p>
          <a:p>
            <a:pPr marL="283845" marR="6985" algn="just">
              <a:spcBef>
                <a:spcPts val="204"/>
              </a:spcBef>
            </a:pPr>
            <a:endParaRPr lang="es-AR" sz="2800" b="1" u="sng" dirty="0">
              <a:latin typeface="Times New Roman" panose="02020603050405020304" pitchFamily="18" charset="0"/>
              <a:cs typeface="Times New Roman" panose="02020603050405020304" pitchFamily="18" charset="0"/>
            </a:endParaRPr>
          </a:p>
          <a:p>
            <a:pPr marL="741045" marR="6985" indent="-457200" algn="just">
              <a:spcBef>
                <a:spcPts val="204"/>
              </a:spcBef>
              <a:buFont typeface="Wingdings" panose="05000000000000000000" pitchFamily="2" charset="2"/>
              <a:buChar char="Ø"/>
            </a:pPr>
            <a:r>
              <a:rPr sz="2800" dirty="0" err="1">
                <a:latin typeface="Times New Roman" panose="02020603050405020304" pitchFamily="18" charset="0"/>
                <a:cs typeface="Times New Roman" panose="02020603050405020304" pitchFamily="18" charset="0"/>
              </a:rPr>
              <a:t>Deberán</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proveerse</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argollas</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y/o</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talones</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para</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levantar</a:t>
            </a:r>
            <a:r>
              <a:rPr sz="2800" b="1" dirty="0">
                <a:latin typeface="Times New Roman" panose="02020603050405020304" pitchFamily="18" charset="0"/>
                <a:cs typeface="Times New Roman" panose="02020603050405020304" pitchFamily="18" charset="0"/>
              </a:rPr>
              <a:t> las</a:t>
            </a:r>
            <a:r>
              <a:rPr sz="2800" b="1" spc="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partes </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esenciales</a:t>
            </a:r>
            <a:r>
              <a:rPr sz="2800" b="1" spc="-8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y</a:t>
            </a:r>
            <a:r>
              <a:rPr sz="2800" b="1" spc="-9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para</a:t>
            </a:r>
            <a:r>
              <a:rPr sz="2800" b="1" spc="-8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levantar</a:t>
            </a:r>
            <a:r>
              <a:rPr sz="2800" b="1" spc="-7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la</a:t>
            </a:r>
            <a:r>
              <a:rPr sz="2800" b="1" spc="-8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unidad</a:t>
            </a:r>
            <a:r>
              <a:rPr sz="2800" b="1" spc="-10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completa</a:t>
            </a:r>
            <a:r>
              <a:rPr sz="2800" b="1" spc="-8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llena</a:t>
            </a:r>
            <a:r>
              <a:rPr sz="2800" b="1" spc="-8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de</a:t>
            </a:r>
            <a:r>
              <a:rPr sz="2800" b="1" spc="-8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aceite</a:t>
            </a:r>
            <a:r>
              <a:rPr sz="2800" spc="-5" dirty="0">
                <a:latin typeface="Times New Roman" panose="02020603050405020304" pitchFamily="18" charset="0"/>
                <a:cs typeface="Times New Roman" panose="02020603050405020304" pitchFamily="18" charset="0"/>
              </a:rPr>
              <a:t>.</a:t>
            </a:r>
            <a:r>
              <a:rPr sz="2800" spc="-75" dirty="0">
                <a:latin typeface="Times New Roman" panose="02020603050405020304" pitchFamily="18" charset="0"/>
                <a:cs typeface="Times New Roman" panose="02020603050405020304" pitchFamily="18" charset="0"/>
              </a:rPr>
              <a:t> </a:t>
            </a:r>
            <a:r>
              <a:rPr sz="2800" spc="-10" dirty="0">
                <a:latin typeface="Times New Roman" panose="02020603050405020304" pitchFamily="18" charset="0"/>
                <a:cs typeface="Times New Roman" panose="02020603050405020304" pitchFamily="18" charset="0"/>
              </a:rPr>
              <a:t>Se</a:t>
            </a:r>
            <a:r>
              <a:rPr sz="2800" spc="-8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deberán </a:t>
            </a:r>
            <a:r>
              <a:rPr sz="2800" spc="-37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realizar </a:t>
            </a:r>
            <a:r>
              <a:rPr sz="2800" spc="-5" dirty="0">
                <a:latin typeface="Times New Roman" panose="02020603050405020304" pitchFamily="18" charset="0"/>
                <a:cs typeface="Times New Roman" panose="02020603050405020304" pitchFamily="18" charset="0"/>
              </a:rPr>
              <a:t>pruebas </a:t>
            </a:r>
            <a:r>
              <a:rPr sz="2800" spc="-10" dirty="0">
                <a:latin typeface="Times New Roman" panose="02020603050405020304" pitchFamily="18" charset="0"/>
                <a:cs typeface="Times New Roman" panose="02020603050405020304" pitchFamily="18" charset="0"/>
              </a:rPr>
              <a:t>no </a:t>
            </a:r>
            <a:r>
              <a:rPr sz="2800" spc="-5" dirty="0">
                <a:latin typeface="Times New Roman" panose="02020603050405020304" pitchFamily="18" charset="0"/>
                <a:cs typeface="Times New Roman" panose="02020603050405020304" pitchFamily="18" charset="0"/>
              </a:rPr>
              <a:t>destructivas sobre todos los elementos utilizados </a:t>
            </a:r>
            <a:r>
              <a:rPr sz="2800" dirty="0">
                <a:latin typeface="Times New Roman" panose="02020603050405020304" pitchFamily="18" charset="0"/>
                <a:cs typeface="Times New Roman" panose="02020603050405020304" pitchFamily="18" charset="0"/>
              </a:rPr>
              <a:t> para</a:t>
            </a:r>
            <a:r>
              <a:rPr sz="2800" spc="-5" dirty="0">
                <a:latin typeface="Times New Roman" panose="02020603050405020304" pitchFamily="18" charset="0"/>
                <a:cs typeface="Times New Roman" panose="02020603050405020304" pitchFamily="18" charset="0"/>
              </a:rPr>
              <a:t> levantar</a:t>
            </a:r>
            <a:r>
              <a:rPr sz="2800" spc="-1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el</a:t>
            </a:r>
            <a:r>
              <a:rPr sz="2800" spc="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equipo.</a:t>
            </a:r>
            <a:endParaRPr sz="2800" dirty="0">
              <a:latin typeface="Times New Roman" panose="02020603050405020304" pitchFamily="18" charset="0"/>
              <a:cs typeface="Times New Roman" panose="02020603050405020304" pitchFamily="18" charset="0"/>
            </a:endParaRPr>
          </a:p>
          <a:p>
            <a:pPr algn="just">
              <a:spcBef>
                <a:spcPts val="55"/>
              </a:spcBef>
            </a:pPr>
            <a:endParaRPr sz="2800" b="1" dirty="0">
              <a:latin typeface="Times New Roman" panose="02020603050405020304" pitchFamily="18" charset="0"/>
              <a:cs typeface="Times New Roman" panose="02020603050405020304" pitchFamily="18" charset="0"/>
            </a:endParaRPr>
          </a:p>
          <a:p>
            <a:pPr marL="526415" lvl="3" indent="-514350" algn="just">
              <a:buFont typeface="+mj-lt"/>
              <a:buAutoNum type="arabicPeriod" startAt="12"/>
              <a:tabLst>
                <a:tab pos="911860" algn="l"/>
              </a:tabLst>
            </a:pPr>
            <a:r>
              <a:rPr sz="2800" b="1" u="sng" spc="-5" dirty="0" err="1">
                <a:latin typeface="Times New Roman" panose="02020603050405020304" pitchFamily="18" charset="0"/>
                <a:cs typeface="Times New Roman" panose="02020603050405020304" pitchFamily="18" charset="0"/>
              </a:rPr>
              <a:t>Anclaje</a:t>
            </a:r>
            <a:r>
              <a:rPr sz="2800" b="1" u="sng" spc="-10" dirty="0">
                <a:latin typeface="Times New Roman" panose="02020603050405020304" pitchFamily="18" charset="0"/>
                <a:cs typeface="Times New Roman" panose="02020603050405020304" pitchFamily="18" charset="0"/>
              </a:rPr>
              <a:t> </a:t>
            </a:r>
            <a:r>
              <a:rPr sz="2800" b="1" u="sng" spc="-5" dirty="0" err="1">
                <a:latin typeface="Times New Roman" panose="02020603050405020304" pitchFamily="18" charset="0"/>
                <a:cs typeface="Times New Roman" panose="02020603050405020304" pitchFamily="18" charset="0"/>
              </a:rPr>
              <a:t>Antisísmico</a:t>
            </a:r>
            <a:endParaRPr lang="es-AR" sz="2800" b="1" u="sng" spc="-5" dirty="0">
              <a:latin typeface="Times New Roman" panose="02020603050405020304" pitchFamily="18" charset="0"/>
              <a:cs typeface="Times New Roman" panose="02020603050405020304" pitchFamily="18" charset="0"/>
            </a:endParaRPr>
          </a:p>
          <a:p>
            <a:pPr marL="526415" lvl="3" indent="-514350" algn="just">
              <a:buFont typeface="+mj-lt"/>
              <a:buAutoNum type="arabicPeriod" startAt="12"/>
              <a:tabLst>
                <a:tab pos="911860" algn="l"/>
              </a:tabLst>
            </a:pPr>
            <a:endParaRPr lang="es-AR" sz="2800" b="1" u="sng" spc="-5" dirty="0">
              <a:latin typeface="Times New Roman" panose="02020603050405020304" pitchFamily="18" charset="0"/>
              <a:cs typeface="Times New Roman" panose="02020603050405020304" pitchFamily="18" charset="0"/>
            </a:endParaRPr>
          </a:p>
          <a:p>
            <a:pPr marL="526415" lvl="3" indent="-514350" algn="just">
              <a:buFont typeface="+mj-lt"/>
              <a:buAutoNum type="arabicPeriod" startAt="12"/>
              <a:tabLst>
                <a:tab pos="911860" algn="l"/>
              </a:tabLst>
            </a:pPr>
            <a:r>
              <a:rPr sz="2800" b="1" u="sng" spc="-5" dirty="0" err="1">
                <a:latin typeface="Times New Roman" panose="02020603050405020304" pitchFamily="18" charset="0"/>
                <a:cs typeface="Times New Roman" panose="02020603050405020304" pitchFamily="18" charset="0"/>
              </a:rPr>
              <a:t>Conexiones</a:t>
            </a:r>
            <a:r>
              <a:rPr sz="2800" b="1" u="sng" spc="-15" dirty="0">
                <a:latin typeface="Times New Roman" panose="02020603050405020304" pitchFamily="18" charset="0"/>
                <a:cs typeface="Times New Roman" panose="02020603050405020304" pitchFamily="18" charset="0"/>
              </a:rPr>
              <a:t> </a:t>
            </a:r>
            <a:r>
              <a:rPr sz="2800" b="1" u="sng" dirty="0">
                <a:latin typeface="Times New Roman" panose="02020603050405020304" pitchFamily="18" charset="0"/>
                <a:cs typeface="Times New Roman" panose="02020603050405020304" pitchFamily="18" charset="0"/>
              </a:rPr>
              <a:t>a</a:t>
            </a:r>
            <a:r>
              <a:rPr sz="2800" b="1" u="sng" spc="-5" dirty="0">
                <a:latin typeface="Times New Roman" panose="02020603050405020304" pitchFamily="18" charset="0"/>
                <a:cs typeface="Times New Roman" panose="02020603050405020304" pitchFamily="18" charset="0"/>
              </a:rPr>
              <a:t> Tierra </a:t>
            </a:r>
            <a:r>
              <a:rPr sz="2800" b="1" u="sng" spc="-10" dirty="0">
                <a:latin typeface="Times New Roman" panose="02020603050405020304" pitchFamily="18" charset="0"/>
                <a:cs typeface="Times New Roman" panose="02020603050405020304" pitchFamily="18" charset="0"/>
              </a:rPr>
              <a:t>del</a:t>
            </a:r>
            <a:r>
              <a:rPr sz="2800" b="1" u="sng" spc="-5" dirty="0">
                <a:latin typeface="Times New Roman" panose="02020603050405020304" pitchFamily="18" charset="0"/>
                <a:cs typeface="Times New Roman" panose="02020603050405020304" pitchFamily="18" charset="0"/>
              </a:rPr>
              <a:t> </a:t>
            </a:r>
            <a:r>
              <a:rPr sz="2800" b="1" u="sng" spc="-5" dirty="0" err="1">
                <a:latin typeface="Times New Roman" panose="02020603050405020304" pitchFamily="18" charset="0"/>
                <a:cs typeface="Times New Roman" panose="02020603050405020304" pitchFamily="18" charset="0"/>
              </a:rPr>
              <a:t>Equipo</a:t>
            </a:r>
            <a:endParaRPr lang="es-AR" sz="2800" b="1" u="sng" spc="-5" dirty="0">
              <a:latin typeface="Times New Roman" panose="02020603050405020304" pitchFamily="18" charset="0"/>
              <a:cs typeface="Times New Roman" panose="02020603050405020304" pitchFamily="18" charset="0"/>
            </a:endParaRPr>
          </a:p>
          <a:p>
            <a:pPr marL="911225" lvl="3" indent="-899160" algn="just">
              <a:buAutoNum type="arabicPeriod" startAt="4"/>
              <a:tabLst>
                <a:tab pos="911860" algn="l"/>
              </a:tabLst>
            </a:pPr>
            <a:endParaRPr sz="2800" b="1" dirty="0">
              <a:latin typeface="Times New Roman" panose="02020603050405020304" pitchFamily="18" charset="0"/>
              <a:cs typeface="Times New Roman" panose="02020603050405020304" pitchFamily="18" charset="0"/>
            </a:endParaRPr>
          </a:p>
          <a:p>
            <a:pPr marL="741045" marR="184150" indent="-457200" algn="just">
              <a:spcBef>
                <a:spcPts val="200"/>
              </a:spcBef>
              <a:buFont typeface="Wingdings" panose="05000000000000000000" pitchFamily="2" charset="2"/>
              <a:buChar char="Ø"/>
            </a:pPr>
            <a:r>
              <a:rPr sz="2800" dirty="0">
                <a:latin typeface="Times New Roman" panose="02020603050405020304" pitchFamily="18" charset="0"/>
                <a:cs typeface="Times New Roman" panose="02020603050405020304" pitchFamily="18" charset="0"/>
              </a:rPr>
              <a:t>Se</a:t>
            </a:r>
            <a:r>
              <a:rPr sz="2800" spc="-8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deberá</a:t>
            </a:r>
            <a:r>
              <a:rPr sz="2800" spc="-9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proveer</a:t>
            </a:r>
            <a:r>
              <a:rPr sz="2800" b="1" spc="-7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una</a:t>
            </a:r>
            <a:r>
              <a:rPr sz="2800" b="1" spc="-8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(1)</a:t>
            </a:r>
            <a:r>
              <a:rPr sz="2800" b="1" spc="-8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toma</a:t>
            </a:r>
            <a:r>
              <a:rPr sz="2800" b="1" spc="-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para</a:t>
            </a:r>
            <a:r>
              <a:rPr sz="2800" b="1" spc="-80" dirty="0">
                <a:latin typeface="Times New Roman" panose="02020603050405020304" pitchFamily="18" charset="0"/>
                <a:cs typeface="Times New Roman" panose="02020603050405020304" pitchFamily="18" charset="0"/>
              </a:rPr>
              <a:t> </a:t>
            </a:r>
            <a:r>
              <a:rPr sz="2800" b="1" spc="-10" dirty="0">
                <a:latin typeface="Times New Roman" panose="02020603050405020304" pitchFamily="18" charset="0"/>
                <a:cs typeface="Times New Roman" panose="02020603050405020304" pitchFamily="18" charset="0"/>
              </a:rPr>
              <a:t>la</a:t>
            </a:r>
            <a:r>
              <a:rPr sz="2800" b="1" spc="-7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puesta</a:t>
            </a:r>
            <a:r>
              <a:rPr sz="2800" b="1" spc="-7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a</a:t>
            </a:r>
            <a:r>
              <a:rPr sz="2800" b="1" spc="-9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tierra.</a:t>
            </a:r>
            <a:r>
              <a:rPr sz="2800" b="1" spc="-7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La</a:t>
            </a:r>
            <a:r>
              <a:rPr sz="2800" spc="-8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toma</a:t>
            </a:r>
            <a:r>
              <a:rPr sz="2800" spc="-8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deberá </a:t>
            </a:r>
            <a:r>
              <a:rPr sz="2800" spc="-37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suministrarse</a:t>
            </a:r>
            <a:r>
              <a:rPr sz="2800" spc="-7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con</a:t>
            </a:r>
            <a:r>
              <a:rPr sz="2800" spc="-7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conectores</a:t>
            </a:r>
            <a:r>
              <a:rPr sz="2800" spc="-5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de</a:t>
            </a:r>
            <a:r>
              <a:rPr sz="2800" spc="-6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tipo</a:t>
            </a:r>
            <a:r>
              <a:rPr sz="2800" spc="-6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apernado,</a:t>
            </a:r>
            <a:r>
              <a:rPr sz="2800" spc="-6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para</a:t>
            </a:r>
            <a:r>
              <a:rPr sz="2800" spc="-6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acoplar</a:t>
            </a:r>
            <a:r>
              <a:rPr sz="2800" spc="-6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cables</a:t>
            </a:r>
            <a:r>
              <a:rPr sz="2800" spc="-5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de </a:t>
            </a:r>
            <a:r>
              <a:rPr sz="2800" spc="-38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tierra</a:t>
            </a:r>
            <a:r>
              <a:rPr sz="2800" spc="-1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de</a:t>
            </a:r>
            <a:r>
              <a:rPr sz="2800" spc="-10" dirty="0">
                <a:latin typeface="Times New Roman" panose="02020603050405020304" pitchFamily="18" charset="0"/>
                <a:cs typeface="Times New Roman" panose="02020603050405020304" pitchFamily="18" charset="0"/>
              </a:rPr>
              <a:t> </a:t>
            </a:r>
            <a:r>
              <a:rPr sz="2800" spc="-5" dirty="0" err="1">
                <a:latin typeface="Times New Roman" panose="02020603050405020304" pitchFamily="18" charset="0"/>
                <a:cs typeface="Times New Roman" panose="02020603050405020304" pitchFamily="18" charset="0"/>
              </a:rPr>
              <a:t>cobre</a:t>
            </a:r>
            <a:r>
              <a:rPr lang="es-AR" sz="2800" spc="-5" dirty="0">
                <a:latin typeface="Times New Roman" panose="02020603050405020304" pitchFamily="18" charset="0"/>
                <a:cs typeface="Times New Roman" panose="02020603050405020304" pitchFamily="18" charset="0"/>
              </a:rPr>
              <a:t>.</a:t>
            </a:r>
          </a:p>
          <a:p>
            <a:pPr marL="741045" marR="184150" indent="-457200" algn="just">
              <a:spcBef>
                <a:spcPts val="200"/>
              </a:spcBef>
              <a:buFont typeface="Wingdings" panose="05000000000000000000" pitchFamily="2" charset="2"/>
              <a:buChar char="Ø"/>
            </a:pPr>
            <a:endParaRPr sz="2800" b="1" dirty="0">
              <a:latin typeface="Times New Roman" panose="02020603050405020304" pitchFamily="18" charset="0"/>
              <a:cs typeface="Times New Roman" panose="02020603050405020304" pitchFamily="18" charset="0"/>
            </a:endParaRPr>
          </a:p>
          <a:p>
            <a:pPr marL="741045" marR="135890" indent="-457200" algn="just">
              <a:spcBef>
                <a:spcPts val="815"/>
              </a:spcBef>
              <a:buFont typeface="Wingdings" panose="05000000000000000000" pitchFamily="2" charset="2"/>
              <a:buChar char="Ø"/>
            </a:pPr>
            <a:r>
              <a:rPr sz="2800" dirty="0">
                <a:latin typeface="Times New Roman" panose="02020603050405020304" pitchFamily="18" charset="0"/>
                <a:cs typeface="Times New Roman" panose="02020603050405020304" pitchFamily="18" charset="0"/>
              </a:rPr>
              <a:t>Se</a:t>
            </a:r>
            <a:r>
              <a:rPr sz="2800" spc="-5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deberán</a:t>
            </a:r>
            <a:r>
              <a:rPr sz="2800" spc="-6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suministrar</a:t>
            </a:r>
            <a:r>
              <a:rPr sz="2800" b="1" spc="-6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transformadores</a:t>
            </a:r>
            <a:r>
              <a:rPr sz="2800" b="1" spc="-40" dirty="0">
                <a:latin typeface="Times New Roman" panose="02020603050405020304" pitchFamily="18" charset="0"/>
                <a:cs typeface="Times New Roman" panose="02020603050405020304" pitchFamily="18" charset="0"/>
              </a:rPr>
              <a:t> </a:t>
            </a:r>
            <a:r>
              <a:rPr sz="2800" b="1" spc="-10" dirty="0">
                <a:latin typeface="Times New Roman" panose="02020603050405020304" pitchFamily="18" charset="0"/>
                <a:cs typeface="Times New Roman" panose="02020603050405020304" pitchFamily="18" charset="0"/>
              </a:rPr>
              <a:t>de</a:t>
            </a:r>
            <a:r>
              <a:rPr sz="2800" b="1" spc="-6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corriente</a:t>
            </a:r>
            <a:r>
              <a:rPr sz="2800" b="1" spc="-6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para</a:t>
            </a:r>
            <a:r>
              <a:rPr sz="2800" b="1" spc="-60" dirty="0">
                <a:latin typeface="Times New Roman" panose="02020603050405020304" pitchFamily="18" charset="0"/>
                <a:cs typeface="Times New Roman" panose="02020603050405020304" pitchFamily="18" charset="0"/>
              </a:rPr>
              <a:t> </a:t>
            </a:r>
            <a:r>
              <a:rPr sz="2800" b="1" spc="-10" dirty="0">
                <a:latin typeface="Times New Roman" panose="02020603050405020304" pitchFamily="18" charset="0"/>
                <a:cs typeface="Times New Roman" panose="02020603050405020304" pitchFamily="18" charset="0"/>
              </a:rPr>
              <a:t>la</a:t>
            </a:r>
            <a:r>
              <a:rPr sz="2800" b="1" spc="-5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protección </a:t>
            </a:r>
            <a:r>
              <a:rPr sz="2800" b="1" spc="-37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masa-cuba</a:t>
            </a:r>
            <a:r>
              <a:rPr sz="2800" b="1" spc="-5" dirty="0">
                <a:solidFill>
                  <a:srgbClr val="00B050"/>
                </a:solidFill>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en los lugares y de las </a:t>
            </a:r>
            <a:r>
              <a:rPr sz="2800" spc="-5" dirty="0">
                <a:latin typeface="Times New Roman" panose="02020603050405020304" pitchFamily="18" charset="0"/>
                <a:cs typeface="Times New Roman" panose="02020603050405020304" pitchFamily="18" charset="0"/>
              </a:rPr>
              <a:t>características </a:t>
            </a:r>
            <a:r>
              <a:rPr sz="2800" dirty="0">
                <a:latin typeface="Times New Roman" panose="02020603050405020304" pitchFamily="18" charset="0"/>
                <a:cs typeface="Times New Roman" panose="02020603050405020304" pitchFamily="18" charset="0"/>
              </a:rPr>
              <a:t>señaladas </a:t>
            </a:r>
            <a:r>
              <a:rPr sz="2800" spc="-10" dirty="0">
                <a:latin typeface="Times New Roman" panose="02020603050405020304" pitchFamily="18" charset="0"/>
                <a:cs typeface="Times New Roman" panose="02020603050405020304" pitchFamily="18" charset="0"/>
              </a:rPr>
              <a:t>en las </a:t>
            </a:r>
            <a:r>
              <a:rPr sz="2800" spc="-5" dirty="0">
                <a:latin typeface="Times New Roman" panose="02020603050405020304" pitchFamily="18" charset="0"/>
                <a:cs typeface="Times New Roman" panose="02020603050405020304" pitchFamily="18" charset="0"/>
              </a:rPr>
              <a:t> Especificaciones Particulares</a:t>
            </a:r>
            <a:r>
              <a:rPr sz="2800" spc="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del</a:t>
            </a:r>
            <a:r>
              <a:rPr sz="2800" spc="-1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cliente</a:t>
            </a:r>
            <a:r>
              <a:rPr sz="2800" b="1" spc="-5" dirty="0">
                <a:latin typeface="Times New Roman" panose="02020603050405020304" pitchFamily="18" charset="0"/>
                <a:cs typeface="Times New Roman" panose="02020603050405020304" pitchFamily="18" charset="0"/>
              </a:rPr>
              <a:t>.</a:t>
            </a:r>
            <a:endParaRPr sz="2800" b="1" dirty="0">
              <a:latin typeface="Times New Roman" panose="02020603050405020304" pitchFamily="18" charset="0"/>
              <a:cs typeface="Times New Roman" panose="02020603050405020304" pitchFamily="18" charset="0"/>
            </a:endParaRPr>
          </a:p>
          <a:p>
            <a:pPr algn="just">
              <a:spcBef>
                <a:spcPts val="50"/>
              </a:spcBef>
            </a:pPr>
            <a:endParaRPr sz="2800" b="1" dirty="0">
              <a:latin typeface="Times New Roman" panose="02020603050405020304" pitchFamily="18" charset="0"/>
              <a:cs typeface="Times New Roman" panose="02020603050405020304" pitchFamily="18" charset="0"/>
            </a:endParaRPr>
          </a:p>
          <a:p>
            <a:pPr marL="526415" lvl="3" indent="-514350" algn="just">
              <a:buFont typeface="+mj-lt"/>
              <a:buAutoNum type="arabicPeriod" startAt="14"/>
              <a:tabLst>
                <a:tab pos="911860" algn="l"/>
              </a:tabLst>
            </a:pPr>
            <a:r>
              <a:rPr sz="2800" b="1" u="sng" spc="-5" dirty="0" err="1">
                <a:latin typeface="Times New Roman" panose="02020603050405020304" pitchFamily="18" charset="0"/>
                <a:cs typeface="Times New Roman" panose="02020603050405020304" pitchFamily="18" charset="0"/>
              </a:rPr>
              <a:t>Ruedas</a:t>
            </a:r>
            <a:endParaRPr lang="es-AR" sz="2800" b="1" u="sng" spc="-5" dirty="0">
              <a:latin typeface="Times New Roman" panose="02020603050405020304" pitchFamily="18" charset="0"/>
              <a:cs typeface="Times New Roman" panose="02020603050405020304" pitchFamily="18" charset="0"/>
            </a:endParaRPr>
          </a:p>
          <a:p>
            <a:pPr marL="526415" lvl="3" indent="-514350" algn="just">
              <a:buFont typeface="+mj-lt"/>
              <a:buAutoNum type="arabicPeriod" startAt="14"/>
              <a:tabLst>
                <a:tab pos="911860" algn="l"/>
              </a:tabLst>
            </a:pPr>
            <a:endParaRPr lang="es-AR" sz="2800" b="1" u="sng" spc="-5" dirty="0">
              <a:latin typeface="Times New Roman" panose="02020603050405020304" pitchFamily="18" charset="0"/>
              <a:cs typeface="Times New Roman" panose="02020603050405020304" pitchFamily="18" charset="0"/>
            </a:endParaRPr>
          </a:p>
          <a:p>
            <a:pPr marL="526415" lvl="3" indent="-514350" algn="just">
              <a:buFont typeface="+mj-lt"/>
              <a:buAutoNum type="arabicPeriod" startAt="14"/>
              <a:tabLst>
                <a:tab pos="911860" algn="l"/>
              </a:tabLst>
            </a:pPr>
            <a:r>
              <a:rPr sz="2800" b="1" u="sng" dirty="0" err="1">
                <a:latin typeface="Times New Roman" panose="02020603050405020304" pitchFamily="18" charset="0"/>
                <a:cs typeface="Times New Roman" panose="02020603050405020304" pitchFamily="18" charset="0"/>
              </a:rPr>
              <a:t>Escalera</a:t>
            </a:r>
            <a:endParaRPr sz="2800" b="1" u="sng"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132C110B-7CBB-46D0-B48C-3C660369FC04}"/>
              </a:ext>
            </a:extLst>
          </p:cNvPr>
          <p:cNvPicPr/>
          <p:nvPr/>
        </p:nvPicPr>
        <p:blipFill>
          <a:blip r:embed="rId3" cstate="print"/>
          <a:stretch>
            <a:fillRect/>
          </a:stretch>
        </p:blipFill>
        <p:spPr>
          <a:xfrm>
            <a:off x="10972800" y="61502"/>
            <a:ext cx="2208357" cy="54809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85800" y="650132"/>
            <a:ext cx="12039600" cy="9581213"/>
          </a:xfrm>
          <a:prstGeom prst="rect">
            <a:avLst/>
          </a:prstGeom>
        </p:spPr>
        <p:txBody>
          <a:bodyPr vert="horz" wrap="square" lIns="0" tIns="12700" rIns="0" bIns="0" rtlCol="0">
            <a:spAutoFit/>
          </a:bodyPr>
          <a:lstStyle/>
          <a:p>
            <a:pPr marL="12700" algn="just">
              <a:spcBef>
                <a:spcPts val="685"/>
              </a:spcBef>
              <a:tabLst>
                <a:tab pos="741045" algn="l"/>
              </a:tabLst>
            </a:pPr>
            <a:r>
              <a:rPr sz="2400" b="1" spc="-5" dirty="0">
                <a:latin typeface="Times New Roman" panose="02020603050405020304" pitchFamily="18" charset="0"/>
                <a:cs typeface="Times New Roman" panose="02020603050405020304" pitchFamily="18" charset="0"/>
              </a:rPr>
              <a:t>1</a:t>
            </a:r>
            <a:r>
              <a:rPr lang="es-AR" sz="2400" b="1" spc="-5" dirty="0">
                <a:latin typeface="Times New Roman" panose="02020603050405020304" pitchFamily="18" charset="0"/>
                <a:cs typeface="Times New Roman" panose="02020603050405020304" pitchFamily="18" charset="0"/>
              </a:rPr>
              <a:t>6</a:t>
            </a:r>
            <a:r>
              <a:rPr sz="2400" b="1" spc="-5" dirty="0">
                <a:latin typeface="Times New Roman" panose="02020603050405020304" pitchFamily="18" charset="0"/>
                <a:cs typeface="Times New Roman" panose="02020603050405020304" pitchFamily="18" charset="0"/>
              </a:rPr>
              <a:t>.	</a:t>
            </a:r>
            <a:r>
              <a:rPr sz="2400" b="1" u="sng" spc="-5" dirty="0" err="1">
                <a:uFill>
                  <a:solidFill>
                    <a:srgbClr val="000000"/>
                  </a:solidFill>
                </a:uFill>
                <a:latin typeface="Times New Roman" panose="02020603050405020304" pitchFamily="18" charset="0"/>
                <a:cs typeface="Times New Roman" panose="02020603050405020304" pitchFamily="18" charset="0"/>
              </a:rPr>
              <a:t>Instrumentos</a:t>
            </a:r>
            <a:r>
              <a:rPr sz="2400" b="1" u="sng" spc="-5" dirty="0">
                <a:uFill>
                  <a:solidFill>
                    <a:srgbClr val="000000"/>
                  </a:solidFill>
                </a:uFill>
                <a:latin typeface="Times New Roman" panose="02020603050405020304" pitchFamily="18" charset="0"/>
                <a:cs typeface="Times New Roman" panose="02020603050405020304" pitchFamily="18" charset="0"/>
              </a:rPr>
              <a:t> de</a:t>
            </a:r>
            <a:r>
              <a:rPr sz="2400" b="1" u="sng" spc="-25" dirty="0">
                <a:uFill>
                  <a:solidFill>
                    <a:srgbClr val="000000"/>
                  </a:solidFill>
                </a:uFill>
                <a:latin typeface="Times New Roman" panose="02020603050405020304" pitchFamily="18" charset="0"/>
                <a:cs typeface="Times New Roman" panose="02020603050405020304" pitchFamily="18" charset="0"/>
              </a:rPr>
              <a:t> </a:t>
            </a:r>
            <a:r>
              <a:rPr sz="2400" b="1" u="sng" spc="-5" dirty="0" err="1">
                <a:uFill>
                  <a:solidFill>
                    <a:srgbClr val="000000"/>
                  </a:solidFill>
                </a:uFill>
                <a:latin typeface="Times New Roman" panose="02020603050405020304" pitchFamily="18" charset="0"/>
                <a:cs typeface="Times New Roman" panose="02020603050405020304" pitchFamily="18" charset="0"/>
              </a:rPr>
              <a:t>Medición</a:t>
            </a:r>
            <a:r>
              <a:rPr sz="2400" b="1" u="sng" dirty="0">
                <a:uFill>
                  <a:solidFill>
                    <a:srgbClr val="000000"/>
                  </a:solidFill>
                </a:uFill>
                <a:latin typeface="Times New Roman" panose="02020603050405020304" pitchFamily="18" charset="0"/>
                <a:cs typeface="Times New Roman" panose="02020603050405020304" pitchFamily="18" charset="0"/>
              </a:rPr>
              <a:t> y</a:t>
            </a:r>
            <a:r>
              <a:rPr sz="2400" b="1" u="sng" spc="-40" dirty="0">
                <a:uFill>
                  <a:solidFill>
                    <a:srgbClr val="000000"/>
                  </a:solidFill>
                </a:uFill>
                <a:latin typeface="Times New Roman" panose="02020603050405020304" pitchFamily="18" charset="0"/>
                <a:cs typeface="Times New Roman" panose="02020603050405020304" pitchFamily="18" charset="0"/>
              </a:rPr>
              <a:t> </a:t>
            </a:r>
            <a:r>
              <a:rPr sz="2400" b="1" u="sng" dirty="0" err="1">
                <a:uFill>
                  <a:solidFill>
                    <a:srgbClr val="000000"/>
                  </a:solidFill>
                </a:uFill>
                <a:latin typeface="Times New Roman" panose="02020603050405020304" pitchFamily="18" charset="0"/>
                <a:cs typeface="Times New Roman" panose="02020603050405020304" pitchFamily="18" charset="0"/>
              </a:rPr>
              <a:t>Relés</a:t>
            </a:r>
            <a:endParaRPr lang="es-AR" sz="2400" b="1" u="sng" dirty="0">
              <a:uFill>
                <a:solidFill>
                  <a:srgbClr val="000000"/>
                </a:solidFill>
              </a:uFill>
              <a:latin typeface="Times New Roman" panose="02020603050405020304" pitchFamily="18" charset="0"/>
              <a:cs typeface="Times New Roman" panose="02020603050405020304" pitchFamily="18" charset="0"/>
            </a:endParaRPr>
          </a:p>
          <a:p>
            <a:pPr marL="283845" marR="902969" algn="just">
              <a:spcBef>
                <a:spcPts val="215"/>
              </a:spcBef>
            </a:pPr>
            <a:r>
              <a:rPr sz="2400" spc="-5" dirty="0" err="1">
                <a:latin typeface="Times New Roman" panose="02020603050405020304" pitchFamily="18" charset="0"/>
                <a:cs typeface="Times New Roman" panose="02020603050405020304" pitchFamily="18" charset="0"/>
              </a:rPr>
              <a:t>Cada</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transformador</a:t>
            </a:r>
            <a:r>
              <a:rPr sz="2400"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deberá</a:t>
            </a:r>
            <a:r>
              <a:rPr sz="2400" b="1" spc="-5" dirty="0">
                <a:latin typeface="Times New Roman" panose="02020603050405020304" pitchFamily="18" charset="0"/>
                <a:cs typeface="Times New Roman" panose="02020603050405020304" pitchFamily="18" charset="0"/>
              </a:rPr>
              <a:t> equiparse,</a:t>
            </a:r>
            <a:r>
              <a:rPr sz="2400" b="1" dirty="0">
                <a:latin typeface="Times New Roman" panose="02020603050405020304" pitchFamily="18" charset="0"/>
                <a:cs typeface="Times New Roman" panose="02020603050405020304" pitchFamily="18" charset="0"/>
              </a:rPr>
              <a:t> por</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lo</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menos,</a:t>
            </a:r>
            <a:r>
              <a:rPr sz="2400" b="1" dirty="0">
                <a:latin typeface="Times New Roman" panose="02020603050405020304" pitchFamily="18" charset="0"/>
                <a:cs typeface="Times New Roman" panose="02020603050405020304" pitchFamily="18" charset="0"/>
              </a:rPr>
              <a:t> con</a:t>
            </a:r>
            <a:r>
              <a:rPr sz="2400" b="1" spc="-5" dirty="0">
                <a:latin typeface="Times New Roman" panose="02020603050405020304" pitchFamily="18" charset="0"/>
                <a:cs typeface="Times New Roman" panose="02020603050405020304" pitchFamily="18" charset="0"/>
              </a:rPr>
              <a:t> los </a:t>
            </a:r>
            <a:r>
              <a:rPr sz="2400" b="1" spc="-375"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accesorios</a:t>
            </a:r>
            <a:r>
              <a:rPr lang="es-AR" sz="2400" b="1" spc="-5" dirty="0">
                <a:latin typeface="Times New Roman" panose="02020603050405020304" pitchFamily="18" charset="0"/>
                <a:cs typeface="Times New Roman" panose="02020603050405020304" pitchFamily="18" charset="0"/>
              </a:rPr>
              <a:t> e</a:t>
            </a:r>
            <a:r>
              <a:rPr sz="2400" b="1" spc="-5" dirty="0" err="1">
                <a:latin typeface="Times New Roman" panose="02020603050405020304" pitchFamily="18" charset="0"/>
                <a:cs typeface="Times New Roman" panose="02020603050405020304" pitchFamily="18" charset="0"/>
              </a:rPr>
              <a:t>specificados</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a:t>
            </a:r>
            <a:r>
              <a:rPr sz="2400" b="1" spc="-2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continuación:</a:t>
            </a:r>
            <a:endParaRPr sz="2400" b="1" dirty="0">
              <a:latin typeface="Times New Roman" panose="02020603050405020304" pitchFamily="18" charset="0"/>
              <a:cs typeface="Times New Roman" panose="02020603050405020304" pitchFamily="18" charset="0"/>
            </a:endParaRPr>
          </a:p>
          <a:p>
            <a:pPr algn="just">
              <a:spcBef>
                <a:spcPts val="50"/>
              </a:spcBef>
            </a:pPr>
            <a:endParaRPr sz="2400" b="1" dirty="0">
              <a:latin typeface="Times New Roman" panose="02020603050405020304" pitchFamily="18" charset="0"/>
              <a:cs typeface="Times New Roman" panose="02020603050405020304" pitchFamily="18" charset="0"/>
            </a:endParaRPr>
          </a:p>
          <a:p>
            <a:pPr marL="1280160" lvl="1" algn="just">
              <a:spcBef>
                <a:spcPts val="5"/>
              </a:spcBef>
            </a:pPr>
            <a:r>
              <a:rPr sz="2400" spc="-5" dirty="0">
                <a:latin typeface="Times New Roman" panose="02020603050405020304" pitchFamily="18" charset="0"/>
                <a:cs typeface="Times New Roman" panose="02020603050405020304" pitchFamily="18" charset="0"/>
              </a:rPr>
              <a:t>-Termómetro</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indicador</a:t>
            </a:r>
            <a:r>
              <a:rPr sz="2400" dirty="0">
                <a:latin typeface="Times New Roman" panose="02020603050405020304" pitchFamily="18" charset="0"/>
                <a:cs typeface="Times New Roman" panose="02020603050405020304" pitchFamily="18" charset="0"/>
              </a:rPr>
              <a:t> para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temperatura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aceite</a:t>
            </a:r>
          </a:p>
          <a:p>
            <a:pPr marL="1280160" lvl="1" algn="just">
              <a:spcBef>
                <a:spcPts val="730"/>
              </a:spcBef>
            </a:pPr>
            <a:r>
              <a:rPr sz="2400" spc="-5" dirty="0">
                <a:latin typeface="Times New Roman" panose="02020603050405020304" pitchFamily="18" charset="0"/>
                <a:cs typeface="Times New Roman" panose="02020603050405020304" pitchFamily="18" charset="0"/>
              </a:rPr>
              <a:t>-Termómetro</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indicador</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para</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temperatura</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los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arrollados</a:t>
            </a:r>
            <a:endParaRPr sz="2400" dirty="0">
              <a:latin typeface="Times New Roman" panose="02020603050405020304" pitchFamily="18" charset="0"/>
              <a:cs typeface="Times New Roman" panose="02020603050405020304" pitchFamily="18" charset="0"/>
            </a:endParaRPr>
          </a:p>
          <a:p>
            <a:pPr marL="1280160" lvl="1" algn="just">
              <a:spcBef>
                <a:spcPts val="745"/>
              </a:spcBef>
            </a:pPr>
            <a:r>
              <a:rPr sz="2400" spc="-5" dirty="0">
                <a:latin typeface="Times New Roman" panose="02020603050405020304" pitchFamily="18" charset="0"/>
                <a:cs typeface="Times New Roman" panose="02020603050405020304" pitchFamily="18" charset="0"/>
              </a:rPr>
              <a:t>-Flujómetros</a:t>
            </a:r>
            <a:endParaRPr sz="2400" dirty="0">
              <a:latin typeface="Times New Roman" panose="02020603050405020304" pitchFamily="18" charset="0"/>
              <a:cs typeface="Times New Roman" panose="02020603050405020304" pitchFamily="18" charset="0"/>
            </a:endParaRPr>
          </a:p>
          <a:p>
            <a:pPr marL="1280160" lvl="1" algn="just">
              <a:spcBef>
                <a:spcPts val="735"/>
              </a:spcBef>
            </a:pPr>
            <a:r>
              <a:rPr sz="2400" dirty="0">
                <a:latin typeface="Times New Roman" panose="02020603050405020304" pitchFamily="18" charset="0"/>
                <a:cs typeface="Times New Roman" panose="02020603050405020304" pitchFamily="18" charset="0"/>
              </a:rPr>
              <a:t>-Indicador</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nivel</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aceite</a:t>
            </a:r>
            <a:endParaRPr sz="2400" dirty="0">
              <a:latin typeface="Times New Roman" panose="02020603050405020304" pitchFamily="18" charset="0"/>
              <a:cs typeface="Times New Roman" panose="02020603050405020304" pitchFamily="18" charset="0"/>
            </a:endParaRPr>
          </a:p>
          <a:p>
            <a:pPr marL="1280160" lvl="1" algn="just">
              <a:spcBef>
                <a:spcPts val="730"/>
              </a:spcBef>
            </a:pPr>
            <a:r>
              <a:rPr sz="2400" dirty="0">
                <a:latin typeface="Times New Roman" panose="02020603050405020304" pitchFamily="18" charset="0"/>
                <a:cs typeface="Times New Roman" panose="02020603050405020304" pitchFamily="18" charset="0"/>
              </a:rPr>
              <a:t>-Relés</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Alarma,</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Disparo</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Señalización.</a:t>
            </a:r>
            <a:endParaRPr sz="2400" dirty="0">
              <a:latin typeface="Times New Roman" panose="02020603050405020304" pitchFamily="18" charset="0"/>
              <a:cs typeface="Times New Roman" panose="02020603050405020304" pitchFamily="18" charset="0"/>
            </a:endParaRPr>
          </a:p>
          <a:p>
            <a:pPr marL="1280160" lvl="1" algn="just">
              <a:spcBef>
                <a:spcPts val="735"/>
              </a:spcBef>
            </a:pPr>
            <a:r>
              <a:rPr sz="2400" dirty="0">
                <a:latin typeface="Times New Roman" panose="02020603050405020304" pitchFamily="18" charset="0"/>
                <a:cs typeface="Times New Roman" panose="02020603050405020304" pitchFamily="18" charset="0"/>
              </a:rPr>
              <a:t>-Relés</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Alarma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Señalización</a:t>
            </a:r>
            <a:endParaRPr sz="2400" dirty="0">
              <a:latin typeface="Times New Roman" panose="02020603050405020304" pitchFamily="18" charset="0"/>
              <a:cs typeface="Times New Roman" panose="02020603050405020304" pitchFamily="18" charset="0"/>
            </a:endParaRPr>
          </a:p>
          <a:p>
            <a:pPr marL="1280160" lvl="1" algn="just">
              <a:spcBef>
                <a:spcPts val="740"/>
              </a:spcBef>
            </a:pPr>
            <a:r>
              <a:rPr sz="2400" dirty="0">
                <a:latin typeface="Times New Roman" panose="02020603050405020304" pitchFamily="18" charset="0"/>
                <a:cs typeface="Times New Roman" panose="02020603050405020304" pitchFamily="18" charset="0"/>
              </a:rPr>
              <a:t>-Relés</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Disparo</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Señalización</a:t>
            </a:r>
          </a:p>
          <a:p>
            <a:pPr marL="853440" algn="just"/>
            <a:endParaRPr lang="en-US" sz="2400" b="1" spc="-5" dirty="0">
              <a:latin typeface="Times New Roman" panose="02020603050405020304" pitchFamily="18" charset="0"/>
              <a:cs typeface="Times New Roman" panose="02020603050405020304" pitchFamily="18" charset="0"/>
            </a:endParaRPr>
          </a:p>
          <a:p>
            <a:pPr marL="853440" algn="just"/>
            <a:r>
              <a:rPr sz="2400" b="1" spc="-5" dirty="0">
                <a:latin typeface="Times New Roman" panose="02020603050405020304" pitchFamily="18" charset="0"/>
                <a:cs typeface="Times New Roman" panose="02020603050405020304" pitchFamily="18" charset="0"/>
              </a:rPr>
              <a:t>-</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Relé</a:t>
            </a:r>
            <a:r>
              <a:rPr sz="2400"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Buchholz</a:t>
            </a:r>
            <a:r>
              <a:rPr lang="es-AR" sz="2400" b="1" spc="-5"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Deberá</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suministrarse </a:t>
            </a:r>
            <a:r>
              <a:rPr sz="2400" dirty="0">
                <a:latin typeface="Times New Roman" panose="02020603050405020304" pitchFamily="18" charset="0"/>
                <a:cs typeface="Times New Roman" panose="02020603050405020304" pitchFamily="18" charset="0"/>
              </a:rPr>
              <a:t>un relé </a:t>
            </a:r>
            <a:r>
              <a:rPr sz="2400" spc="-5" dirty="0">
                <a:latin typeface="Times New Roman" panose="02020603050405020304" pitchFamily="18" charset="0"/>
                <a:cs typeface="Times New Roman" panose="02020603050405020304" pitchFamily="18" charset="0"/>
              </a:rPr>
              <a:t>Buchholz </a:t>
            </a:r>
            <a:r>
              <a:rPr sz="2400" b="1" dirty="0">
                <a:latin typeface="Times New Roman" panose="02020603050405020304" pitchFamily="18" charset="0"/>
                <a:cs typeface="Times New Roman" panose="02020603050405020304" pitchFamily="18" charset="0"/>
              </a:rPr>
              <a:t>para </a:t>
            </a:r>
            <a:r>
              <a:rPr sz="2400" b="1" spc="-5" dirty="0">
                <a:latin typeface="Times New Roman" panose="02020603050405020304" pitchFamily="18" charset="0"/>
                <a:cs typeface="Times New Roman" panose="02020603050405020304" pitchFamily="18" charset="0"/>
              </a:rPr>
              <a:t>detectar formaciones </a:t>
            </a:r>
            <a:r>
              <a:rPr sz="2400" b="1" dirty="0">
                <a:latin typeface="Times New Roman" panose="02020603050405020304" pitchFamily="18" charset="0"/>
                <a:cs typeface="Times New Roman" panose="02020603050405020304" pitchFamily="18" charset="0"/>
              </a:rPr>
              <a:t>lentas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gas</a:t>
            </a:r>
            <a:r>
              <a:rPr sz="2400" b="1" dirty="0">
                <a:latin typeface="Times New Roman" panose="02020603050405020304" pitchFamily="18" charset="0"/>
                <a:cs typeface="Times New Roman" panose="02020603050405020304" pitchFamily="18" charset="0"/>
              </a:rPr>
              <a:t> y</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aumentos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repentinos</a:t>
            </a:r>
            <a:r>
              <a:rPr sz="2400" b="1" dirty="0">
                <a:latin typeface="Times New Roman" panose="02020603050405020304" pitchFamily="18" charset="0"/>
                <a:cs typeface="Times New Roman" panose="02020603050405020304" pitchFamily="18" charset="0"/>
              </a:rPr>
              <a:t> de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presión.</a:t>
            </a:r>
            <a:r>
              <a:rPr sz="2400" b="1"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Deberán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suministrarse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contactos,</a:t>
            </a:r>
            <a:r>
              <a:rPr sz="2400" spc="-8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separados,</a:t>
            </a:r>
            <a:r>
              <a:rPr sz="2400" spc="-8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para</a:t>
            </a:r>
            <a:r>
              <a:rPr sz="2400" spc="-8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a:t>
            </a:r>
            <a:r>
              <a:rPr sz="2400" spc="-8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condición</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alarma</a:t>
            </a:r>
            <a:r>
              <a:rPr sz="2400" spc="-8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9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disparo.</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Los</a:t>
            </a:r>
            <a:r>
              <a:rPr sz="2400" spc="-8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relés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no</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deberán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operar</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erróneamente</a:t>
            </a:r>
            <a:r>
              <a:rPr sz="2400" dirty="0">
                <a:latin typeface="Times New Roman" panose="02020603050405020304" pitchFamily="18" charset="0"/>
                <a:cs typeface="Times New Roman" panose="02020603050405020304" pitchFamily="18" charset="0"/>
              </a:rPr>
              <a:t> bajo</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las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condiciones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sísmicas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especificadas. Deberán tomarse las </a:t>
            </a:r>
            <a:r>
              <a:rPr sz="2400" dirty="0">
                <a:latin typeface="Times New Roman" panose="02020603050405020304" pitchFamily="18" charset="0"/>
                <a:cs typeface="Times New Roman" panose="02020603050405020304" pitchFamily="18" charset="0"/>
              </a:rPr>
              <a:t>medidas para </a:t>
            </a:r>
            <a:r>
              <a:rPr sz="2400" spc="-5" dirty="0">
                <a:latin typeface="Times New Roman" panose="02020603050405020304" pitchFamily="18" charset="0"/>
                <a:cs typeface="Times New Roman" panose="02020603050405020304" pitchFamily="18" charset="0"/>
              </a:rPr>
              <a:t>cerrar </a:t>
            </a:r>
            <a:r>
              <a:rPr sz="2400" dirty="0">
                <a:latin typeface="Times New Roman" panose="02020603050405020304" pitchFamily="18" charset="0"/>
                <a:cs typeface="Times New Roman" panose="02020603050405020304" pitchFamily="18" charset="0"/>
              </a:rPr>
              <a:t>uno de </a:t>
            </a:r>
            <a:r>
              <a:rPr sz="2400" spc="-5" dirty="0">
                <a:latin typeface="Times New Roman" panose="02020603050405020304" pitchFamily="18" charset="0"/>
                <a:cs typeface="Times New Roman" panose="02020603050405020304" pitchFamily="18" charset="0"/>
              </a:rPr>
              <a:t>estos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contactos</a:t>
            </a:r>
            <a:r>
              <a:rPr sz="2400" spc="-6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al</a:t>
            </a:r>
            <a:r>
              <a:rPr sz="2400" spc="-8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efectuarse</a:t>
            </a:r>
            <a:r>
              <a:rPr sz="2400" spc="-8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el</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drenaje</a:t>
            </a:r>
            <a:r>
              <a:rPr sz="2400" spc="-8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completo</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del</a:t>
            </a:r>
            <a:r>
              <a:rPr sz="2400" spc="-8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tanque</a:t>
            </a:r>
            <a:r>
              <a:rPr sz="2400" spc="-8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8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expansión.</a:t>
            </a:r>
            <a:r>
              <a:rPr sz="2400" spc="-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Los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circuitos</a:t>
            </a:r>
            <a:r>
              <a:rPr sz="2400" dirty="0">
                <a:latin typeface="Times New Roman" panose="02020603050405020304" pitchFamily="18" charset="0"/>
                <a:cs typeface="Times New Roman" panose="02020603050405020304" pitchFamily="18" charset="0"/>
              </a:rPr>
              <a:t> de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contactos</a:t>
            </a:r>
            <a:r>
              <a:rPr sz="2400" dirty="0">
                <a:latin typeface="Times New Roman" panose="02020603050405020304" pitchFamily="18" charset="0"/>
                <a:cs typeface="Times New Roman" panose="02020603050405020304" pitchFamily="18" charset="0"/>
              </a:rPr>
              <a:t> del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relé</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deberán</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proveerse</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completos,</a:t>
            </a:r>
            <a:r>
              <a:rPr sz="2400" dirty="0">
                <a:latin typeface="Times New Roman" panose="02020603050405020304" pitchFamily="18" charset="0"/>
                <a:cs typeface="Times New Roman" panose="02020603050405020304" pitchFamily="18" charset="0"/>
              </a:rPr>
              <a:t> con </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dispositivos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sellado</a:t>
            </a:r>
            <a:r>
              <a:rPr sz="2400" dirty="0">
                <a:latin typeface="Times New Roman" panose="02020603050405020304" pitchFamily="18" charset="0"/>
                <a:cs typeface="Times New Roman" panose="02020603050405020304" pitchFamily="18" charset="0"/>
              </a:rPr>
              <a:t> y</a:t>
            </a:r>
            <a:r>
              <a:rPr sz="2400" spc="-1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reposición</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853440" algn="just"/>
            <a:endParaRPr lang="es-AR" sz="2400" dirty="0">
              <a:latin typeface="Times New Roman" panose="02020603050405020304" pitchFamily="18" charset="0"/>
              <a:cs typeface="Times New Roman" panose="02020603050405020304" pitchFamily="18" charset="0"/>
            </a:endParaRPr>
          </a:p>
          <a:p>
            <a:pPr marL="853440" algn="just"/>
            <a:r>
              <a:rPr lang="es-AR" sz="2400" dirty="0">
                <a:latin typeface="Times New Roman" panose="02020603050405020304" pitchFamily="18" charset="0"/>
                <a:cs typeface="Times New Roman" panose="02020603050405020304" pitchFamily="18" charset="0"/>
              </a:rPr>
              <a:t>-</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Relés</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protección masa-cuba</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Cuando se </a:t>
            </a:r>
            <a:r>
              <a:rPr lang="es-AR" sz="2400" spc="-5" dirty="0">
                <a:latin typeface="Times New Roman" panose="02020603050405020304" pitchFamily="18" charset="0"/>
                <a:cs typeface="Times New Roman" panose="02020603050405020304" pitchFamily="18" charset="0"/>
              </a:rPr>
              <a:t>indique </a:t>
            </a:r>
            <a:r>
              <a:rPr lang="es-AR" sz="2400" dirty="0">
                <a:latin typeface="Times New Roman" panose="02020603050405020304" pitchFamily="18" charset="0"/>
                <a:cs typeface="Times New Roman" panose="02020603050405020304" pitchFamily="18" charset="0"/>
              </a:rPr>
              <a:t>en </a:t>
            </a:r>
            <a:r>
              <a:rPr lang="es-AR" sz="2400" spc="-5" dirty="0">
                <a:latin typeface="Times New Roman" panose="02020603050405020304" pitchFamily="18" charset="0"/>
                <a:cs typeface="Times New Roman" panose="02020603050405020304" pitchFamily="18" charset="0"/>
              </a:rPr>
              <a:t>las Especificaciones Particulares </a:t>
            </a:r>
            <a:r>
              <a:rPr lang="es-AR" sz="2400" dirty="0">
                <a:latin typeface="Times New Roman" panose="02020603050405020304" pitchFamily="18" charset="0"/>
                <a:cs typeface="Times New Roman" panose="02020603050405020304" pitchFamily="18" charset="0"/>
              </a:rPr>
              <a:t>del </a:t>
            </a:r>
            <a:r>
              <a:rPr lang="es-AR" sz="2400" spc="-5" dirty="0">
                <a:latin typeface="Times New Roman" panose="02020603050405020304" pitchFamily="18" charset="0"/>
                <a:cs typeface="Times New Roman" panose="02020603050405020304" pitchFamily="18" charset="0"/>
              </a:rPr>
              <a:t>cliente se </a:t>
            </a:r>
            <a:r>
              <a:rPr lang="es-AR" sz="2400" dirty="0">
                <a:latin typeface="Times New Roman" panose="02020603050405020304" pitchFamily="18" charset="0"/>
                <a:cs typeface="Times New Roman" panose="02020603050405020304" pitchFamily="18" charset="0"/>
              </a:rPr>
              <a:t> deberá </a:t>
            </a:r>
            <a:r>
              <a:rPr lang="es-AR" sz="2400" spc="-5" dirty="0">
                <a:latin typeface="Times New Roman" panose="02020603050405020304" pitchFamily="18" charset="0"/>
                <a:cs typeface="Times New Roman" panose="02020603050405020304" pitchFamily="18" charset="0"/>
              </a:rPr>
              <a:t>suministrar</a:t>
            </a:r>
            <a:r>
              <a:rPr lang="es-AR" sz="2400" dirty="0">
                <a:latin typeface="Times New Roman" panose="02020603050405020304" pitchFamily="18" charset="0"/>
                <a:cs typeface="Times New Roman" panose="02020603050405020304" pitchFamily="18" charset="0"/>
              </a:rPr>
              <a:t> un relé de </a:t>
            </a:r>
            <a:r>
              <a:rPr lang="es-AR" sz="2400" spc="-5" dirty="0" err="1">
                <a:latin typeface="Times New Roman" panose="02020603050405020304" pitchFamily="18" charset="0"/>
                <a:cs typeface="Times New Roman" panose="02020603050405020304" pitchFamily="18" charset="0"/>
              </a:rPr>
              <a:t>sobrecorriente</a:t>
            </a:r>
            <a:r>
              <a:rPr lang="es-AR" sz="2400" dirty="0">
                <a:latin typeface="Times New Roman" panose="02020603050405020304" pitchFamily="18" charset="0"/>
                <a:cs typeface="Times New Roman" panose="02020603050405020304" pitchFamily="18" charset="0"/>
              </a:rPr>
              <a:t> de </a:t>
            </a:r>
            <a:r>
              <a:rPr lang="es-AR" sz="2400" spc="-5" dirty="0">
                <a:latin typeface="Times New Roman" panose="02020603050405020304" pitchFamily="18" charset="0"/>
                <a:cs typeface="Times New Roman" panose="02020603050405020304" pitchFamily="18" charset="0"/>
              </a:rPr>
              <a:t>tiempo</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inverso</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con </a:t>
            </a:r>
            <a:r>
              <a:rPr lang="es-AR" sz="2400" dirty="0">
                <a:latin typeface="Times New Roman" panose="02020603050405020304" pitchFamily="18" charset="0"/>
                <a:cs typeface="Times New Roman" panose="02020603050405020304" pitchFamily="18" charset="0"/>
              </a:rPr>
              <a:t> unidad </a:t>
            </a:r>
            <a:r>
              <a:rPr lang="es-AR" sz="2400" spc="-5" dirty="0">
                <a:latin typeface="Times New Roman" panose="02020603050405020304" pitchFamily="18" charset="0"/>
                <a:cs typeface="Times New Roman" panose="02020603050405020304" pitchFamily="18" charset="0"/>
              </a:rPr>
              <a:t>instantánea, </a:t>
            </a:r>
            <a:r>
              <a:rPr lang="es-AR" sz="2400" dirty="0">
                <a:latin typeface="Times New Roman" panose="02020603050405020304" pitchFamily="18" charset="0"/>
                <a:cs typeface="Times New Roman" panose="02020603050405020304" pitchFamily="18" charset="0"/>
              </a:rPr>
              <a:t>instalado </a:t>
            </a:r>
            <a:r>
              <a:rPr lang="es-AR" sz="2400" spc="-10" dirty="0">
                <a:latin typeface="Times New Roman" panose="02020603050405020304" pitchFamily="18" charset="0"/>
                <a:cs typeface="Times New Roman" panose="02020603050405020304" pitchFamily="18" charset="0"/>
              </a:rPr>
              <a:t>en </a:t>
            </a:r>
            <a:r>
              <a:rPr lang="es-AR" sz="2400" dirty="0">
                <a:latin typeface="Times New Roman" panose="02020603050405020304" pitchFamily="18" charset="0"/>
                <a:cs typeface="Times New Roman" panose="02020603050405020304" pitchFamily="18" charset="0"/>
              </a:rPr>
              <a:t>el </a:t>
            </a:r>
            <a:r>
              <a:rPr lang="es-AR" sz="2400" spc="-5" dirty="0">
                <a:latin typeface="Times New Roman" panose="02020603050405020304" pitchFamily="18" charset="0"/>
                <a:cs typeface="Times New Roman" panose="02020603050405020304" pitchFamily="18" charset="0"/>
              </a:rPr>
              <a:t>gabinete </a:t>
            </a:r>
            <a:r>
              <a:rPr lang="es-AR" sz="2400" dirty="0">
                <a:latin typeface="Times New Roman" panose="02020603050405020304" pitchFamily="18" charset="0"/>
                <a:cs typeface="Times New Roman" panose="02020603050405020304" pitchFamily="18" charset="0"/>
              </a:rPr>
              <a:t> terminal</a:t>
            </a:r>
            <a:r>
              <a:rPr lang="es-AR" sz="2400" spc="-4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que</a:t>
            </a:r>
            <a:r>
              <a:rPr lang="es-AR" sz="2400" spc="-4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pueda</a:t>
            </a:r>
            <a:r>
              <a:rPr lang="es-AR" sz="2400" spc="-4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ser</a:t>
            </a:r>
            <a:r>
              <a:rPr lang="es-AR" sz="2400" spc="-4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activado</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por</a:t>
            </a:r>
            <a:r>
              <a:rPr lang="es-AR" sz="2400" spc="-4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5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señal</a:t>
            </a:r>
            <a:r>
              <a:rPr lang="es-AR" sz="2400" spc="-4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5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corriente</a:t>
            </a:r>
            <a:r>
              <a:rPr lang="es-AR" sz="2400" spc="-4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proveniente</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del </a:t>
            </a:r>
            <a:r>
              <a:rPr lang="es-AR" sz="2400" spc="-37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transformador</a:t>
            </a:r>
            <a:r>
              <a:rPr lang="es-AR" sz="2400" spc="5"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de </a:t>
            </a:r>
            <a:r>
              <a:rPr lang="es-AR" sz="2400" dirty="0">
                <a:latin typeface="Times New Roman" panose="02020603050405020304" pitchFamily="18" charset="0"/>
                <a:cs typeface="Times New Roman" panose="02020603050405020304" pitchFamily="18" charset="0"/>
              </a:rPr>
              <a:t>corriente </a:t>
            </a:r>
            <a:r>
              <a:rPr lang="es-AR" sz="2400" spc="-5" dirty="0">
                <a:latin typeface="Times New Roman" panose="02020603050405020304" pitchFamily="18" charset="0"/>
                <a:cs typeface="Times New Roman" panose="02020603050405020304" pitchFamily="18" charset="0"/>
              </a:rPr>
              <a:t>ubicado </a:t>
            </a:r>
            <a:r>
              <a:rPr lang="es-AR" sz="2400" dirty="0">
                <a:latin typeface="Times New Roman" panose="02020603050405020304" pitchFamily="18" charset="0"/>
                <a:cs typeface="Times New Roman" panose="02020603050405020304" pitchFamily="18" charset="0"/>
              </a:rPr>
              <a:t>en</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puesta </a:t>
            </a:r>
            <a:r>
              <a:rPr lang="es-AR" sz="2400" dirty="0">
                <a:latin typeface="Times New Roman" panose="02020603050405020304" pitchFamily="18" charset="0"/>
                <a:cs typeface="Times New Roman" panose="02020603050405020304" pitchFamily="18" charset="0"/>
              </a:rPr>
              <a:t>a</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tierra.</a:t>
            </a:r>
            <a:endParaRPr lang="es-AR" sz="2400" dirty="0">
              <a:latin typeface="Times New Roman" panose="02020603050405020304" pitchFamily="18" charset="0"/>
              <a:cs typeface="Times New Roman" panose="02020603050405020304" pitchFamily="18" charset="0"/>
            </a:endParaRPr>
          </a:p>
          <a:p>
            <a:pPr marL="283845" marR="6985" algn="just">
              <a:lnSpc>
                <a:spcPct val="143600"/>
              </a:lnSpc>
              <a:spcBef>
                <a:spcPts val="204"/>
              </a:spcBef>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E213AF2E-B1D4-4B12-B932-943DB29D53CD}"/>
              </a:ext>
            </a:extLst>
          </p:cNvPr>
          <p:cNvPicPr/>
          <p:nvPr/>
        </p:nvPicPr>
        <p:blipFill>
          <a:blip r:embed="rId3" cstate="print"/>
          <a:stretch>
            <a:fillRect/>
          </a:stretch>
        </p:blipFill>
        <p:spPr>
          <a:xfrm>
            <a:off x="11049000" y="137702"/>
            <a:ext cx="2208357" cy="54809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914400" y="519559"/>
            <a:ext cx="11887200" cy="9310241"/>
          </a:xfrm>
          <a:prstGeom prst="rect">
            <a:avLst/>
          </a:prstGeom>
        </p:spPr>
        <p:txBody>
          <a:bodyPr vert="horz" wrap="square" lIns="0" tIns="12700" rIns="0" bIns="0" rtlCol="0">
            <a:spAutoFit/>
          </a:bodyPr>
          <a:lstStyle/>
          <a:p>
            <a:pPr marL="690245" lvl="2" indent="-678180" algn="just">
              <a:lnSpc>
                <a:spcPts val="1670"/>
              </a:lnSpc>
              <a:buFont typeface="+mj-lt"/>
              <a:buAutoNum type="arabicPeriod" startAt="17"/>
              <a:tabLst>
                <a:tab pos="690880" algn="l"/>
              </a:tabLst>
            </a:pPr>
            <a:r>
              <a:rPr sz="2400" b="1" u="sng" spc="-5" dirty="0" err="1">
                <a:uFill>
                  <a:solidFill>
                    <a:srgbClr val="000000"/>
                  </a:solidFill>
                </a:uFill>
                <a:latin typeface="Times New Roman" panose="02020603050405020304" pitchFamily="18" charset="0"/>
                <a:cs typeface="Times New Roman" panose="02020603050405020304" pitchFamily="18" charset="0"/>
              </a:rPr>
              <a:t>Cambiadores</a:t>
            </a:r>
            <a:r>
              <a:rPr sz="2400" b="1" u="sng" spc="-20" dirty="0">
                <a:uFill>
                  <a:solidFill>
                    <a:srgbClr val="000000"/>
                  </a:solidFill>
                </a:uFill>
                <a:latin typeface="Times New Roman" panose="02020603050405020304" pitchFamily="18" charset="0"/>
                <a:cs typeface="Times New Roman" panose="02020603050405020304" pitchFamily="18" charset="0"/>
              </a:rPr>
              <a:t> </a:t>
            </a:r>
            <a:r>
              <a:rPr sz="2400" b="1" u="sng" spc="-5" dirty="0">
                <a:uFill>
                  <a:solidFill>
                    <a:srgbClr val="000000"/>
                  </a:solidFill>
                </a:uFill>
                <a:latin typeface="Times New Roman" panose="02020603050405020304" pitchFamily="18" charset="0"/>
                <a:cs typeface="Times New Roman" panose="02020603050405020304" pitchFamily="18" charset="0"/>
              </a:rPr>
              <a:t>de</a:t>
            </a:r>
            <a:r>
              <a:rPr sz="2400" b="1" u="sng" spc="-20" dirty="0">
                <a:uFill>
                  <a:solidFill>
                    <a:srgbClr val="000000"/>
                  </a:solidFill>
                </a:uFill>
                <a:latin typeface="Times New Roman" panose="02020603050405020304" pitchFamily="18" charset="0"/>
                <a:cs typeface="Times New Roman" panose="02020603050405020304" pitchFamily="18" charset="0"/>
              </a:rPr>
              <a:t> </a:t>
            </a:r>
            <a:r>
              <a:rPr sz="2400" b="1" u="sng" spc="-5" dirty="0">
                <a:uFill>
                  <a:solidFill>
                    <a:srgbClr val="000000"/>
                  </a:solidFill>
                </a:uFill>
                <a:latin typeface="Times New Roman" panose="02020603050405020304" pitchFamily="18" charset="0"/>
                <a:cs typeface="Times New Roman" panose="02020603050405020304" pitchFamily="18" charset="0"/>
              </a:rPr>
              <a:t>Tomas</a:t>
            </a:r>
            <a:endParaRPr sz="2400" dirty="0">
              <a:latin typeface="Times New Roman" panose="02020603050405020304" pitchFamily="18" charset="0"/>
              <a:cs typeface="Times New Roman" panose="02020603050405020304" pitchFamily="18" charset="0"/>
            </a:endParaRPr>
          </a:p>
          <a:p>
            <a:pPr lvl="2" algn="just">
              <a:spcBef>
                <a:spcPts val="40"/>
              </a:spcBef>
              <a:buFont typeface="Arial"/>
              <a:buAutoNum type="arabicPeriod" startAt="17"/>
            </a:pPr>
            <a:endParaRPr sz="2400" dirty="0">
              <a:latin typeface="Times New Roman" panose="02020603050405020304" pitchFamily="18" charset="0"/>
              <a:cs typeface="Times New Roman" panose="02020603050405020304" pitchFamily="18" charset="0"/>
            </a:endParaRPr>
          </a:p>
          <a:p>
            <a:pPr marL="911225" lvl="3" indent="-899160" algn="just">
              <a:buAutoNum type="arabicPeriod"/>
              <a:tabLst>
                <a:tab pos="911860" algn="l"/>
              </a:tabLst>
            </a:pPr>
            <a:r>
              <a:rPr sz="2400" b="1" spc="-5" dirty="0">
                <a:latin typeface="Times New Roman" panose="02020603050405020304" pitchFamily="18" charset="0"/>
                <a:cs typeface="Times New Roman" panose="02020603050405020304" pitchFamily="18" charset="0"/>
              </a:rPr>
              <a:t>Cambiador</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a:t>
            </a:r>
            <a:r>
              <a:rPr sz="2400" b="1" spc="-2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tomas</a:t>
            </a:r>
            <a:r>
              <a:rPr sz="2400" b="1" spc="-10"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desenergizado</a:t>
            </a:r>
            <a:r>
              <a:rPr sz="2400" b="1" spc="-5" dirty="0">
                <a:latin typeface="Times New Roman" panose="02020603050405020304" pitchFamily="18" charset="0"/>
                <a:cs typeface="Times New Roman" panose="02020603050405020304" pitchFamily="18" charset="0"/>
              </a:rPr>
              <a:t>.</a:t>
            </a:r>
            <a:endParaRPr lang="es-AR" sz="2400" b="1" spc="-5" dirty="0">
              <a:latin typeface="Times New Roman" panose="02020603050405020304" pitchFamily="18" charset="0"/>
              <a:cs typeface="Times New Roman" panose="02020603050405020304" pitchFamily="18" charset="0"/>
            </a:endParaRPr>
          </a:p>
          <a:p>
            <a:pPr marL="911225" lvl="3" indent="-899160" algn="just">
              <a:buAutoNum type="arabicPeriod"/>
              <a:tabLst>
                <a:tab pos="911860" algn="l"/>
              </a:tabLst>
            </a:pPr>
            <a:endParaRPr sz="2400" dirty="0">
              <a:latin typeface="Times New Roman" panose="02020603050405020304" pitchFamily="18" charset="0"/>
              <a:cs typeface="Times New Roman" panose="02020603050405020304" pitchFamily="18" charset="0"/>
            </a:endParaRPr>
          </a:p>
          <a:p>
            <a:pPr marL="626745" marR="5080" indent="-342900" algn="just">
              <a:spcBef>
                <a:spcPts val="204"/>
              </a:spcBef>
              <a:buFont typeface="Wingdings" panose="05000000000000000000" pitchFamily="2" charset="2"/>
              <a:buChar char="Ø"/>
            </a:pPr>
            <a:r>
              <a:rPr sz="2200" dirty="0">
                <a:latin typeface="Times New Roman" panose="02020603050405020304" pitchFamily="18" charset="0"/>
                <a:cs typeface="Times New Roman" panose="02020603050405020304" pitchFamily="18" charset="0"/>
              </a:rPr>
              <a:t>Cuando</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se</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requiera</a:t>
            </a:r>
            <a:r>
              <a:rPr sz="22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en</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las</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Especificaciones</a:t>
            </a:r>
            <a:r>
              <a:rPr sz="2200" dirty="0">
                <a:latin typeface="Times New Roman" panose="02020603050405020304" pitchFamily="18" charset="0"/>
                <a:cs typeface="Times New Roman" panose="02020603050405020304" pitchFamily="18" charset="0"/>
              </a:rPr>
              <a:t> Particulares</a:t>
            </a:r>
            <a:r>
              <a:rPr sz="2200" spc="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un </a:t>
            </a:r>
            <a:r>
              <a:rPr sz="2200" spc="-5" dirty="0">
                <a:latin typeface="Times New Roman" panose="02020603050405020304" pitchFamily="18" charset="0"/>
                <a:cs typeface="Times New Roman" panose="02020603050405020304" pitchFamily="18" charset="0"/>
              </a:rPr>
              <a:t> </a:t>
            </a:r>
            <a:r>
              <a:rPr sz="2200" b="1" dirty="0">
                <a:latin typeface="Times New Roman" panose="02020603050405020304" pitchFamily="18" charset="0"/>
                <a:cs typeface="Times New Roman" panose="02020603050405020304" pitchFamily="18" charset="0"/>
              </a:rPr>
              <a:t>cambiador de tomas </a:t>
            </a:r>
            <a:r>
              <a:rPr sz="2200" b="1" spc="-5" dirty="0">
                <a:latin typeface="Times New Roman" panose="02020603050405020304" pitchFamily="18" charset="0"/>
                <a:cs typeface="Times New Roman" panose="02020603050405020304" pitchFamily="18" charset="0"/>
              </a:rPr>
              <a:t>desenergizado, éste deberá cumplir </a:t>
            </a:r>
            <a:r>
              <a:rPr sz="2200" b="1" dirty="0">
                <a:latin typeface="Times New Roman" panose="02020603050405020304" pitchFamily="18" charset="0"/>
                <a:cs typeface="Times New Roman" panose="02020603050405020304" pitchFamily="18" charset="0"/>
              </a:rPr>
              <a:t>con </a:t>
            </a:r>
            <a:r>
              <a:rPr sz="2200" b="1" spc="-10" dirty="0">
                <a:latin typeface="Times New Roman" panose="02020603050405020304" pitchFamily="18" charset="0"/>
                <a:cs typeface="Times New Roman" panose="02020603050405020304" pitchFamily="18" charset="0"/>
              </a:rPr>
              <a:t>los </a:t>
            </a:r>
            <a:r>
              <a:rPr sz="2200" b="1" spc="-5" dirty="0">
                <a:latin typeface="Times New Roman" panose="02020603050405020304" pitchFamily="18" charset="0"/>
                <a:cs typeface="Times New Roman" panose="02020603050405020304" pitchFamily="18" charset="0"/>
              </a:rPr>
              <a:t> requisitos</a:t>
            </a:r>
            <a:r>
              <a:rPr sz="2200" b="1"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establecidos </a:t>
            </a:r>
            <a:r>
              <a:rPr sz="2200" b="1" dirty="0">
                <a:latin typeface="Times New Roman" panose="02020603050405020304" pitchFamily="18" charset="0"/>
                <a:cs typeface="Times New Roman" panose="02020603050405020304" pitchFamily="18" charset="0"/>
              </a:rPr>
              <a:t>en la</a:t>
            </a:r>
            <a:r>
              <a:rPr sz="2200" b="1" spc="-10" dirty="0">
                <a:latin typeface="Times New Roman" panose="02020603050405020304" pitchFamily="18" charset="0"/>
                <a:cs typeface="Times New Roman" panose="02020603050405020304" pitchFamily="18" charset="0"/>
              </a:rPr>
              <a:t> </a:t>
            </a:r>
            <a:r>
              <a:rPr sz="2200" b="1" dirty="0" err="1">
                <a:latin typeface="Times New Roman" panose="02020603050405020304" pitchFamily="18" charset="0"/>
                <a:cs typeface="Times New Roman" panose="02020603050405020304" pitchFamily="18" charset="0"/>
              </a:rPr>
              <a:t>norma</a:t>
            </a:r>
            <a:r>
              <a:rPr sz="2200" b="1" spc="-10" dirty="0">
                <a:latin typeface="Times New Roman" panose="02020603050405020304" pitchFamily="18" charset="0"/>
                <a:cs typeface="Times New Roman" panose="02020603050405020304" pitchFamily="18" charset="0"/>
              </a:rPr>
              <a:t> IEC</a:t>
            </a:r>
            <a:endParaRPr lang="es-AR" sz="2200" b="1" spc="-10" dirty="0">
              <a:latin typeface="Times New Roman" panose="02020603050405020304" pitchFamily="18" charset="0"/>
              <a:cs typeface="Times New Roman" panose="02020603050405020304" pitchFamily="18" charset="0"/>
            </a:endParaRPr>
          </a:p>
          <a:p>
            <a:pPr marL="626745" marR="5080" indent="-342900" algn="just">
              <a:spcBef>
                <a:spcPts val="204"/>
              </a:spcBef>
              <a:buFont typeface="Wingdings" panose="05000000000000000000" pitchFamily="2" charset="2"/>
              <a:buChar char="Ø"/>
            </a:pPr>
            <a:endParaRPr sz="2200"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r>
              <a:rPr sz="2200" dirty="0">
                <a:latin typeface="Times New Roman" panose="02020603050405020304" pitchFamily="18" charset="0"/>
                <a:cs typeface="Times New Roman" panose="02020603050405020304" pitchFamily="18" charset="0"/>
              </a:rPr>
              <a:t>El cambiador de </a:t>
            </a:r>
            <a:r>
              <a:rPr sz="2200" spc="-5" dirty="0">
                <a:latin typeface="Times New Roman" panose="02020603050405020304" pitchFamily="18" charset="0"/>
                <a:cs typeface="Times New Roman" panose="02020603050405020304" pitchFamily="18" charset="0"/>
              </a:rPr>
              <a:t>tomas desenergizado </a:t>
            </a:r>
            <a:r>
              <a:rPr sz="2200" b="1" spc="-5" dirty="0">
                <a:latin typeface="Times New Roman" panose="02020603050405020304" pitchFamily="18" charset="0"/>
                <a:cs typeface="Times New Roman" panose="02020603050405020304" pitchFamily="18" charset="0"/>
              </a:rPr>
              <a:t>deberá estar diseñado para </a:t>
            </a:r>
            <a:r>
              <a:rPr sz="2200" b="1" dirty="0">
                <a:latin typeface="Times New Roman" panose="02020603050405020304" pitchFamily="18" charset="0"/>
                <a:cs typeface="Times New Roman" panose="02020603050405020304" pitchFamily="18" charset="0"/>
              </a:rPr>
              <a:t> operación</a:t>
            </a:r>
            <a:r>
              <a:rPr sz="2200" b="1" spc="-25"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manual</a:t>
            </a:r>
            <a:r>
              <a:rPr sz="2200" b="1" spc="-40"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desde</a:t>
            </a:r>
            <a:r>
              <a:rPr sz="2200" b="1" spc="-40" dirty="0">
                <a:latin typeface="Times New Roman" panose="02020603050405020304" pitchFamily="18" charset="0"/>
                <a:cs typeface="Times New Roman" panose="02020603050405020304" pitchFamily="18" charset="0"/>
              </a:rPr>
              <a:t> </a:t>
            </a:r>
            <a:r>
              <a:rPr sz="2200" b="1" dirty="0">
                <a:latin typeface="Times New Roman" panose="02020603050405020304" pitchFamily="18" charset="0"/>
                <a:cs typeface="Times New Roman" panose="02020603050405020304" pitchFamily="18" charset="0"/>
              </a:rPr>
              <a:t>el</a:t>
            </a:r>
            <a:r>
              <a:rPr sz="2200" b="1" spc="-35"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exterior</a:t>
            </a:r>
            <a:r>
              <a:rPr sz="2200" b="1" spc="-40" dirty="0">
                <a:latin typeface="Times New Roman" panose="02020603050405020304" pitchFamily="18" charset="0"/>
                <a:cs typeface="Times New Roman" panose="02020603050405020304" pitchFamily="18" charset="0"/>
              </a:rPr>
              <a:t> </a:t>
            </a:r>
            <a:r>
              <a:rPr sz="2200" b="1" dirty="0">
                <a:latin typeface="Times New Roman" panose="02020603050405020304" pitchFamily="18" charset="0"/>
                <a:cs typeface="Times New Roman" panose="02020603050405020304" pitchFamily="18" charset="0"/>
              </a:rPr>
              <a:t>del</a:t>
            </a:r>
            <a:r>
              <a:rPr sz="2200" b="1" spc="-50"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tanque,</a:t>
            </a:r>
            <a:r>
              <a:rPr sz="2200" b="1" spc="-35" dirty="0">
                <a:latin typeface="Times New Roman" panose="02020603050405020304" pitchFamily="18" charset="0"/>
                <a:cs typeface="Times New Roman" panose="02020603050405020304" pitchFamily="18" charset="0"/>
              </a:rPr>
              <a:t> </a:t>
            </a:r>
            <a:r>
              <a:rPr sz="2200" b="1" dirty="0">
                <a:latin typeface="Times New Roman" panose="02020603050405020304" pitchFamily="18" charset="0"/>
                <a:cs typeface="Times New Roman" panose="02020603050405020304" pitchFamily="18" charset="0"/>
              </a:rPr>
              <a:t>con</a:t>
            </a:r>
            <a:r>
              <a:rPr sz="2200" b="1" spc="-35" dirty="0">
                <a:latin typeface="Times New Roman" panose="02020603050405020304" pitchFamily="18" charset="0"/>
                <a:cs typeface="Times New Roman" panose="02020603050405020304" pitchFamily="18" charset="0"/>
              </a:rPr>
              <a:t> </a:t>
            </a:r>
            <a:r>
              <a:rPr sz="2200" b="1" spc="-10" dirty="0">
                <a:latin typeface="Times New Roman" panose="02020603050405020304" pitchFamily="18" charset="0"/>
                <a:cs typeface="Times New Roman" panose="02020603050405020304" pitchFamily="18" charset="0"/>
              </a:rPr>
              <a:t>el</a:t>
            </a:r>
            <a:r>
              <a:rPr sz="2200" b="1" spc="-40"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transformador </a:t>
            </a:r>
            <a:r>
              <a:rPr sz="2200" b="1" spc="-380"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desenergizado</a:t>
            </a:r>
            <a:r>
              <a:rPr sz="2200" b="1" spc="-2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por</a:t>
            </a:r>
            <a:r>
              <a:rPr sz="2200" spc="-4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medio</a:t>
            </a:r>
            <a:r>
              <a:rPr sz="2200" spc="-1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de</a:t>
            </a:r>
            <a:r>
              <a:rPr sz="2200" spc="-2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una</a:t>
            </a:r>
            <a:r>
              <a:rPr sz="2200" spc="-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rueda,</a:t>
            </a:r>
            <a:r>
              <a:rPr sz="2200" spc="-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llave</a:t>
            </a:r>
            <a:r>
              <a:rPr sz="2200" spc="-1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o</a:t>
            </a:r>
            <a:r>
              <a:rPr sz="2200" spc="-2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palanca</a:t>
            </a:r>
            <a:r>
              <a:rPr sz="2200" spc="-4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montada</a:t>
            </a:r>
            <a:r>
              <a:rPr sz="2200" spc="-2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en </a:t>
            </a:r>
            <a:r>
              <a:rPr sz="2200" spc="-38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un </a:t>
            </a:r>
            <a:r>
              <a:rPr sz="2200" spc="-5" dirty="0">
                <a:latin typeface="Times New Roman" panose="02020603050405020304" pitchFamily="18" charset="0"/>
                <a:cs typeface="Times New Roman" panose="02020603050405020304" pitchFamily="18" charset="0"/>
              </a:rPr>
              <a:t>sitio conveniente </a:t>
            </a:r>
            <a:r>
              <a:rPr sz="2200" dirty="0">
                <a:latin typeface="Times New Roman" panose="02020603050405020304" pitchFamily="18" charset="0"/>
                <a:cs typeface="Times New Roman" panose="02020603050405020304" pitchFamily="18" charset="0"/>
              </a:rPr>
              <a:t>y a una </a:t>
            </a:r>
            <a:r>
              <a:rPr sz="2200" spc="-5" dirty="0">
                <a:latin typeface="Times New Roman" panose="02020603050405020304" pitchFamily="18" charset="0"/>
                <a:cs typeface="Times New Roman" panose="02020603050405020304" pitchFamily="18" charset="0"/>
              </a:rPr>
              <a:t>altura </a:t>
            </a:r>
            <a:r>
              <a:rPr sz="2200" dirty="0">
                <a:latin typeface="Times New Roman" panose="02020603050405020304" pitchFamily="18" charset="0"/>
                <a:cs typeface="Times New Roman" panose="02020603050405020304" pitchFamily="18" charset="0"/>
              </a:rPr>
              <a:t>de </a:t>
            </a:r>
            <a:r>
              <a:rPr sz="2200" spc="-5" dirty="0">
                <a:latin typeface="Times New Roman" panose="02020603050405020304" pitchFamily="18" charset="0"/>
                <a:cs typeface="Times New Roman" panose="02020603050405020304" pitchFamily="18" charset="0"/>
              </a:rPr>
              <a:t>1,00 </a:t>
            </a:r>
            <a:r>
              <a:rPr sz="2200" dirty="0">
                <a:latin typeface="Times New Roman" panose="02020603050405020304" pitchFamily="18" charset="0"/>
                <a:cs typeface="Times New Roman" panose="02020603050405020304" pitchFamily="18" charset="0"/>
              </a:rPr>
              <a:t>m sobre el </a:t>
            </a:r>
            <a:r>
              <a:rPr sz="2200" spc="-10" dirty="0">
                <a:latin typeface="Times New Roman" panose="02020603050405020304" pitchFamily="18" charset="0"/>
                <a:cs typeface="Times New Roman" panose="02020603050405020304" pitchFamily="18" charset="0"/>
              </a:rPr>
              <a:t>nivel </a:t>
            </a:r>
            <a:r>
              <a:rPr sz="2200" dirty="0">
                <a:latin typeface="Times New Roman" panose="02020603050405020304" pitchFamily="18" charset="0"/>
                <a:cs typeface="Times New Roman" panose="02020603050405020304" pitchFamily="18" charset="0"/>
              </a:rPr>
              <a:t>de </a:t>
            </a:r>
            <a:r>
              <a:rPr sz="2200" spc="-10" dirty="0">
                <a:latin typeface="Times New Roman" panose="02020603050405020304" pitchFamily="18" charset="0"/>
                <a:cs typeface="Times New Roman" panose="02020603050405020304" pitchFamily="18" charset="0"/>
              </a:rPr>
              <a:t>los </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rieles y </a:t>
            </a:r>
            <a:r>
              <a:rPr sz="2200" spc="-5" dirty="0">
                <a:latin typeface="Times New Roman" panose="02020603050405020304" pitchFamily="18" charset="0"/>
                <a:cs typeface="Times New Roman" panose="02020603050405020304" pitchFamily="18" charset="0"/>
              </a:rPr>
              <a:t>deberá estar provista </a:t>
            </a:r>
            <a:r>
              <a:rPr sz="2200" spc="-10" dirty="0">
                <a:latin typeface="Times New Roman" panose="02020603050405020304" pitchFamily="18" charset="0"/>
                <a:cs typeface="Times New Roman" panose="02020603050405020304" pitchFamily="18" charset="0"/>
              </a:rPr>
              <a:t>de </a:t>
            </a:r>
            <a:r>
              <a:rPr sz="2200" dirty="0">
                <a:latin typeface="Times New Roman" panose="02020603050405020304" pitchFamily="18" charset="0"/>
                <a:cs typeface="Times New Roman" panose="02020603050405020304" pitchFamily="18" charset="0"/>
              </a:rPr>
              <a:t>un medio de </a:t>
            </a:r>
            <a:r>
              <a:rPr sz="2200" spc="-5" dirty="0">
                <a:latin typeface="Times New Roman" panose="02020603050405020304" pitchFamily="18" charset="0"/>
                <a:cs typeface="Times New Roman" panose="02020603050405020304" pitchFamily="18" charset="0"/>
              </a:rPr>
              <a:t>bloqueo </a:t>
            </a:r>
            <a:r>
              <a:rPr sz="2200" spc="-10" dirty="0">
                <a:latin typeface="Times New Roman" panose="02020603050405020304" pitchFamily="18" charset="0"/>
                <a:cs typeface="Times New Roman" panose="02020603050405020304" pitchFamily="18" charset="0"/>
              </a:rPr>
              <a:t>efectivo. </a:t>
            </a:r>
            <a:r>
              <a:rPr sz="2200" spc="-5" dirty="0">
                <a:latin typeface="Times New Roman" panose="02020603050405020304" pitchFamily="18" charset="0"/>
                <a:cs typeface="Times New Roman" panose="02020603050405020304" pitchFamily="18" charset="0"/>
              </a:rPr>
              <a:t> </a:t>
            </a:r>
            <a:endParaRPr lang="es-AR" sz="2200" spc="-5"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endParaRPr lang="es-AR" sz="2200" b="1" spc="-5"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r>
              <a:rPr sz="2200" dirty="0" err="1">
                <a:latin typeface="Times New Roman" panose="02020603050405020304" pitchFamily="18" charset="0"/>
                <a:cs typeface="Times New Roman" panose="02020603050405020304" pitchFamily="18" charset="0"/>
              </a:rPr>
              <a:t>Deberá</a:t>
            </a:r>
            <a:r>
              <a:rPr sz="2200" b="1" dirty="0">
                <a:latin typeface="Times New Roman" panose="02020603050405020304" pitchFamily="18" charset="0"/>
                <a:cs typeface="Times New Roman" panose="02020603050405020304" pitchFamily="18" charset="0"/>
              </a:rPr>
              <a:t> tener </a:t>
            </a:r>
            <a:r>
              <a:rPr sz="2200" b="1" spc="-5" dirty="0">
                <a:latin typeface="Times New Roman" panose="02020603050405020304" pitchFamily="18" charset="0"/>
                <a:cs typeface="Times New Roman" panose="02020603050405020304" pitchFamily="18" charset="0"/>
              </a:rPr>
              <a:t>índice </a:t>
            </a:r>
            <a:r>
              <a:rPr sz="2200" b="1" dirty="0">
                <a:latin typeface="Times New Roman" panose="02020603050405020304" pitchFamily="18" charset="0"/>
                <a:cs typeface="Times New Roman" panose="02020603050405020304" pitchFamily="18" charset="0"/>
              </a:rPr>
              <a:t>con un dial para </a:t>
            </a:r>
            <a:r>
              <a:rPr sz="2200" b="1" spc="-10" dirty="0">
                <a:latin typeface="Times New Roman" panose="02020603050405020304" pitchFamily="18" charset="0"/>
                <a:cs typeface="Times New Roman" panose="02020603050405020304" pitchFamily="18" charset="0"/>
              </a:rPr>
              <a:t>la </a:t>
            </a:r>
            <a:r>
              <a:rPr sz="2200" b="1" spc="-5" dirty="0">
                <a:latin typeface="Times New Roman" panose="02020603050405020304" pitchFamily="18" charset="0"/>
                <a:cs typeface="Times New Roman" panose="02020603050405020304" pitchFamily="18" charset="0"/>
              </a:rPr>
              <a:t>indicación </a:t>
            </a:r>
            <a:r>
              <a:rPr sz="2200" b="1" dirty="0">
                <a:latin typeface="Times New Roman" panose="02020603050405020304" pitchFamily="18" charset="0"/>
                <a:cs typeface="Times New Roman" panose="02020603050405020304" pitchFamily="18" charset="0"/>
              </a:rPr>
              <a:t>de </a:t>
            </a:r>
            <a:r>
              <a:rPr sz="2200" b="1" spc="-5" dirty="0">
                <a:latin typeface="Times New Roman" panose="02020603050405020304" pitchFamily="18" charset="0"/>
                <a:cs typeface="Times New Roman" panose="02020603050405020304" pitchFamily="18" charset="0"/>
              </a:rPr>
              <a:t>posición </a:t>
            </a:r>
            <a:r>
              <a:rPr sz="2200" b="1" dirty="0">
                <a:latin typeface="Times New Roman" panose="02020603050405020304" pitchFamily="18" charset="0"/>
                <a:cs typeface="Times New Roman" panose="02020603050405020304" pitchFamily="18" charset="0"/>
              </a:rPr>
              <a:t>y </a:t>
            </a:r>
            <a:r>
              <a:rPr sz="2200" b="1" spc="-10" dirty="0">
                <a:latin typeface="Times New Roman" panose="02020603050405020304" pitchFamily="18" charset="0"/>
                <a:cs typeface="Times New Roman" panose="02020603050405020304" pitchFamily="18" charset="0"/>
              </a:rPr>
              <a:t>un </a:t>
            </a:r>
            <a:r>
              <a:rPr sz="2200" b="1" spc="-5" dirty="0">
                <a:latin typeface="Times New Roman" panose="02020603050405020304" pitchFamily="18" charset="0"/>
                <a:cs typeface="Times New Roman" panose="02020603050405020304" pitchFamily="18" charset="0"/>
              </a:rPr>
              <a:t> dispositivo</a:t>
            </a:r>
            <a:r>
              <a:rPr sz="2200" b="1" dirty="0">
                <a:latin typeface="Times New Roman" panose="02020603050405020304" pitchFamily="18" charset="0"/>
                <a:cs typeface="Times New Roman" panose="02020603050405020304" pitchFamily="18" charset="0"/>
              </a:rPr>
              <a:t> de</a:t>
            </a:r>
            <a:r>
              <a:rPr sz="2200" b="1" spc="5" dirty="0">
                <a:latin typeface="Times New Roman" panose="02020603050405020304" pitchFamily="18" charset="0"/>
                <a:cs typeface="Times New Roman" panose="02020603050405020304" pitchFamily="18" charset="0"/>
              </a:rPr>
              <a:t> </a:t>
            </a:r>
            <a:r>
              <a:rPr sz="2200" b="1" dirty="0">
                <a:latin typeface="Times New Roman" panose="02020603050405020304" pitchFamily="18" charset="0"/>
                <a:cs typeface="Times New Roman" panose="02020603050405020304" pitchFamily="18" charset="0"/>
              </a:rPr>
              <a:t>cerradura</a:t>
            </a:r>
            <a:r>
              <a:rPr sz="2200" b="1" spc="5"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para</a:t>
            </a:r>
            <a:r>
              <a:rPr sz="2200" b="1"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cualquiera</a:t>
            </a:r>
            <a:r>
              <a:rPr sz="2200" b="1" dirty="0">
                <a:latin typeface="Times New Roman" panose="02020603050405020304" pitchFamily="18" charset="0"/>
                <a:cs typeface="Times New Roman" panose="02020603050405020304" pitchFamily="18" charset="0"/>
              </a:rPr>
              <a:t> de</a:t>
            </a:r>
            <a:r>
              <a:rPr sz="2200" b="1" spc="5"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las</a:t>
            </a:r>
            <a:r>
              <a:rPr sz="2200" b="1"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posiciones.</a:t>
            </a:r>
            <a:r>
              <a:rPr sz="2200" b="1"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Se </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deberán</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suministrar</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contactos</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auxiliares,</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que</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impidan</a:t>
            </a:r>
            <a:r>
              <a:rPr sz="22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la </a:t>
            </a:r>
            <a:r>
              <a:rPr sz="2200" spc="-37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energización</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del</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Banco</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de</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Transformación</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si</a:t>
            </a:r>
            <a:r>
              <a:rPr sz="2200" dirty="0">
                <a:latin typeface="Times New Roman" panose="02020603050405020304" pitchFamily="18" charset="0"/>
                <a:cs typeface="Times New Roman" panose="02020603050405020304" pitchFamily="18" charset="0"/>
              </a:rPr>
              <a:t> la</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posición</a:t>
            </a:r>
            <a:r>
              <a:rPr sz="22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del </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cambiador de </a:t>
            </a:r>
            <a:r>
              <a:rPr sz="2200" spc="-5" dirty="0">
                <a:latin typeface="Times New Roman" panose="02020603050405020304" pitchFamily="18" charset="0"/>
                <a:cs typeface="Times New Roman" panose="02020603050405020304" pitchFamily="18" charset="0"/>
              </a:rPr>
              <a:t>tomas </a:t>
            </a:r>
            <a:r>
              <a:rPr sz="2200" dirty="0">
                <a:latin typeface="Times New Roman" panose="02020603050405020304" pitchFamily="18" charset="0"/>
                <a:cs typeface="Times New Roman" panose="02020603050405020304" pitchFamily="18" charset="0"/>
              </a:rPr>
              <a:t>no es la </a:t>
            </a:r>
            <a:r>
              <a:rPr sz="2200" spc="-5" dirty="0">
                <a:latin typeface="Times New Roman" panose="02020603050405020304" pitchFamily="18" charset="0"/>
                <a:cs typeface="Times New Roman" panose="02020603050405020304" pitchFamily="18" charset="0"/>
              </a:rPr>
              <a:t>misma </a:t>
            </a:r>
            <a:r>
              <a:rPr sz="2200" spc="-10" dirty="0">
                <a:latin typeface="Times New Roman" panose="02020603050405020304" pitchFamily="18" charset="0"/>
                <a:cs typeface="Times New Roman" panose="02020603050405020304" pitchFamily="18" charset="0"/>
              </a:rPr>
              <a:t>en </a:t>
            </a:r>
            <a:r>
              <a:rPr sz="2200" dirty="0">
                <a:latin typeface="Times New Roman" panose="02020603050405020304" pitchFamily="18" charset="0"/>
                <a:cs typeface="Times New Roman" panose="02020603050405020304" pitchFamily="18" charset="0"/>
              </a:rPr>
              <a:t>las </a:t>
            </a:r>
            <a:r>
              <a:rPr sz="2200" spc="-5" dirty="0">
                <a:latin typeface="Times New Roman" panose="02020603050405020304" pitchFamily="18" charset="0"/>
                <a:cs typeface="Times New Roman" panose="02020603050405020304" pitchFamily="18" charset="0"/>
              </a:rPr>
              <a:t>tres fases. </a:t>
            </a:r>
            <a:endParaRPr lang="es-AR" sz="2200" spc="-5"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endParaRPr lang="es-AR" sz="2200" b="1" spc="-5"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r>
              <a:rPr sz="2200" b="1" dirty="0">
                <a:latin typeface="Times New Roman" panose="02020603050405020304" pitchFamily="18" charset="0"/>
                <a:cs typeface="Times New Roman" panose="02020603050405020304" pitchFamily="18" charset="0"/>
              </a:rPr>
              <a:t>El </a:t>
            </a:r>
            <a:r>
              <a:rPr sz="2200" b="1" spc="-5" dirty="0">
                <a:latin typeface="Times New Roman" panose="02020603050405020304" pitchFamily="18" charset="0"/>
                <a:cs typeface="Times New Roman" panose="02020603050405020304" pitchFamily="18" charset="0"/>
              </a:rPr>
              <a:t>cambiador </a:t>
            </a:r>
            <a:r>
              <a:rPr sz="2200" b="1" spc="-375" dirty="0">
                <a:latin typeface="Times New Roman" panose="02020603050405020304" pitchFamily="18" charset="0"/>
                <a:cs typeface="Times New Roman" panose="02020603050405020304" pitchFamily="18" charset="0"/>
              </a:rPr>
              <a:t> </a:t>
            </a:r>
            <a:r>
              <a:rPr sz="2200" b="1" dirty="0">
                <a:latin typeface="Times New Roman" panose="02020603050405020304" pitchFamily="18" charset="0"/>
                <a:cs typeface="Times New Roman" panose="02020603050405020304" pitchFamily="18" charset="0"/>
              </a:rPr>
              <a:t>de tomas </a:t>
            </a:r>
            <a:r>
              <a:rPr sz="2200" b="1" spc="-5" dirty="0">
                <a:latin typeface="Times New Roman" panose="02020603050405020304" pitchFamily="18" charset="0"/>
                <a:cs typeface="Times New Roman" panose="02020603050405020304" pitchFamily="18" charset="0"/>
              </a:rPr>
              <a:t>deberá estar </a:t>
            </a:r>
            <a:r>
              <a:rPr sz="2200" b="1" dirty="0">
                <a:latin typeface="Times New Roman" panose="02020603050405020304" pitchFamily="18" charset="0"/>
                <a:cs typeface="Times New Roman" panose="02020603050405020304" pitchFamily="18" charset="0"/>
              </a:rPr>
              <a:t>diseñado </a:t>
            </a:r>
            <a:r>
              <a:rPr sz="2200" b="1" spc="-5" dirty="0">
                <a:latin typeface="Times New Roman" panose="02020603050405020304" pitchFamily="18" charset="0"/>
                <a:cs typeface="Times New Roman" panose="02020603050405020304" pitchFamily="18" charset="0"/>
              </a:rPr>
              <a:t>con altos factores </a:t>
            </a:r>
            <a:r>
              <a:rPr sz="2200" b="1" dirty="0">
                <a:latin typeface="Times New Roman" panose="02020603050405020304" pitchFamily="18" charset="0"/>
                <a:cs typeface="Times New Roman" panose="02020603050405020304" pitchFamily="18" charset="0"/>
              </a:rPr>
              <a:t>de </a:t>
            </a:r>
            <a:r>
              <a:rPr sz="2200" b="1" spc="-5" dirty="0">
                <a:latin typeface="Times New Roman" panose="02020603050405020304" pitchFamily="18" charset="0"/>
                <a:cs typeface="Times New Roman" panose="02020603050405020304" pitchFamily="18" charset="0"/>
              </a:rPr>
              <a:t>seguridad </a:t>
            </a:r>
            <a:r>
              <a:rPr sz="2200" b="1"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térmica, mecánica, eléctrica</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y sus </a:t>
            </a:r>
            <a:r>
              <a:rPr sz="2200" spc="-5" dirty="0">
                <a:latin typeface="Times New Roman" panose="02020603050405020304" pitchFamily="18" charset="0"/>
                <a:cs typeface="Times New Roman" panose="02020603050405020304" pitchFamily="18" charset="0"/>
              </a:rPr>
              <a:t>contactos deberán </a:t>
            </a:r>
            <a:r>
              <a:rPr sz="2200" spc="-10" dirty="0">
                <a:latin typeface="Times New Roman" panose="02020603050405020304" pitchFamily="18" charset="0"/>
                <a:cs typeface="Times New Roman" panose="02020603050405020304" pitchFamily="18" charset="0"/>
              </a:rPr>
              <a:t>ser </a:t>
            </a:r>
            <a:r>
              <a:rPr sz="2200" spc="-5" dirty="0">
                <a:latin typeface="Times New Roman" panose="02020603050405020304" pitchFamily="18" charset="0"/>
                <a:cs typeface="Times New Roman" panose="02020603050405020304" pitchFamily="18" charset="0"/>
              </a:rPr>
              <a:t>capaces </a:t>
            </a:r>
            <a:r>
              <a:rPr sz="2200" dirty="0">
                <a:latin typeface="Times New Roman" panose="02020603050405020304" pitchFamily="18" charset="0"/>
                <a:cs typeface="Times New Roman" panose="02020603050405020304" pitchFamily="18" charset="0"/>
              </a:rPr>
              <a:t> de</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resistir</a:t>
            </a:r>
            <a:r>
              <a:rPr sz="2200" dirty="0">
                <a:latin typeface="Times New Roman" panose="02020603050405020304" pitchFamily="18" charset="0"/>
                <a:cs typeface="Times New Roman" panose="02020603050405020304" pitchFamily="18" charset="0"/>
              </a:rPr>
              <a:t> las</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corrientes</a:t>
            </a:r>
            <a:r>
              <a:rPr sz="2200" dirty="0">
                <a:latin typeface="Times New Roman" panose="02020603050405020304" pitchFamily="18" charset="0"/>
                <a:cs typeface="Times New Roman" panose="02020603050405020304" pitchFamily="18" charset="0"/>
              </a:rPr>
              <a:t> de</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cortocircuito</a:t>
            </a:r>
            <a:r>
              <a:rPr sz="2200" dirty="0">
                <a:latin typeface="Times New Roman" panose="02020603050405020304" pitchFamily="18" charset="0"/>
                <a:cs typeface="Times New Roman" panose="02020603050405020304" pitchFamily="18" charset="0"/>
              </a:rPr>
              <a:t> del</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transformador</a:t>
            </a:r>
            <a:r>
              <a:rPr sz="22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sin </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dañarse.</a:t>
            </a:r>
            <a:r>
              <a:rPr sz="2200" spc="5" dirty="0">
                <a:latin typeface="Times New Roman" panose="02020603050405020304" pitchFamily="18" charset="0"/>
                <a:cs typeface="Times New Roman" panose="02020603050405020304" pitchFamily="18" charset="0"/>
              </a:rPr>
              <a:t> </a:t>
            </a:r>
            <a:endParaRPr lang="es-AR" sz="2200" spc="5"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endParaRPr lang="es-AR" sz="2200" b="1" spc="5"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r>
              <a:rPr sz="2200" spc="-5" dirty="0" err="1">
                <a:latin typeface="Times New Roman" panose="02020603050405020304" pitchFamily="18" charset="0"/>
                <a:cs typeface="Times New Roman" panose="02020603050405020304" pitchFamily="18" charset="0"/>
              </a:rPr>
              <a:t>Deberá</a:t>
            </a:r>
            <a:r>
              <a:rPr sz="2200" dirty="0">
                <a:latin typeface="Times New Roman" panose="02020603050405020304" pitchFamily="18" charset="0"/>
                <a:cs typeface="Times New Roman" panose="02020603050405020304" pitchFamily="18" charset="0"/>
              </a:rPr>
              <a:t> </a:t>
            </a:r>
            <a:r>
              <a:rPr sz="2200" b="1" dirty="0">
                <a:latin typeface="Times New Roman" panose="02020603050405020304" pitchFamily="18" charset="0"/>
                <a:cs typeface="Times New Roman" panose="02020603050405020304" pitchFamily="18" charset="0"/>
              </a:rPr>
              <a:t>ser</a:t>
            </a:r>
            <a:r>
              <a:rPr sz="2200" b="1" spc="5" dirty="0">
                <a:latin typeface="Times New Roman" panose="02020603050405020304" pitchFamily="18" charset="0"/>
                <a:cs typeface="Times New Roman" panose="02020603050405020304" pitchFamily="18" charset="0"/>
              </a:rPr>
              <a:t> </a:t>
            </a:r>
            <a:r>
              <a:rPr sz="2200" b="1" spc="-5" dirty="0" err="1">
                <a:latin typeface="Times New Roman" panose="02020603050405020304" pitchFamily="18" charset="0"/>
                <a:cs typeface="Times New Roman" panose="02020603050405020304" pitchFamily="18" charset="0"/>
              </a:rPr>
              <a:t>imposible</a:t>
            </a:r>
            <a:r>
              <a:rPr sz="2200" b="1" dirty="0">
                <a:latin typeface="Times New Roman" panose="02020603050405020304" pitchFamily="18" charset="0"/>
                <a:cs typeface="Times New Roman" panose="02020603050405020304" pitchFamily="18" charset="0"/>
              </a:rPr>
              <a:t> </a:t>
            </a:r>
            <a:r>
              <a:rPr sz="2200" b="1" spc="-5" dirty="0" err="1">
                <a:latin typeface="Times New Roman" panose="02020603050405020304" pitchFamily="18" charset="0"/>
                <a:cs typeface="Times New Roman" panose="02020603050405020304" pitchFamily="18" charset="0"/>
              </a:rPr>
              <a:t>dejar</a:t>
            </a:r>
            <a:r>
              <a:rPr sz="2200" b="1" dirty="0">
                <a:latin typeface="Times New Roman" panose="02020603050405020304" pitchFamily="18" charset="0"/>
                <a:cs typeface="Times New Roman" panose="02020603050405020304" pitchFamily="18" charset="0"/>
              </a:rPr>
              <a:t> un</a:t>
            </a:r>
            <a:r>
              <a:rPr sz="2200" b="1" spc="5" dirty="0">
                <a:latin typeface="Times New Roman" panose="02020603050405020304" pitchFamily="18" charset="0"/>
                <a:cs typeface="Times New Roman" panose="02020603050405020304" pitchFamily="18" charset="0"/>
              </a:rPr>
              <a:t> </a:t>
            </a:r>
            <a:r>
              <a:rPr lang="es-AR" sz="2200" b="1" dirty="0">
                <a:latin typeface="Times New Roman" panose="02020603050405020304" pitchFamily="18" charset="0"/>
                <a:cs typeface="Times New Roman" panose="02020603050405020304" pitchFamily="18" charset="0"/>
              </a:rPr>
              <a:t>arrollamiento </a:t>
            </a:r>
            <a:r>
              <a:rPr sz="2200" b="1" spc="-5" dirty="0" err="1">
                <a:latin typeface="Times New Roman" panose="02020603050405020304" pitchFamily="18" charset="0"/>
                <a:cs typeface="Times New Roman" panose="02020603050405020304" pitchFamily="18" charset="0"/>
              </a:rPr>
              <a:t>abierto</a:t>
            </a:r>
            <a:r>
              <a:rPr sz="2200" b="1" dirty="0">
                <a:latin typeface="Times New Roman" panose="02020603050405020304" pitchFamily="18" charset="0"/>
                <a:cs typeface="Times New Roman" panose="02020603050405020304" pitchFamily="18" charset="0"/>
              </a:rPr>
              <a:t> ó </a:t>
            </a:r>
            <a:r>
              <a:rPr sz="2200" b="1" spc="5" dirty="0">
                <a:latin typeface="Times New Roman" panose="02020603050405020304" pitchFamily="18" charset="0"/>
                <a:cs typeface="Times New Roman" panose="02020603050405020304" pitchFamily="18" charset="0"/>
              </a:rPr>
              <a:t> </a:t>
            </a:r>
            <a:r>
              <a:rPr sz="2200" b="1" spc="-5" dirty="0" err="1">
                <a:latin typeface="Times New Roman" panose="02020603050405020304" pitchFamily="18" charset="0"/>
                <a:cs typeface="Times New Roman" panose="02020603050405020304" pitchFamily="18" charset="0"/>
              </a:rPr>
              <a:t>cortocircuitado</a:t>
            </a:r>
            <a:r>
              <a:rPr sz="2200" b="1" spc="-5" dirty="0">
                <a:latin typeface="Times New Roman" panose="02020603050405020304" pitchFamily="18" charset="0"/>
                <a:cs typeface="Times New Roman" panose="02020603050405020304" pitchFamily="18" charset="0"/>
              </a:rPr>
              <a:t> </a:t>
            </a:r>
            <a:r>
              <a:rPr sz="2200" spc="-5" dirty="0" err="1">
                <a:latin typeface="Times New Roman" panose="02020603050405020304" pitchFamily="18" charset="0"/>
                <a:cs typeface="Times New Roman" panose="02020603050405020304" pitchFamily="18" charset="0"/>
              </a:rPr>
              <a:t>cuando</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la rueda </a:t>
            </a:r>
            <a:r>
              <a:rPr sz="2200" spc="-10" dirty="0">
                <a:latin typeface="Times New Roman" panose="02020603050405020304" pitchFamily="18" charset="0"/>
                <a:cs typeface="Times New Roman" panose="02020603050405020304" pitchFamily="18" charset="0"/>
              </a:rPr>
              <a:t>de </a:t>
            </a:r>
            <a:r>
              <a:rPr sz="2200" dirty="0">
                <a:latin typeface="Times New Roman" panose="02020603050405020304" pitchFamily="18" charset="0"/>
                <a:cs typeface="Times New Roman" panose="02020603050405020304" pitchFamily="18" charset="0"/>
              </a:rPr>
              <a:t>operación </a:t>
            </a:r>
            <a:r>
              <a:rPr sz="2200" spc="-5" dirty="0">
                <a:latin typeface="Times New Roman" panose="02020603050405020304" pitchFamily="18" charset="0"/>
                <a:cs typeface="Times New Roman" panose="02020603050405020304" pitchFamily="18" charset="0"/>
              </a:rPr>
              <a:t>esté </a:t>
            </a:r>
            <a:r>
              <a:rPr sz="2200" dirty="0" err="1">
                <a:latin typeface="Times New Roman" panose="02020603050405020304" pitchFamily="18" charset="0"/>
                <a:cs typeface="Times New Roman" panose="02020603050405020304" pitchFamily="18" charset="0"/>
              </a:rPr>
              <a:t>en</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una posición </a:t>
            </a:r>
            <a:r>
              <a:rPr sz="2200" dirty="0">
                <a:latin typeface="Times New Roman" panose="02020603050405020304" pitchFamily="18" charset="0"/>
                <a:cs typeface="Times New Roman" panose="02020603050405020304" pitchFamily="18" charset="0"/>
              </a:rPr>
              <a:t> con</a:t>
            </a:r>
            <a:r>
              <a:rPr sz="2200" spc="10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la</a:t>
            </a:r>
            <a:r>
              <a:rPr sz="2200" spc="10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cerradura</a:t>
            </a:r>
            <a:r>
              <a:rPr sz="2200" spc="9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puesta.</a:t>
            </a:r>
            <a:r>
              <a:rPr sz="2200" spc="110" dirty="0">
                <a:latin typeface="Times New Roman" panose="02020603050405020304" pitchFamily="18" charset="0"/>
                <a:cs typeface="Times New Roman" panose="02020603050405020304" pitchFamily="18" charset="0"/>
              </a:rPr>
              <a:t> </a:t>
            </a:r>
            <a:endParaRPr lang="es-AR" sz="2200" spc="110"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endParaRPr lang="es-AR" sz="2200" b="1" spc="110" dirty="0">
              <a:latin typeface="Times New Roman" panose="02020603050405020304" pitchFamily="18" charset="0"/>
              <a:cs typeface="Times New Roman" panose="02020603050405020304" pitchFamily="18" charset="0"/>
            </a:endParaRPr>
          </a:p>
          <a:p>
            <a:pPr marL="626745" indent="-342900" algn="just">
              <a:buFont typeface="Wingdings" panose="05000000000000000000" pitchFamily="2" charset="2"/>
              <a:buChar char="Ø"/>
            </a:pPr>
            <a:r>
              <a:rPr sz="2200" dirty="0">
                <a:latin typeface="Times New Roman" panose="02020603050405020304" pitchFamily="18" charset="0"/>
                <a:cs typeface="Times New Roman" panose="02020603050405020304" pitchFamily="18" charset="0"/>
              </a:rPr>
              <a:t>El</a:t>
            </a:r>
            <a:r>
              <a:rPr sz="2200" b="1" spc="105"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Contratista</a:t>
            </a:r>
            <a:r>
              <a:rPr sz="2200" b="1" spc="110"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deberá</a:t>
            </a:r>
            <a:r>
              <a:rPr sz="2200" b="1" spc="110" dirty="0">
                <a:latin typeface="Times New Roman" panose="02020603050405020304" pitchFamily="18" charset="0"/>
                <a:cs typeface="Times New Roman" panose="02020603050405020304" pitchFamily="18" charset="0"/>
              </a:rPr>
              <a:t> </a:t>
            </a:r>
            <a:r>
              <a:rPr sz="2200" b="1" spc="-5" dirty="0" err="1">
                <a:latin typeface="Times New Roman" panose="02020603050405020304" pitchFamily="18" charset="0"/>
                <a:cs typeface="Times New Roman" panose="02020603050405020304" pitchFamily="18" charset="0"/>
              </a:rPr>
              <a:t>suministrar</a:t>
            </a:r>
            <a:r>
              <a:rPr sz="2200" b="1" spc="110"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los</a:t>
            </a:r>
            <a:r>
              <a:rPr lang="es-AR" sz="2200" b="1" spc="-5" dirty="0">
                <a:latin typeface="Times New Roman" panose="02020603050405020304" pitchFamily="18" charset="0"/>
                <a:cs typeface="Times New Roman" panose="02020603050405020304" pitchFamily="18" charset="0"/>
              </a:rPr>
              <a:t> repuestos</a:t>
            </a:r>
            <a:r>
              <a:rPr lang="es-AR" sz="2200" b="1" spc="434" dirty="0">
                <a:latin typeface="Times New Roman" panose="02020603050405020304" pitchFamily="18" charset="0"/>
                <a:cs typeface="Times New Roman" panose="02020603050405020304" pitchFamily="18" charset="0"/>
              </a:rPr>
              <a:t> </a:t>
            </a:r>
            <a:r>
              <a:rPr lang="es-AR" sz="2200" b="1" spc="-5" dirty="0">
                <a:latin typeface="Times New Roman" panose="02020603050405020304" pitchFamily="18" charset="0"/>
                <a:cs typeface="Times New Roman" panose="02020603050405020304" pitchFamily="18" charset="0"/>
              </a:rPr>
              <a:t>especificados</a:t>
            </a:r>
            <a:r>
              <a:rPr lang="es-AR" sz="2200" b="1" spc="434" dirty="0">
                <a:latin typeface="Times New Roman" panose="02020603050405020304" pitchFamily="18" charset="0"/>
                <a:cs typeface="Times New Roman" panose="02020603050405020304" pitchFamily="18" charset="0"/>
              </a:rPr>
              <a:t> </a:t>
            </a:r>
            <a:r>
              <a:rPr lang="es-AR" sz="2200" b="1" spc="-5" dirty="0">
                <a:latin typeface="Times New Roman" panose="02020603050405020304" pitchFamily="18" charset="0"/>
                <a:cs typeface="Times New Roman" panose="02020603050405020304" pitchFamily="18" charset="0"/>
              </a:rPr>
              <a:t>por</a:t>
            </a:r>
            <a:r>
              <a:rPr lang="es-AR" sz="2200" b="1" spc="430" dirty="0">
                <a:latin typeface="Times New Roman" panose="02020603050405020304" pitchFamily="18" charset="0"/>
                <a:cs typeface="Times New Roman" panose="02020603050405020304" pitchFamily="18" charset="0"/>
              </a:rPr>
              <a:t> </a:t>
            </a:r>
            <a:r>
              <a:rPr lang="es-AR" sz="2200" b="1" spc="-10" dirty="0">
                <a:latin typeface="Times New Roman" panose="02020603050405020304" pitchFamily="18" charset="0"/>
                <a:cs typeface="Times New Roman" panose="02020603050405020304" pitchFamily="18" charset="0"/>
              </a:rPr>
              <a:t>el</a:t>
            </a:r>
            <a:r>
              <a:rPr lang="es-AR" sz="2200" b="1" spc="420" dirty="0">
                <a:latin typeface="Times New Roman" panose="02020603050405020304" pitchFamily="18" charset="0"/>
                <a:cs typeface="Times New Roman" panose="02020603050405020304" pitchFamily="18" charset="0"/>
              </a:rPr>
              <a:t> </a:t>
            </a:r>
            <a:r>
              <a:rPr lang="es-AR" sz="2200" b="1" spc="-5" dirty="0">
                <a:latin typeface="Times New Roman" panose="02020603050405020304" pitchFamily="18" charset="0"/>
                <a:cs typeface="Times New Roman" panose="02020603050405020304" pitchFamily="18" charset="0"/>
              </a:rPr>
              <a:t>cliente</a:t>
            </a:r>
            <a:r>
              <a:rPr lang="es-AR" sz="2200" b="1" spc="430" dirty="0">
                <a:latin typeface="Times New Roman" panose="02020603050405020304" pitchFamily="18" charset="0"/>
                <a:cs typeface="Times New Roman" panose="02020603050405020304" pitchFamily="18" charset="0"/>
              </a:rPr>
              <a:t> </a:t>
            </a:r>
            <a:r>
              <a:rPr lang="es-AR" sz="2200" dirty="0">
                <a:latin typeface="Times New Roman" panose="02020603050405020304" pitchFamily="18" charset="0"/>
                <a:cs typeface="Times New Roman" panose="02020603050405020304" pitchFamily="18" charset="0"/>
              </a:rPr>
              <a:t>y</a:t>
            </a:r>
            <a:r>
              <a:rPr lang="es-AR" sz="2200" spc="409" dirty="0">
                <a:latin typeface="Times New Roman" panose="02020603050405020304" pitchFamily="18" charset="0"/>
                <a:cs typeface="Times New Roman" panose="02020603050405020304" pitchFamily="18" charset="0"/>
              </a:rPr>
              <a:t> </a:t>
            </a:r>
            <a:r>
              <a:rPr lang="es-AR" sz="2200" spc="-5" dirty="0">
                <a:latin typeface="Times New Roman" panose="02020603050405020304" pitchFamily="18" charset="0"/>
                <a:cs typeface="Times New Roman" panose="02020603050405020304" pitchFamily="18" charset="0"/>
              </a:rPr>
              <a:t>presentar</a:t>
            </a:r>
            <a:r>
              <a:rPr lang="es-AR" sz="2200" spc="420" dirty="0">
                <a:latin typeface="Times New Roman" panose="02020603050405020304" pitchFamily="18" charset="0"/>
                <a:cs typeface="Times New Roman" panose="02020603050405020304" pitchFamily="18" charset="0"/>
              </a:rPr>
              <a:t> </a:t>
            </a:r>
            <a:r>
              <a:rPr lang="es-AR" sz="2200" spc="-5" dirty="0">
                <a:latin typeface="Times New Roman" panose="02020603050405020304" pitchFamily="18" charset="0"/>
                <a:cs typeface="Times New Roman" panose="02020603050405020304" pitchFamily="18" charset="0"/>
              </a:rPr>
              <a:t>una</a:t>
            </a:r>
            <a:r>
              <a:rPr lang="es-AR" sz="2200" spc="430" dirty="0">
                <a:latin typeface="Times New Roman" panose="02020603050405020304" pitchFamily="18" charset="0"/>
                <a:cs typeface="Times New Roman" panose="02020603050405020304" pitchFamily="18" charset="0"/>
              </a:rPr>
              <a:t> </a:t>
            </a:r>
            <a:r>
              <a:rPr lang="es-AR" sz="2200" spc="-5" dirty="0">
                <a:latin typeface="Times New Roman" panose="02020603050405020304" pitchFamily="18" charset="0"/>
                <a:cs typeface="Times New Roman" panose="02020603050405020304" pitchFamily="18" charset="0"/>
              </a:rPr>
              <a:t>lista</a:t>
            </a:r>
            <a:r>
              <a:rPr lang="es-AR" sz="2200" spc="415" dirty="0">
                <a:latin typeface="Times New Roman" panose="02020603050405020304" pitchFamily="18" charset="0"/>
                <a:cs typeface="Times New Roman" panose="02020603050405020304" pitchFamily="18" charset="0"/>
              </a:rPr>
              <a:t> </a:t>
            </a:r>
            <a:r>
              <a:rPr lang="es-AR" sz="2200" spc="-10" dirty="0">
                <a:latin typeface="Times New Roman" panose="02020603050405020304" pitchFamily="18" charset="0"/>
                <a:cs typeface="Times New Roman" panose="02020603050405020304" pitchFamily="18" charset="0"/>
              </a:rPr>
              <a:t>de </a:t>
            </a:r>
            <a:r>
              <a:rPr lang="es-AR" sz="2200" spc="-5" dirty="0">
                <a:latin typeface="Times New Roman" panose="02020603050405020304" pitchFamily="18" charset="0"/>
                <a:cs typeface="Times New Roman" panose="02020603050405020304" pitchFamily="18" charset="0"/>
              </a:rPr>
              <a:t>repuestos</a:t>
            </a:r>
            <a:r>
              <a:rPr lang="es-AR" sz="2200" spc="10" dirty="0">
                <a:latin typeface="Times New Roman" panose="02020603050405020304" pitchFamily="18" charset="0"/>
                <a:cs typeface="Times New Roman" panose="02020603050405020304" pitchFamily="18" charset="0"/>
              </a:rPr>
              <a:t> </a:t>
            </a:r>
            <a:r>
              <a:rPr lang="es-AR" sz="2200" spc="-5" dirty="0">
                <a:latin typeface="Times New Roman" panose="02020603050405020304" pitchFamily="18" charset="0"/>
                <a:cs typeface="Times New Roman" panose="02020603050405020304" pitchFamily="18" charset="0"/>
              </a:rPr>
              <a:t>adicionales</a:t>
            </a:r>
            <a:r>
              <a:rPr lang="es-AR" sz="2200" spc="5" dirty="0">
                <a:latin typeface="Times New Roman" panose="02020603050405020304" pitchFamily="18" charset="0"/>
                <a:cs typeface="Times New Roman" panose="02020603050405020304" pitchFamily="18" charset="0"/>
              </a:rPr>
              <a:t> </a:t>
            </a:r>
            <a:r>
              <a:rPr lang="es-AR" sz="2200" spc="-5" dirty="0">
                <a:latin typeface="Times New Roman" panose="02020603050405020304" pitchFamily="18" charset="0"/>
                <a:cs typeface="Times New Roman" panose="02020603050405020304" pitchFamily="18" charset="0"/>
              </a:rPr>
              <a:t>recomendados</a:t>
            </a:r>
            <a:r>
              <a:rPr lang="es-AR" sz="2200" dirty="0">
                <a:latin typeface="Times New Roman" panose="02020603050405020304" pitchFamily="18" charset="0"/>
                <a:cs typeface="Times New Roman" panose="02020603050405020304" pitchFamily="18" charset="0"/>
              </a:rPr>
              <a:t> por</a:t>
            </a:r>
            <a:r>
              <a:rPr lang="es-AR" sz="2200" spc="10" dirty="0">
                <a:latin typeface="Times New Roman" panose="02020603050405020304" pitchFamily="18" charset="0"/>
                <a:cs typeface="Times New Roman" panose="02020603050405020304" pitchFamily="18" charset="0"/>
              </a:rPr>
              <a:t> </a:t>
            </a:r>
            <a:r>
              <a:rPr lang="es-AR" sz="2200" dirty="0">
                <a:latin typeface="Times New Roman" panose="02020603050405020304" pitchFamily="18" charset="0"/>
                <a:cs typeface="Times New Roman" panose="02020603050405020304" pitchFamily="18" charset="0"/>
              </a:rPr>
              <a:t>el </a:t>
            </a:r>
            <a:r>
              <a:rPr lang="es-AR" sz="2200" spc="-5" dirty="0">
                <a:latin typeface="Times New Roman" panose="02020603050405020304" pitchFamily="18" charset="0"/>
                <a:cs typeface="Times New Roman" panose="02020603050405020304" pitchFamily="18" charset="0"/>
              </a:rPr>
              <a:t>fabricante.</a:t>
            </a:r>
            <a:endParaRPr lang="es-AR" sz="2200" dirty="0">
              <a:latin typeface="Times New Roman" panose="02020603050405020304" pitchFamily="18" charset="0"/>
              <a:cs typeface="Times New Roman" panose="02020603050405020304" pitchFamily="18" charset="0"/>
            </a:endParaRPr>
          </a:p>
          <a:p>
            <a:pPr marL="283845" marR="6350" algn="just">
              <a:spcBef>
                <a:spcPts val="815"/>
              </a:spcBef>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095C66F4-4D89-4868-85DB-4CBAA0997FAB}"/>
              </a:ext>
            </a:extLst>
          </p:cNvPr>
          <p:cNvPicPr/>
          <p:nvPr/>
        </p:nvPicPr>
        <p:blipFill>
          <a:blip r:embed="rId3" cstate="print"/>
          <a:stretch>
            <a:fillRect/>
          </a:stretch>
        </p:blipFill>
        <p:spPr>
          <a:xfrm>
            <a:off x="11049000" y="213902"/>
            <a:ext cx="2208357" cy="54809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914400" y="737681"/>
            <a:ext cx="12039600" cy="8933215"/>
          </a:xfrm>
          <a:prstGeom prst="rect">
            <a:avLst/>
          </a:prstGeom>
        </p:spPr>
        <p:txBody>
          <a:bodyPr vert="horz" wrap="square" lIns="0" tIns="12700" rIns="0" bIns="0" rtlCol="0">
            <a:spAutoFit/>
          </a:bodyPr>
          <a:lstStyle/>
          <a:p>
            <a:pPr marL="12700" algn="just"/>
            <a:r>
              <a:rPr sz="3200" b="1" spc="-5" dirty="0">
                <a:latin typeface="Times New Roman" panose="02020603050405020304" pitchFamily="18" charset="0"/>
                <a:cs typeface="Times New Roman" panose="02020603050405020304" pitchFamily="18" charset="0"/>
              </a:rPr>
              <a:t>1</a:t>
            </a:r>
            <a:r>
              <a:rPr lang="es-AR" sz="3200" b="1" spc="-5" dirty="0">
                <a:latin typeface="Times New Roman" panose="02020603050405020304" pitchFamily="18" charset="0"/>
                <a:cs typeface="Times New Roman" panose="02020603050405020304" pitchFamily="18" charset="0"/>
              </a:rPr>
              <a:t>8</a:t>
            </a:r>
            <a:r>
              <a:rPr sz="3200" b="1" spc="-5" dirty="0">
                <a:latin typeface="Times New Roman" panose="02020603050405020304" pitchFamily="18" charset="0"/>
                <a:cs typeface="Times New Roman" panose="02020603050405020304" pitchFamily="18" charset="0"/>
              </a:rPr>
              <a:t>.</a:t>
            </a:r>
            <a:r>
              <a:rPr sz="3200" b="1" spc="420" dirty="0">
                <a:latin typeface="Times New Roman" panose="02020603050405020304" pitchFamily="18" charset="0"/>
                <a:cs typeface="Times New Roman" panose="02020603050405020304" pitchFamily="18" charset="0"/>
              </a:rPr>
              <a:t>  </a:t>
            </a:r>
            <a:r>
              <a:rPr sz="3200" b="1" u="sng" spc="-5" dirty="0">
                <a:latin typeface="Times New Roman" panose="02020603050405020304" pitchFamily="18" charset="0"/>
                <a:cs typeface="Times New Roman" panose="02020603050405020304" pitchFamily="18" charset="0"/>
              </a:rPr>
              <a:t>Cambiador</a:t>
            </a:r>
            <a:r>
              <a:rPr sz="3200" b="1" u="sng" spc="5" dirty="0">
                <a:latin typeface="Times New Roman" panose="02020603050405020304" pitchFamily="18" charset="0"/>
                <a:cs typeface="Times New Roman" panose="02020603050405020304" pitchFamily="18" charset="0"/>
              </a:rPr>
              <a:t> </a:t>
            </a:r>
            <a:r>
              <a:rPr sz="3200" b="1" u="sng" spc="-5" dirty="0">
                <a:latin typeface="Times New Roman" panose="02020603050405020304" pitchFamily="18" charset="0"/>
                <a:cs typeface="Times New Roman" panose="02020603050405020304" pitchFamily="18" charset="0"/>
              </a:rPr>
              <a:t>de</a:t>
            </a:r>
            <a:r>
              <a:rPr sz="3200" b="1" u="sng" spc="-10" dirty="0">
                <a:latin typeface="Times New Roman" panose="02020603050405020304" pitchFamily="18" charset="0"/>
                <a:cs typeface="Times New Roman" panose="02020603050405020304" pitchFamily="18" charset="0"/>
              </a:rPr>
              <a:t> </a:t>
            </a:r>
            <a:r>
              <a:rPr sz="3200" b="1" u="sng" dirty="0">
                <a:latin typeface="Times New Roman" panose="02020603050405020304" pitchFamily="18" charset="0"/>
                <a:cs typeface="Times New Roman" panose="02020603050405020304" pitchFamily="18" charset="0"/>
              </a:rPr>
              <a:t>tomas</a:t>
            </a:r>
            <a:r>
              <a:rPr sz="3200" b="1" u="sng" spc="10" dirty="0">
                <a:latin typeface="Times New Roman" panose="02020603050405020304" pitchFamily="18" charset="0"/>
                <a:cs typeface="Times New Roman" panose="02020603050405020304" pitchFamily="18" charset="0"/>
              </a:rPr>
              <a:t> </a:t>
            </a:r>
            <a:r>
              <a:rPr sz="3200" b="1" u="sng" spc="-5" dirty="0" err="1">
                <a:latin typeface="Times New Roman" panose="02020603050405020304" pitchFamily="18" charset="0"/>
                <a:cs typeface="Times New Roman" panose="02020603050405020304" pitchFamily="18" charset="0"/>
              </a:rPr>
              <a:t>bajo</a:t>
            </a:r>
            <a:r>
              <a:rPr sz="3200" b="1" u="sng" spc="-15" dirty="0">
                <a:latin typeface="Times New Roman" panose="02020603050405020304" pitchFamily="18" charset="0"/>
                <a:cs typeface="Times New Roman" panose="02020603050405020304" pitchFamily="18" charset="0"/>
              </a:rPr>
              <a:t> </a:t>
            </a:r>
            <a:r>
              <a:rPr sz="3200" b="1" u="sng" spc="-5" dirty="0" err="1">
                <a:latin typeface="Times New Roman" panose="02020603050405020304" pitchFamily="18" charset="0"/>
                <a:cs typeface="Times New Roman" panose="02020603050405020304" pitchFamily="18" charset="0"/>
              </a:rPr>
              <a:t>carga</a:t>
            </a:r>
            <a:endParaRPr lang="es-AR" sz="3200" b="1" u="sng" spc="-5" dirty="0">
              <a:latin typeface="Times New Roman" panose="02020603050405020304" pitchFamily="18" charset="0"/>
              <a:cs typeface="Times New Roman" panose="02020603050405020304" pitchFamily="18" charset="0"/>
            </a:endParaRPr>
          </a:p>
          <a:p>
            <a:pPr marL="12700" algn="just"/>
            <a:endParaRPr sz="3200" u="sng" dirty="0">
              <a:latin typeface="Times New Roman" panose="02020603050405020304" pitchFamily="18" charset="0"/>
              <a:cs typeface="Times New Roman" panose="02020603050405020304" pitchFamily="18" charset="0"/>
            </a:endParaRPr>
          </a:p>
          <a:p>
            <a:pPr marL="741045" marR="5715" indent="-457200" algn="just">
              <a:spcBef>
                <a:spcPts val="190"/>
              </a:spcBef>
              <a:buFont typeface="Wingdings" panose="05000000000000000000" pitchFamily="2" charset="2"/>
              <a:buChar char="Ø"/>
            </a:pPr>
            <a:r>
              <a:rPr sz="3200" dirty="0">
                <a:latin typeface="Times New Roman" panose="02020603050405020304" pitchFamily="18" charset="0"/>
                <a:cs typeface="Times New Roman" panose="02020603050405020304" pitchFamily="18" charset="0"/>
              </a:rPr>
              <a:t>Cuando se </a:t>
            </a:r>
            <a:r>
              <a:rPr sz="3200" spc="-5" dirty="0">
                <a:latin typeface="Times New Roman" panose="02020603050405020304" pitchFamily="18" charset="0"/>
                <a:cs typeface="Times New Roman" panose="02020603050405020304" pitchFamily="18" charset="0"/>
              </a:rPr>
              <a:t>requiera </a:t>
            </a:r>
            <a:r>
              <a:rPr sz="3200" dirty="0">
                <a:latin typeface="Times New Roman" panose="02020603050405020304" pitchFamily="18" charset="0"/>
                <a:cs typeface="Times New Roman" panose="02020603050405020304" pitchFamily="18" charset="0"/>
              </a:rPr>
              <a:t>en </a:t>
            </a:r>
            <a:r>
              <a:rPr sz="3200" spc="-5" dirty="0">
                <a:latin typeface="Times New Roman" panose="02020603050405020304" pitchFamily="18" charset="0"/>
                <a:cs typeface="Times New Roman" panose="02020603050405020304" pitchFamily="18" charset="0"/>
              </a:rPr>
              <a:t>las Especificaciones Particulares </a:t>
            </a:r>
            <a:r>
              <a:rPr sz="3200" dirty="0">
                <a:latin typeface="Times New Roman" panose="02020603050405020304" pitchFamily="18" charset="0"/>
                <a:cs typeface="Times New Roman" panose="02020603050405020304" pitchFamily="18" charset="0"/>
              </a:rPr>
              <a:t>del </a:t>
            </a:r>
            <a:r>
              <a:rPr sz="3200" spc="-5" dirty="0">
                <a:latin typeface="Times New Roman" panose="02020603050405020304" pitchFamily="18" charset="0"/>
                <a:cs typeface="Times New Roman" panose="02020603050405020304" pitchFamily="18" charset="0"/>
              </a:rPr>
              <a:t>cliente, </a:t>
            </a:r>
            <a:r>
              <a:rPr sz="3200" spc="-37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el</a:t>
            </a:r>
            <a:r>
              <a:rPr sz="3200" spc="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Transformador</a:t>
            </a:r>
            <a:r>
              <a:rPr sz="3200" dirty="0">
                <a:latin typeface="Times New Roman" panose="02020603050405020304" pitchFamily="18" charset="0"/>
                <a:cs typeface="Times New Roman" panose="02020603050405020304" pitchFamily="18" charset="0"/>
              </a:rPr>
              <a:t> deberá</a:t>
            </a:r>
            <a:r>
              <a:rPr sz="3200" spc="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estar</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equipado</a:t>
            </a:r>
            <a:r>
              <a:rPr sz="3200" dirty="0">
                <a:latin typeface="Times New Roman" panose="02020603050405020304" pitchFamily="18" charset="0"/>
                <a:cs typeface="Times New Roman" panose="02020603050405020304" pitchFamily="18" charset="0"/>
              </a:rPr>
              <a:t> con</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un</a:t>
            </a:r>
            <a:r>
              <a:rPr sz="3200" spc="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cambiador</a:t>
            </a:r>
            <a:r>
              <a:rPr sz="3200" dirty="0">
                <a:latin typeface="Times New Roman" panose="02020603050405020304" pitchFamily="18" charset="0"/>
                <a:cs typeface="Times New Roman" panose="02020603050405020304" pitchFamily="18" charset="0"/>
              </a:rPr>
              <a:t> </a:t>
            </a:r>
            <a:r>
              <a:rPr sz="3200" spc="-10" dirty="0">
                <a:latin typeface="Times New Roman" panose="02020603050405020304" pitchFamily="18" charset="0"/>
                <a:cs typeface="Times New Roman" panose="02020603050405020304" pitchFamily="18" charset="0"/>
              </a:rPr>
              <a:t>de </a:t>
            </a:r>
            <a:r>
              <a:rPr sz="3200" spc="-5" dirty="0">
                <a:latin typeface="Times New Roman" panose="02020603050405020304" pitchFamily="18" charset="0"/>
                <a:cs typeface="Times New Roman" panose="02020603050405020304" pitchFamily="18" charset="0"/>
              </a:rPr>
              <a:t> tomas, operado </a:t>
            </a:r>
            <a:r>
              <a:rPr sz="3200" dirty="0">
                <a:latin typeface="Times New Roman" panose="02020603050405020304" pitchFamily="18" charset="0"/>
                <a:cs typeface="Times New Roman" panose="02020603050405020304" pitchFamily="18" charset="0"/>
              </a:rPr>
              <a:t>manual o </a:t>
            </a:r>
            <a:r>
              <a:rPr sz="3200" spc="-5" dirty="0">
                <a:latin typeface="Times New Roman" panose="02020603050405020304" pitchFamily="18" charset="0"/>
                <a:cs typeface="Times New Roman" panose="02020603050405020304" pitchFamily="18" charset="0"/>
              </a:rPr>
              <a:t>eléctricamente para </a:t>
            </a:r>
            <a:r>
              <a:rPr sz="3200" dirty="0">
                <a:latin typeface="Times New Roman" panose="02020603050405020304" pitchFamily="18" charset="0"/>
                <a:cs typeface="Times New Roman" panose="02020603050405020304" pitchFamily="18" charset="0"/>
              </a:rPr>
              <a:t>cambiar su </a:t>
            </a:r>
            <a:r>
              <a:rPr sz="3200" spc="-5" dirty="0">
                <a:latin typeface="Times New Roman" panose="02020603050405020304" pitchFamily="18" charset="0"/>
                <a:cs typeface="Times New Roman" panose="02020603050405020304" pitchFamily="18" charset="0"/>
              </a:rPr>
              <a:t>relación </a:t>
            </a:r>
            <a:r>
              <a:rPr sz="3200" dirty="0">
                <a:latin typeface="Times New Roman" panose="02020603050405020304" pitchFamily="18" charset="0"/>
                <a:cs typeface="Times New Roman" panose="02020603050405020304" pitchFamily="18" charset="0"/>
              </a:rPr>
              <a:t> de</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tensión</a:t>
            </a:r>
            <a:r>
              <a:rPr sz="3200" spc="5"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bajo</a:t>
            </a:r>
            <a:r>
              <a:rPr sz="3200" spc="5"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carga</a:t>
            </a:r>
            <a:endParaRPr lang="es-AR" sz="3200" dirty="0">
              <a:latin typeface="Times New Roman" panose="02020603050405020304" pitchFamily="18" charset="0"/>
              <a:cs typeface="Times New Roman" panose="02020603050405020304" pitchFamily="18" charset="0"/>
            </a:endParaRPr>
          </a:p>
          <a:p>
            <a:pPr marL="741045" marR="5715" indent="-457200" algn="just">
              <a:spcBef>
                <a:spcPts val="190"/>
              </a:spcBef>
              <a:buFont typeface="Wingdings" panose="05000000000000000000" pitchFamily="2" charset="2"/>
              <a:buChar char="Ø"/>
            </a:pPr>
            <a:endParaRPr lang="es-AR" sz="3200" dirty="0">
              <a:latin typeface="Times New Roman" panose="02020603050405020304" pitchFamily="18" charset="0"/>
              <a:cs typeface="Times New Roman" panose="02020603050405020304" pitchFamily="18" charset="0"/>
            </a:endParaRPr>
          </a:p>
          <a:p>
            <a:pPr marL="741045" marR="5715" indent="-457200" algn="just">
              <a:spcBef>
                <a:spcPts val="190"/>
              </a:spcBef>
              <a:buFont typeface="Wingdings" panose="05000000000000000000" pitchFamily="2" charset="2"/>
              <a:buChar char="Ø"/>
            </a:pPr>
            <a:r>
              <a:rPr sz="3200" spc="-5" dirty="0" err="1">
                <a:latin typeface="Times New Roman" panose="02020603050405020304" pitchFamily="18" charset="0"/>
                <a:cs typeface="Times New Roman" panose="02020603050405020304" pitchFamily="18" charset="0"/>
              </a:rPr>
              <a:t>establecidos</a:t>
            </a:r>
            <a:r>
              <a:rPr sz="3200" dirty="0">
                <a:latin typeface="Times New Roman" panose="02020603050405020304" pitchFamily="18" charset="0"/>
                <a:cs typeface="Times New Roman" panose="02020603050405020304" pitchFamily="18" charset="0"/>
              </a:rPr>
              <a:t> en</a:t>
            </a:r>
            <a:r>
              <a:rPr sz="3200" spc="-5" dirty="0">
                <a:latin typeface="Times New Roman" panose="02020603050405020304" pitchFamily="18" charset="0"/>
                <a:cs typeface="Times New Roman" panose="02020603050405020304" pitchFamily="18" charset="0"/>
              </a:rPr>
              <a:t> las</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normas</a:t>
            </a:r>
            <a:r>
              <a:rPr sz="3200" dirty="0">
                <a:latin typeface="Times New Roman" panose="02020603050405020304" pitchFamily="18" charset="0"/>
                <a:cs typeface="Times New Roman" panose="02020603050405020304" pitchFamily="18" charset="0"/>
              </a:rPr>
              <a:t> IEC 76-4</a:t>
            </a:r>
            <a:r>
              <a:rPr sz="3200" spc="1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e</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IEC</a:t>
            </a:r>
            <a:r>
              <a:rPr sz="3200" spc="-1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214,</a:t>
            </a:r>
            <a:r>
              <a:rPr sz="3200" spc="1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y</a:t>
            </a:r>
            <a:r>
              <a:rPr sz="3200" spc="-1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con</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lo</a:t>
            </a:r>
            <a:r>
              <a:rPr sz="3200" spc="-5" dirty="0">
                <a:latin typeface="Times New Roman" panose="02020603050405020304" pitchFamily="18" charset="0"/>
                <a:cs typeface="Times New Roman" panose="02020603050405020304" pitchFamily="18" charset="0"/>
              </a:rPr>
              <a:t> siguiente:</a:t>
            </a:r>
            <a:endParaRPr sz="3200" dirty="0">
              <a:latin typeface="Times New Roman" panose="02020603050405020304" pitchFamily="18" charset="0"/>
              <a:cs typeface="Times New Roman" panose="02020603050405020304" pitchFamily="18" charset="0"/>
            </a:endParaRPr>
          </a:p>
          <a:p>
            <a:pPr marL="741045" marR="5715" indent="-457200" algn="just">
              <a:spcBef>
                <a:spcPts val="815"/>
              </a:spcBef>
              <a:buFont typeface="Wingdings" panose="05000000000000000000" pitchFamily="2" charset="2"/>
              <a:buChar char="Ø"/>
            </a:pPr>
            <a:r>
              <a:rPr sz="3200" dirty="0">
                <a:latin typeface="Times New Roman" panose="02020603050405020304" pitchFamily="18" charset="0"/>
                <a:cs typeface="Times New Roman" panose="02020603050405020304" pitchFamily="18" charset="0"/>
              </a:rPr>
              <a:t>Deberá</a:t>
            </a:r>
            <a:r>
              <a:rPr sz="3200" spc="-4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estar</a:t>
            </a:r>
            <a:r>
              <a:rPr sz="3200" spc="-5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diseñado</a:t>
            </a:r>
            <a:r>
              <a:rPr sz="3200" spc="-4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para</a:t>
            </a:r>
            <a:r>
              <a:rPr sz="3200" spc="-5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operación</a:t>
            </a:r>
            <a:r>
              <a:rPr sz="3200" spc="-5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local</a:t>
            </a:r>
            <a:r>
              <a:rPr sz="3200" spc="-5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ó</a:t>
            </a:r>
            <a:r>
              <a:rPr sz="3200" spc="-5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remota,</a:t>
            </a:r>
            <a:r>
              <a:rPr sz="3200" spc="-4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ésta</a:t>
            </a:r>
            <a:r>
              <a:rPr sz="3200" spc="-4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última</a:t>
            </a:r>
            <a:r>
              <a:rPr sz="3200" spc="-50" dirty="0">
                <a:latin typeface="Times New Roman" panose="02020603050405020304" pitchFamily="18" charset="0"/>
                <a:cs typeface="Times New Roman" panose="02020603050405020304" pitchFamily="18" charset="0"/>
              </a:rPr>
              <a:t> </a:t>
            </a:r>
            <a:r>
              <a:rPr sz="3200" spc="-10" dirty="0">
                <a:latin typeface="Times New Roman" panose="02020603050405020304" pitchFamily="18" charset="0"/>
                <a:cs typeface="Times New Roman" panose="02020603050405020304" pitchFamily="18" charset="0"/>
              </a:rPr>
              <a:t>en </a:t>
            </a:r>
            <a:r>
              <a:rPr sz="3200" spc="-37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forma manual ó </a:t>
            </a:r>
            <a:r>
              <a:rPr sz="3200" spc="-5" dirty="0" err="1">
                <a:latin typeface="Times New Roman" panose="02020603050405020304" pitchFamily="18" charset="0"/>
                <a:cs typeface="Times New Roman" panose="02020603050405020304" pitchFamily="18" charset="0"/>
              </a:rPr>
              <a:t>automática</a:t>
            </a:r>
            <a:r>
              <a:rPr sz="3200" spc="-5" dirty="0">
                <a:latin typeface="Times New Roman" panose="02020603050405020304" pitchFamily="18" charset="0"/>
                <a:cs typeface="Times New Roman" panose="02020603050405020304" pitchFamily="18" charset="0"/>
              </a:rPr>
              <a:t>..</a:t>
            </a:r>
            <a:endParaRPr sz="3200" dirty="0">
              <a:latin typeface="Times New Roman" panose="02020603050405020304" pitchFamily="18" charset="0"/>
              <a:cs typeface="Times New Roman" panose="02020603050405020304" pitchFamily="18" charset="0"/>
            </a:endParaRPr>
          </a:p>
          <a:p>
            <a:pPr marL="457200" indent="-457200" algn="just">
              <a:spcBef>
                <a:spcPts val="5"/>
              </a:spcBef>
              <a:buFont typeface="Wingdings" panose="05000000000000000000" pitchFamily="2" charset="2"/>
              <a:buChar char="Ø"/>
            </a:pPr>
            <a:endParaRPr sz="3200" dirty="0">
              <a:latin typeface="Times New Roman" panose="02020603050405020304" pitchFamily="18" charset="0"/>
              <a:cs typeface="Times New Roman" panose="02020603050405020304" pitchFamily="18" charset="0"/>
            </a:endParaRPr>
          </a:p>
          <a:p>
            <a:pPr marL="741045" marR="5080" indent="-457200" algn="just">
              <a:buFont typeface="Wingdings" panose="05000000000000000000" pitchFamily="2" charset="2"/>
              <a:buChar char="Ø"/>
            </a:pPr>
            <a:r>
              <a:rPr sz="3200" dirty="0">
                <a:latin typeface="Times New Roman" panose="02020603050405020304" pitchFamily="18" charset="0"/>
                <a:cs typeface="Times New Roman" panose="02020603050405020304" pitchFamily="18" charset="0"/>
              </a:rPr>
              <a:t>Deberá funcionar </a:t>
            </a:r>
            <a:r>
              <a:rPr sz="3200" spc="-5" dirty="0">
                <a:latin typeface="Times New Roman" panose="02020603050405020304" pitchFamily="18" charset="0"/>
                <a:cs typeface="Times New Roman" panose="02020603050405020304" pitchFamily="18" charset="0"/>
              </a:rPr>
              <a:t>con </a:t>
            </a:r>
            <a:r>
              <a:rPr sz="3200" dirty="0">
                <a:latin typeface="Times New Roman" panose="02020603050405020304" pitchFamily="18" charset="0"/>
                <a:cs typeface="Times New Roman" panose="02020603050405020304" pitchFamily="18" charset="0"/>
              </a:rPr>
              <a:t>cualquier </a:t>
            </a:r>
            <a:r>
              <a:rPr sz="3200" spc="-5" dirty="0">
                <a:latin typeface="Times New Roman" panose="02020603050405020304" pitchFamily="18" charset="0"/>
                <a:cs typeface="Times New Roman" panose="02020603050405020304" pitchFamily="18" charset="0"/>
              </a:rPr>
              <a:t>corriente </a:t>
            </a:r>
            <a:r>
              <a:rPr sz="3200" dirty="0">
                <a:latin typeface="Times New Roman" panose="02020603050405020304" pitchFamily="18" charset="0"/>
                <a:cs typeface="Times New Roman" panose="02020603050405020304" pitchFamily="18" charset="0"/>
              </a:rPr>
              <a:t>de carga </a:t>
            </a:r>
            <a:r>
              <a:rPr sz="3200" spc="-5" dirty="0">
                <a:latin typeface="Times New Roman" panose="02020603050405020304" pitchFamily="18" charset="0"/>
                <a:cs typeface="Times New Roman" panose="02020603050405020304" pitchFamily="18" charset="0"/>
              </a:rPr>
              <a:t>inferior </a:t>
            </a:r>
            <a:r>
              <a:rPr sz="3200" dirty="0">
                <a:latin typeface="Times New Roman" panose="02020603050405020304" pitchFamily="18" charset="0"/>
                <a:cs typeface="Times New Roman" panose="02020603050405020304" pitchFamily="18" charset="0"/>
              </a:rPr>
              <a:t>al </a:t>
            </a:r>
            <a:r>
              <a:rPr sz="3200" spc="-5" dirty="0">
                <a:latin typeface="Times New Roman" panose="02020603050405020304" pitchFamily="18" charset="0"/>
                <a:cs typeface="Times New Roman" panose="02020603050405020304" pitchFamily="18" charset="0"/>
              </a:rPr>
              <a:t>120% </a:t>
            </a:r>
            <a:r>
              <a:rPr sz="3200" dirty="0">
                <a:latin typeface="Times New Roman" panose="02020603050405020304" pitchFamily="18" charset="0"/>
                <a:cs typeface="Times New Roman" panose="02020603050405020304" pitchFamily="18" charset="0"/>
              </a:rPr>
              <a:t> de la </a:t>
            </a:r>
            <a:r>
              <a:rPr sz="3200" spc="-5" dirty="0">
                <a:latin typeface="Times New Roman" panose="02020603050405020304" pitchFamily="18" charset="0"/>
                <a:cs typeface="Times New Roman" panose="02020603050405020304" pitchFamily="18" charset="0"/>
              </a:rPr>
              <a:t>corriente nominal del transformador. </a:t>
            </a:r>
            <a:endParaRPr lang="es-AR" sz="3200" spc="-5" dirty="0">
              <a:latin typeface="Times New Roman" panose="02020603050405020304" pitchFamily="18" charset="0"/>
              <a:cs typeface="Times New Roman" panose="02020603050405020304" pitchFamily="18" charset="0"/>
            </a:endParaRPr>
          </a:p>
          <a:p>
            <a:pPr marL="741045" marR="5080" indent="-457200" algn="just">
              <a:buFont typeface="Wingdings" panose="05000000000000000000" pitchFamily="2" charset="2"/>
              <a:buChar char="Ø"/>
            </a:pPr>
            <a:endParaRPr lang="es-AR" sz="3200" spc="-5" dirty="0">
              <a:latin typeface="Times New Roman" panose="02020603050405020304" pitchFamily="18" charset="0"/>
              <a:cs typeface="Times New Roman" panose="02020603050405020304" pitchFamily="18" charset="0"/>
            </a:endParaRPr>
          </a:p>
          <a:p>
            <a:pPr marL="741045" marR="5080" indent="-457200" algn="just">
              <a:buFont typeface="Wingdings" panose="05000000000000000000" pitchFamily="2" charset="2"/>
              <a:buChar char="Ø"/>
            </a:pPr>
            <a:r>
              <a:rPr lang="es-AR" sz="3200" dirty="0">
                <a:latin typeface="Times New Roman" panose="02020603050405020304" pitchFamily="18" charset="0"/>
                <a:cs typeface="Times New Roman" panose="02020603050405020304" pitchFamily="18" charset="0"/>
              </a:rPr>
              <a:t>Los</a:t>
            </a:r>
            <a:r>
              <a:rPr lang="es-AR" sz="3200" spc="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contactos</a:t>
            </a:r>
            <a:r>
              <a:rPr lang="es-AR" sz="320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del</a:t>
            </a:r>
            <a:r>
              <a:rPr lang="es-AR" sz="3200" dirty="0">
                <a:latin typeface="Times New Roman" panose="02020603050405020304" pitchFamily="18" charset="0"/>
                <a:cs typeface="Times New Roman" panose="02020603050405020304" pitchFamily="18" charset="0"/>
              </a:rPr>
              <a:t> cambiador</a:t>
            </a:r>
            <a:r>
              <a:rPr lang="es-AR" sz="3200" spc="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deberán</a:t>
            </a:r>
            <a:r>
              <a:rPr lang="es-AR" sz="320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estar</a:t>
            </a:r>
            <a:r>
              <a:rPr lang="es-AR" sz="3200"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localizados</a:t>
            </a:r>
            <a:r>
              <a:rPr lang="es-AR" sz="3200" dirty="0">
                <a:latin typeface="Times New Roman" panose="02020603050405020304" pitchFamily="18" charset="0"/>
                <a:cs typeface="Times New Roman" panose="02020603050405020304" pitchFamily="18" charset="0"/>
              </a:rPr>
              <a:t> en</a:t>
            </a:r>
            <a:r>
              <a:rPr lang="es-AR" sz="3200" spc="5" dirty="0">
                <a:latin typeface="Times New Roman" panose="02020603050405020304" pitchFamily="18" charset="0"/>
                <a:cs typeface="Times New Roman" panose="02020603050405020304" pitchFamily="18" charset="0"/>
              </a:rPr>
              <a:t> </a:t>
            </a:r>
            <a:r>
              <a:rPr lang="es-AR" sz="3200" dirty="0">
                <a:latin typeface="Times New Roman" panose="02020603050405020304" pitchFamily="18" charset="0"/>
                <a:cs typeface="Times New Roman" panose="02020603050405020304" pitchFamily="18" charset="0"/>
              </a:rPr>
              <a:t>un </a:t>
            </a:r>
            <a:r>
              <a:rPr lang="es-AR" sz="3200" spc="5" dirty="0">
                <a:latin typeface="Times New Roman" panose="02020603050405020304" pitchFamily="18" charset="0"/>
                <a:cs typeface="Times New Roman" panose="02020603050405020304" pitchFamily="18" charset="0"/>
              </a:rPr>
              <a:t> </a:t>
            </a:r>
            <a:r>
              <a:rPr lang="es-AR" sz="3200" spc="-5" dirty="0">
                <a:latin typeface="Times New Roman" panose="02020603050405020304" pitchFamily="18" charset="0"/>
                <a:cs typeface="Times New Roman" panose="02020603050405020304" pitchFamily="18" charset="0"/>
              </a:rPr>
              <a:t>compartimiento individual, </a:t>
            </a:r>
            <a:r>
              <a:rPr lang="es-AR" sz="3200" dirty="0">
                <a:latin typeface="Times New Roman" panose="02020603050405020304" pitchFamily="18" charset="0"/>
                <a:cs typeface="Times New Roman" panose="02020603050405020304" pitchFamily="18" charset="0"/>
              </a:rPr>
              <a:t>con </a:t>
            </a:r>
            <a:r>
              <a:rPr lang="es-AR" sz="3200" spc="-5" dirty="0">
                <a:latin typeface="Times New Roman" panose="02020603050405020304" pitchFamily="18" charset="0"/>
                <a:cs typeface="Times New Roman" panose="02020603050405020304" pitchFamily="18" charset="0"/>
              </a:rPr>
              <a:t>una tapa </a:t>
            </a:r>
            <a:r>
              <a:rPr lang="es-AR" sz="3200" dirty="0">
                <a:latin typeface="Times New Roman" panose="02020603050405020304" pitchFamily="18" charset="0"/>
                <a:cs typeface="Times New Roman" panose="02020603050405020304" pitchFamily="18" charset="0"/>
              </a:rPr>
              <a:t>apernada </a:t>
            </a:r>
            <a:r>
              <a:rPr lang="es-AR" sz="3200" spc="-5" dirty="0">
                <a:latin typeface="Times New Roman" panose="02020603050405020304" pitchFamily="18" charset="0"/>
                <a:cs typeface="Times New Roman" panose="02020603050405020304" pitchFamily="18" charset="0"/>
              </a:rPr>
              <a:t>removible </a:t>
            </a:r>
            <a:r>
              <a:rPr lang="es-AR" sz="3200" dirty="0">
                <a:latin typeface="Times New Roman" panose="02020603050405020304" pitchFamily="18" charset="0"/>
                <a:cs typeface="Times New Roman" panose="02020603050405020304" pitchFamily="18" charset="0"/>
              </a:rPr>
              <a:t>y con </a:t>
            </a:r>
            <a:r>
              <a:rPr lang="es-AR" sz="3200" spc="5" dirty="0">
                <a:latin typeface="Times New Roman" panose="02020603050405020304" pitchFamily="18" charset="0"/>
                <a:cs typeface="Times New Roman" panose="02020603050405020304" pitchFamily="18" charset="0"/>
              </a:rPr>
              <a:t> </a:t>
            </a:r>
            <a:r>
              <a:rPr lang="es-AR" sz="3200" spc="-5" dirty="0" err="1">
                <a:latin typeface="Times New Roman" panose="02020603050405020304" pitchFamily="18" charset="0"/>
                <a:cs typeface="Times New Roman" panose="02020603050405020304" pitchFamily="18" charset="0"/>
              </a:rPr>
              <a:t>empacadura</a:t>
            </a:r>
            <a:r>
              <a:rPr lang="es-AR" sz="3200" spc="-5" dirty="0">
                <a:latin typeface="Times New Roman" panose="02020603050405020304" pitchFamily="18" charset="0"/>
                <a:cs typeface="Times New Roman" panose="02020603050405020304" pitchFamily="18" charset="0"/>
              </a:rPr>
              <a:t>, </a:t>
            </a:r>
          </a:p>
          <a:p>
            <a:pPr marL="12700" marR="6350" algn="just"/>
            <a:endParaRPr lang="es-AR" sz="2400" spc="-5"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FA93AB37-48DA-4B96-A675-4F8BFB766504}"/>
              </a:ext>
            </a:extLst>
          </p:cNvPr>
          <p:cNvPicPr/>
          <p:nvPr/>
        </p:nvPicPr>
        <p:blipFill>
          <a:blip r:embed="rId3" cstate="print"/>
          <a:stretch>
            <a:fillRect/>
          </a:stretch>
        </p:blipFill>
        <p:spPr>
          <a:xfrm>
            <a:off x="11126643" y="213902"/>
            <a:ext cx="2208357" cy="54809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533400" y="381000"/>
            <a:ext cx="12573000" cy="5383333"/>
          </a:xfrm>
          <a:prstGeom prst="rect">
            <a:avLst/>
          </a:prstGeom>
        </p:spPr>
        <p:txBody>
          <a:bodyPr vert="horz" wrap="square" lIns="0" tIns="12700" rIns="0" bIns="0" rtlCol="0">
            <a:spAutoFit/>
          </a:bodyPr>
          <a:lstStyle/>
          <a:p>
            <a:pPr marL="469265" lvl="2" indent="-457200" algn="just">
              <a:spcBef>
                <a:spcPts val="100"/>
              </a:spcBef>
              <a:buFont typeface="+mj-lt"/>
              <a:buAutoNum type="arabicPeriod" startAt="19"/>
              <a:tabLst>
                <a:tab pos="690245" algn="l"/>
                <a:tab pos="690880" algn="l"/>
              </a:tabLst>
            </a:pPr>
            <a:r>
              <a:rPr sz="2400" b="1" u="sng" spc="5" dirty="0">
                <a:uFill>
                  <a:solidFill>
                    <a:srgbClr val="000000"/>
                  </a:solidFill>
                </a:uFill>
                <a:latin typeface="Times New Roman" panose="02020603050405020304" pitchFamily="18" charset="0"/>
                <a:cs typeface="Times New Roman" panose="02020603050405020304" pitchFamily="18" charset="0"/>
              </a:rPr>
              <a:t> </a:t>
            </a:r>
            <a:r>
              <a:rPr sz="2400" b="1" u="sng" spc="-5" dirty="0">
                <a:uFill>
                  <a:solidFill>
                    <a:srgbClr val="000000"/>
                  </a:solidFill>
                </a:uFill>
                <a:latin typeface="Times New Roman" panose="02020603050405020304" pitchFamily="18" charset="0"/>
                <a:cs typeface="Times New Roman" panose="02020603050405020304" pitchFamily="18" charset="0"/>
              </a:rPr>
              <a:t>Regulador</a:t>
            </a:r>
            <a:r>
              <a:rPr sz="2400" b="1" u="sng" spc="-15" dirty="0">
                <a:uFill>
                  <a:solidFill>
                    <a:srgbClr val="000000"/>
                  </a:solidFill>
                </a:uFill>
                <a:latin typeface="Times New Roman" panose="02020603050405020304" pitchFamily="18" charset="0"/>
                <a:cs typeface="Times New Roman" panose="02020603050405020304" pitchFamily="18" charset="0"/>
              </a:rPr>
              <a:t> </a:t>
            </a:r>
            <a:r>
              <a:rPr sz="2400" b="1" u="sng" spc="-5" dirty="0">
                <a:uFill>
                  <a:solidFill>
                    <a:srgbClr val="000000"/>
                  </a:solidFill>
                </a:uFill>
                <a:latin typeface="Times New Roman" panose="02020603050405020304" pitchFamily="18" charset="0"/>
                <a:cs typeface="Times New Roman" panose="02020603050405020304" pitchFamily="18" charset="0"/>
              </a:rPr>
              <a:t>de</a:t>
            </a:r>
            <a:r>
              <a:rPr sz="2400" b="1" u="sng" spc="-25" dirty="0">
                <a:uFill>
                  <a:solidFill>
                    <a:srgbClr val="000000"/>
                  </a:solidFill>
                </a:uFill>
                <a:latin typeface="Times New Roman" panose="02020603050405020304" pitchFamily="18" charset="0"/>
                <a:cs typeface="Times New Roman" panose="02020603050405020304" pitchFamily="18" charset="0"/>
              </a:rPr>
              <a:t> </a:t>
            </a:r>
            <a:r>
              <a:rPr sz="2400" b="1" u="sng" spc="-5" dirty="0">
                <a:uFill>
                  <a:solidFill>
                    <a:srgbClr val="000000"/>
                  </a:solidFill>
                </a:uFill>
                <a:latin typeface="Times New Roman" panose="02020603050405020304" pitchFamily="18" charset="0"/>
                <a:cs typeface="Times New Roman" panose="02020603050405020304" pitchFamily="18" charset="0"/>
              </a:rPr>
              <a:t>Voltaje</a:t>
            </a:r>
            <a:r>
              <a:rPr sz="2400" b="1" spc="-5" dirty="0">
                <a:latin typeface="Times New Roman" panose="02020603050405020304" pitchFamily="18" charset="0"/>
                <a:cs typeface="Times New Roman" panose="02020603050405020304" pitchFamily="18" charset="0"/>
              </a:rPr>
              <a:t>.</a:t>
            </a:r>
            <a:endParaRPr sz="2400" dirty="0">
              <a:latin typeface="Times New Roman" panose="02020603050405020304" pitchFamily="18" charset="0"/>
              <a:cs typeface="Times New Roman" panose="02020603050405020304" pitchFamily="18" charset="0"/>
            </a:endParaRPr>
          </a:p>
          <a:p>
            <a:pPr lvl="2" algn="just">
              <a:lnSpc>
                <a:spcPct val="100000"/>
              </a:lnSpc>
              <a:buFont typeface="Arial"/>
              <a:buAutoNum type="arabicPeriod" startAt="13"/>
            </a:pPr>
            <a:endParaRPr sz="2400" dirty="0">
              <a:latin typeface="Times New Roman" panose="02020603050405020304" pitchFamily="18" charset="0"/>
              <a:cs typeface="Times New Roman" panose="02020603050405020304" pitchFamily="18" charset="0"/>
            </a:endParaRPr>
          </a:p>
          <a:p>
            <a:pPr marL="355600" marR="5715" indent="-342900" algn="just">
              <a:lnSpc>
                <a:spcPct val="97000"/>
              </a:lnSpc>
              <a:buFont typeface="Wingdings" panose="05000000000000000000" pitchFamily="2" charset="2"/>
              <a:buChar char="q"/>
            </a:pPr>
            <a:r>
              <a:rPr sz="2400" dirty="0">
                <a:latin typeface="Times New Roman" panose="02020603050405020304" pitchFamily="18" charset="0"/>
                <a:cs typeface="Times New Roman" panose="02020603050405020304" pitchFamily="18" charset="0"/>
              </a:rPr>
              <a:t>Cuando</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requerido</a:t>
            </a:r>
            <a:r>
              <a:rPr sz="2400" dirty="0">
                <a:latin typeface="Times New Roman" panose="02020603050405020304" pitchFamily="18" charset="0"/>
                <a:cs typeface="Times New Roman" panose="02020603050405020304" pitchFamily="18" charset="0"/>
              </a:rPr>
              <a:t> en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las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Especificaciones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Particulares,</a:t>
            </a:r>
            <a:r>
              <a:rPr sz="2400"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se </a:t>
            </a:r>
            <a:r>
              <a:rPr sz="2400" spc="-5" dirty="0" err="1">
                <a:latin typeface="Times New Roman" panose="02020603050405020304" pitchFamily="18" charset="0"/>
                <a:cs typeface="Times New Roman" panose="02020603050405020304" pitchFamily="18" charset="0"/>
              </a:rPr>
              <a:t>deberá</a:t>
            </a:r>
            <a:r>
              <a:rPr sz="2400" spc="-5" dirty="0">
                <a:latin typeface="Times New Roman" panose="02020603050405020304" pitchFamily="18" charset="0"/>
                <a:cs typeface="Times New Roman" panose="02020603050405020304" pitchFamily="18" charset="0"/>
              </a:rPr>
              <a:t> suministrar </a:t>
            </a:r>
            <a:r>
              <a:rPr sz="2400" dirty="0">
                <a:latin typeface="Times New Roman" panose="02020603050405020304" pitchFamily="18" charset="0"/>
                <a:cs typeface="Times New Roman" panose="02020603050405020304" pitchFamily="18" charset="0"/>
              </a:rPr>
              <a:t>e </a:t>
            </a:r>
            <a:r>
              <a:rPr sz="2400" b="1" dirty="0">
                <a:latin typeface="Times New Roman" panose="02020603050405020304" pitchFamily="18" charset="0"/>
                <a:cs typeface="Times New Roman" panose="02020603050405020304" pitchFamily="18" charset="0"/>
              </a:rPr>
              <a:t>instalar con cada </a:t>
            </a:r>
            <a:r>
              <a:rPr sz="2400" b="1" spc="-5" dirty="0">
                <a:latin typeface="Times New Roman" panose="02020603050405020304" pitchFamily="18" charset="0"/>
                <a:cs typeface="Times New Roman" panose="02020603050405020304" pitchFamily="18" charset="0"/>
              </a:rPr>
              <a:t>transformador </a:t>
            </a:r>
            <a:r>
              <a:rPr sz="2400" b="1" dirty="0">
                <a:latin typeface="Times New Roman" panose="02020603050405020304" pitchFamily="18" charset="0"/>
                <a:cs typeface="Times New Roman" panose="02020603050405020304" pitchFamily="18" charset="0"/>
              </a:rPr>
              <a:t> que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esté</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provisto</a:t>
            </a:r>
            <a:r>
              <a:rPr sz="2400" b="1" dirty="0">
                <a:latin typeface="Times New Roman" panose="02020603050405020304" pitchFamily="18" charset="0"/>
                <a:cs typeface="Times New Roman" panose="02020603050405020304" pitchFamily="18" charset="0"/>
              </a:rPr>
              <a:t> de</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un</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cambiador</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tomas</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bajo</a:t>
            </a:r>
            <a:r>
              <a:rPr sz="2400" b="1" dirty="0">
                <a:latin typeface="Times New Roman" panose="02020603050405020304" pitchFamily="18" charset="0"/>
                <a:cs typeface="Times New Roman" panose="02020603050405020304" pitchFamily="18" charset="0"/>
              </a:rPr>
              <a:t> carga,</a:t>
            </a:r>
            <a:r>
              <a:rPr sz="2400" b="1"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un</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relé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regulador</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voltaje</a:t>
            </a:r>
            <a:r>
              <a:rPr sz="2400" dirty="0">
                <a:latin typeface="Times New Roman" panose="02020603050405020304" pitchFamily="18" charset="0"/>
                <a:cs typeface="Times New Roman" panose="02020603050405020304" pitchFamily="18" charset="0"/>
              </a:rPr>
              <a:t> el</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cual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vendrá</a:t>
            </a:r>
            <a:r>
              <a:rPr sz="2400" dirty="0">
                <a:latin typeface="Times New Roman" panose="02020603050405020304" pitchFamily="18" charset="0"/>
                <a:cs typeface="Times New Roman" panose="02020603050405020304" pitchFamily="18" charset="0"/>
              </a:rPr>
              <a:t> en</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gabinete</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independiente </a:t>
            </a:r>
            <a:r>
              <a:rPr sz="2400" dirty="0">
                <a:latin typeface="Times New Roman" panose="02020603050405020304" pitchFamily="18" charset="0"/>
                <a:cs typeface="Times New Roman" panose="02020603050405020304" pitchFamily="18" charset="0"/>
              </a:rPr>
              <a:t> adosado</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transformador,</a:t>
            </a:r>
            <a:r>
              <a:rPr sz="2400" dirty="0">
                <a:latin typeface="Times New Roman" panose="02020603050405020304" pitchFamily="18" charset="0"/>
                <a:cs typeface="Times New Roman" panose="02020603050405020304" pitchFamily="18" charset="0"/>
              </a:rPr>
              <a:t> y</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cual</a:t>
            </a:r>
            <a:r>
              <a:rPr sz="2400" dirty="0">
                <a:latin typeface="Times New Roman" panose="02020603050405020304" pitchFamily="18" charset="0"/>
                <a:cs typeface="Times New Roman" panose="02020603050405020304" pitchFamily="18" charset="0"/>
              </a:rPr>
              <a:t> deberá</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venir</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provisto</a:t>
            </a:r>
            <a:r>
              <a:rPr sz="2400" dirty="0">
                <a:latin typeface="Times New Roman" panose="02020603050405020304" pitchFamily="18" charset="0"/>
                <a:cs typeface="Times New Roman" panose="02020603050405020304" pitchFamily="18" charset="0"/>
              </a:rPr>
              <a:t> de</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sus </a:t>
            </a:r>
            <a:r>
              <a:rPr sz="2400" spc="-5" dirty="0">
                <a:latin typeface="Times New Roman" panose="02020603050405020304" pitchFamily="18" charset="0"/>
                <a:cs typeface="Times New Roman" panose="02020603050405020304" pitchFamily="18" charset="0"/>
              </a:rPr>
              <a:t> correspondientes</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borneras.</a:t>
            </a:r>
            <a:endParaRPr sz="2400" dirty="0">
              <a:latin typeface="Times New Roman" panose="02020603050405020304" pitchFamily="18" charset="0"/>
              <a:cs typeface="Times New Roman" panose="02020603050405020304" pitchFamily="18" charset="0"/>
            </a:endParaRPr>
          </a:p>
          <a:p>
            <a:pPr algn="just">
              <a:lnSpc>
                <a:spcPct val="100000"/>
              </a:lnSpc>
            </a:pPr>
            <a:endParaRPr sz="2400" b="1" dirty="0">
              <a:latin typeface="Times New Roman" panose="02020603050405020304" pitchFamily="18" charset="0"/>
              <a:cs typeface="Times New Roman" panose="02020603050405020304" pitchFamily="18" charset="0"/>
            </a:endParaRPr>
          </a:p>
          <a:p>
            <a:pPr marL="469265" lvl="2" indent="-457200" algn="just">
              <a:spcBef>
                <a:spcPts val="5"/>
              </a:spcBef>
              <a:buFont typeface="+mj-lt"/>
              <a:buAutoNum type="arabicPeriod" startAt="20"/>
              <a:tabLst>
                <a:tab pos="690245" algn="l"/>
                <a:tab pos="690880" algn="l"/>
              </a:tabLst>
            </a:pPr>
            <a:r>
              <a:rPr sz="2400" b="1" u="sng" spc="-5" dirty="0">
                <a:uFill>
                  <a:solidFill>
                    <a:srgbClr val="000000"/>
                  </a:solidFill>
                </a:uFill>
                <a:latin typeface="Times New Roman" panose="02020603050405020304" pitchFamily="18" charset="0"/>
                <a:cs typeface="Times New Roman" panose="02020603050405020304" pitchFamily="18" charset="0"/>
              </a:rPr>
              <a:t>ACEITE</a:t>
            </a:r>
            <a:endParaRPr sz="2400" b="1" dirty="0">
              <a:latin typeface="Times New Roman" panose="02020603050405020304" pitchFamily="18" charset="0"/>
              <a:cs typeface="Times New Roman" panose="02020603050405020304" pitchFamily="18" charset="0"/>
            </a:endParaRPr>
          </a:p>
          <a:p>
            <a:pPr lvl="2" algn="just">
              <a:spcBef>
                <a:spcPts val="40"/>
              </a:spcBef>
              <a:buFont typeface="Arial"/>
              <a:buAutoNum type="arabicPeriod" startAt="14"/>
            </a:pPr>
            <a:endParaRPr sz="2400" b="1" dirty="0">
              <a:latin typeface="Times New Roman" panose="02020603050405020304" pitchFamily="18" charset="0"/>
              <a:cs typeface="Times New Roman" panose="02020603050405020304" pitchFamily="18" charset="0"/>
            </a:endParaRPr>
          </a:p>
          <a:p>
            <a:pPr marL="12065" lvl="3" algn="just">
              <a:tabLst>
                <a:tab pos="911225" algn="l"/>
                <a:tab pos="911860" algn="l"/>
              </a:tabLst>
            </a:pPr>
            <a:r>
              <a:rPr sz="2400" b="1" u="sng" spc="-5" dirty="0">
                <a:uFill>
                  <a:solidFill>
                    <a:srgbClr val="000000"/>
                  </a:solidFill>
                </a:uFill>
                <a:latin typeface="Times New Roman" panose="02020603050405020304" pitchFamily="18" charset="0"/>
                <a:cs typeface="Times New Roman" panose="02020603050405020304" pitchFamily="18" charset="0"/>
              </a:rPr>
              <a:t>Tipo</a:t>
            </a:r>
            <a:endParaRPr sz="2400" b="1" dirty="0">
              <a:latin typeface="Times New Roman" panose="02020603050405020304" pitchFamily="18" charset="0"/>
              <a:cs typeface="Times New Roman" panose="02020603050405020304" pitchFamily="18" charset="0"/>
            </a:endParaRPr>
          </a:p>
          <a:p>
            <a:pPr marL="355600" marR="685800" indent="-342900" algn="just">
              <a:lnSpc>
                <a:spcPct val="101499"/>
              </a:lnSpc>
              <a:spcBef>
                <a:spcPts val="900"/>
              </a:spcBef>
              <a:buFont typeface="Wingdings" panose="05000000000000000000" pitchFamily="2" charset="2"/>
              <a:buChar char="q"/>
            </a:pPr>
            <a:r>
              <a:rPr sz="2400" dirty="0">
                <a:latin typeface="Times New Roman" panose="02020603050405020304" pitchFamily="18" charset="0"/>
                <a:cs typeface="Times New Roman" panose="02020603050405020304" pitchFamily="18" charset="0"/>
              </a:rPr>
              <a:t>Deberá ser un </a:t>
            </a:r>
            <a:r>
              <a:rPr sz="2400" b="1" spc="-5" dirty="0">
                <a:latin typeface="Times New Roman" panose="02020603050405020304" pitchFamily="18" charset="0"/>
                <a:cs typeface="Times New Roman" panose="02020603050405020304" pitchFamily="18" charset="0"/>
              </a:rPr>
              <a:t>aceite </a:t>
            </a:r>
            <a:r>
              <a:rPr sz="2400" b="1" dirty="0">
                <a:latin typeface="Times New Roman" panose="02020603050405020304" pitchFamily="18" charset="0"/>
                <a:cs typeface="Times New Roman" panose="02020603050405020304" pitchFamily="18" charset="0"/>
              </a:rPr>
              <a:t>mineral </a:t>
            </a:r>
            <a:r>
              <a:rPr sz="2400" b="1" spc="-5" dirty="0">
                <a:latin typeface="Times New Roman" panose="02020603050405020304" pitchFamily="18" charset="0"/>
                <a:cs typeface="Times New Roman" panose="02020603050405020304" pitchFamily="18" charset="0"/>
              </a:rPr>
              <a:t>inhibido, refinado </a:t>
            </a:r>
            <a:r>
              <a:rPr sz="2400" b="1" dirty="0">
                <a:latin typeface="Times New Roman" panose="02020603050405020304" pitchFamily="18" charset="0"/>
                <a:cs typeface="Times New Roman" panose="02020603050405020304" pitchFamily="18" charset="0"/>
              </a:rPr>
              <a:t>de alta </a:t>
            </a:r>
            <a:r>
              <a:rPr sz="2400" b="1" spc="-5" dirty="0">
                <a:latin typeface="Times New Roman" panose="02020603050405020304" pitchFamily="18" charset="0"/>
                <a:cs typeface="Times New Roman" panose="02020603050405020304" pitchFamily="18" charset="0"/>
              </a:rPr>
              <a:t>calidad,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mediante</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un</a:t>
            </a:r>
            <a:r>
              <a:rPr sz="2400" b="1" spc="-5" dirty="0">
                <a:latin typeface="Times New Roman" panose="02020603050405020304" pitchFamily="18" charset="0"/>
                <a:cs typeface="Times New Roman" panose="02020603050405020304" pitchFamily="18" charset="0"/>
              </a:rPr>
              <a:t> proceso</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probado </a:t>
            </a:r>
            <a:r>
              <a:rPr sz="2400" b="1" dirty="0">
                <a:latin typeface="Times New Roman" panose="02020603050405020304" pitchFamily="18" charset="0"/>
                <a:cs typeface="Times New Roman" panose="02020603050405020304" pitchFamily="18" charset="0"/>
              </a:rPr>
              <a:t>para</a:t>
            </a:r>
            <a:r>
              <a:rPr sz="2400" b="1" spc="-10" dirty="0">
                <a:latin typeface="Times New Roman" panose="02020603050405020304" pitchFamily="18" charset="0"/>
                <a:cs typeface="Times New Roman" panose="02020603050405020304" pitchFamily="18" charset="0"/>
              </a:rPr>
              <a:t> </a:t>
            </a:r>
            <a:r>
              <a:rPr sz="2400" b="1" spc="-10" dirty="0" err="1">
                <a:latin typeface="Times New Roman" panose="02020603050405020304" pitchFamily="18" charset="0"/>
                <a:cs typeface="Times New Roman" panose="02020603050405020304" pitchFamily="18" charset="0"/>
              </a:rPr>
              <a:t>uso</a:t>
            </a:r>
            <a:r>
              <a:rPr lang="es-AR" sz="2400" b="1" spc="-10" dirty="0">
                <a:latin typeface="Times New Roman" panose="02020603050405020304" pitchFamily="18" charset="0"/>
                <a:cs typeface="Times New Roman" panose="02020603050405020304" pitchFamily="18" charset="0"/>
              </a:rPr>
              <a:t> </a:t>
            </a:r>
            <a:r>
              <a:rPr lang="es-AR" sz="2400" b="1" spc="10" dirty="0">
                <a:latin typeface="Times New Roman" panose="02020603050405020304" pitchFamily="18" charset="0"/>
                <a:cs typeface="Times New Roman" panose="02020603050405020304" pitchFamily="18" charset="0"/>
              </a:rPr>
              <a:t>e</a:t>
            </a:r>
            <a:r>
              <a:rPr sz="2400" b="1" spc="-5" dirty="0" err="1">
                <a:latin typeface="Times New Roman" panose="02020603050405020304" pitchFamily="18" charset="0"/>
                <a:cs typeface="Times New Roman" panose="02020603050405020304" pitchFamily="18" charset="0"/>
              </a:rPr>
              <a:t>specialmente</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en </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transformadores.</a:t>
            </a:r>
            <a:endParaRPr sz="2400" b="1" dirty="0">
              <a:latin typeface="Times New Roman" panose="02020603050405020304" pitchFamily="18" charset="0"/>
              <a:cs typeface="Times New Roman" panose="02020603050405020304" pitchFamily="18" charset="0"/>
            </a:endParaRPr>
          </a:p>
          <a:p>
            <a:pPr marL="355600" marR="5080" indent="-342900" algn="just">
              <a:lnSpc>
                <a:spcPct val="110000"/>
              </a:lnSpc>
              <a:spcBef>
                <a:spcPts val="645"/>
              </a:spcBef>
              <a:buFont typeface="Wingdings" panose="05000000000000000000" pitchFamily="2" charset="2"/>
              <a:buChar char="q"/>
            </a:pPr>
            <a:r>
              <a:rPr sz="2400" b="1" spc="-5" dirty="0">
                <a:latin typeface="Times New Roman" panose="02020603050405020304" pitchFamily="18" charset="0"/>
                <a:cs typeface="Times New Roman" panose="02020603050405020304" pitchFamily="18" charset="0"/>
              </a:rPr>
              <a:t>Todo </a:t>
            </a:r>
            <a:r>
              <a:rPr sz="2400" b="1" dirty="0">
                <a:latin typeface="Times New Roman" panose="02020603050405020304" pitchFamily="18" charset="0"/>
                <a:cs typeface="Times New Roman" panose="02020603050405020304" pitchFamily="18" charset="0"/>
              </a:rPr>
              <a:t>el </a:t>
            </a:r>
            <a:r>
              <a:rPr sz="2400" b="1" spc="-5" dirty="0">
                <a:latin typeface="Times New Roman" panose="02020603050405020304" pitchFamily="18" charset="0"/>
                <a:cs typeface="Times New Roman" panose="02020603050405020304" pitchFamily="18" charset="0"/>
              </a:rPr>
              <a:t>aceite </a:t>
            </a:r>
            <a:r>
              <a:rPr sz="2400" b="1" spc="-10"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aislamiento necesario </a:t>
            </a:r>
            <a:r>
              <a:rPr sz="2400" b="1" dirty="0">
                <a:latin typeface="Times New Roman" panose="02020603050405020304" pitchFamily="18" charset="0"/>
                <a:cs typeface="Times New Roman" panose="02020603050405020304" pitchFamily="18" charset="0"/>
              </a:rPr>
              <a:t>para el </a:t>
            </a:r>
            <a:r>
              <a:rPr sz="2400" b="1" spc="-5" dirty="0">
                <a:latin typeface="Times New Roman" panose="02020603050405020304" pitchFamily="18" charset="0"/>
                <a:cs typeface="Times New Roman" panose="02020603050405020304" pitchFamily="18" charset="0"/>
              </a:rPr>
              <a:t>funcionamiento </a:t>
            </a:r>
            <a:r>
              <a:rPr sz="2400" b="1" dirty="0">
                <a:latin typeface="Times New Roman" panose="02020603050405020304" pitchFamily="18" charset="0"/>
                <a:cs typeface="Times New Roman" panose="02020603050405020304" pitchFamily="18" charset="0"/>
              </a:rPr>
              <a:t>normal </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los transformadores </a:t>
            </a:r>
            <a:r>
              <a:rPr sz="2400" b="1" dirty="0">
                <a:latin typeface="Times New Roman" panose="02020603050405020304" pitchFamily="18" charset="0"/>
                <a:cs typeface="Times New Roman" panose="02020603050405020304" pitchFamily="18" charset="0"/>
              </a:rPr>
              <a:t>deberá ser </a:t>
            </a:r>
            <a:r>
              <a:rPr sz="2400" b="1" spc="-5" dirty="0">
                <a:latin typeface="Times New Roman" panose="02020603050405020304" pitchFamily="18" charset="0"/>
                <a:cs typeface="Times New Roman" panose="02020603050405020304" pitchFamily="18" charset="0"/>
              </a:rPr>
              <a:t>suministrado </a:t>
            </a:r>
            <a:r>
              <a:rPr sz="2400" b="1" dirty="0">
                <a:latin typeface="Times New Roman" panose="02020603050405020304" pitchFamily="18" charset="0"/>
                <a:cs typeface="Times New Roman" panose="02020603050405020304" pitchFamily="18" charset="0"/>
              </a:rPr>
              <a:t>en </a:t>
            </a:r>
            <a:r>
              <a:rPr sz="2400" b="1" spc="-5" dirty="0">
                <a:latin typeface="Times New Roman" panose="02020603050405020304" pitchFamily="18" charset="0"/>
                <a:cs typeface="Times New Roman" panose="02020603050405020304" pitchFamily="18" charset="0"/>
              </a:rPr>
              <a:t>recipientes </a:t>
            </a:r>
            <a:r>
              <a:rPr sz="2400" b="1" dirty="0">
                <a:latin typeface="Times New Roman" panose="02020603050405020304" pitchFamily="18" charset="0"/>
                <a:cs typeface="Times New Roman" panose="02020603050405020304" pitchFamily="18" charset="0"/>
              </a:rPr>
              <a:t>o a </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gran</a:t>
            </a:r>
            <a:r>
              <a:rPr sz="2400" dirty="0">
                <a:latin typeface="Times New Roman" panose="02020603050405020304" pitchFamily="18" charset="0"/>
                <a:cs typeface="Times New Roman" panose="02020603050405020304" pitchFamily="18" charset="0"/>
              </a:rPr>
              <a:t>el.</a:t>
            </a:r>
          </a:p>
        </p:txBody>
      </p:sp>
      <p:grpSp>
        <p:nvGrpSpPr>
          <p:cNvPr id="14" name="Grupo 13"/>
          <p:cNvGrpSpPr/>
          <p:nvPr/>
        </p:nvGrpSpPr>
        <p:grpSpPr>
          <a:xfrm>
            <a:off x="372533" y="5503334"/>
            <a:ext cx="12508984" cy="4165700"/>
            <a:chOff x="3887521" y="1232662"/>
            <a:chExt cx="5639435" cy="4030233"/>
          </a:xfrm>
        </p:grpSpPr>
        <p:sp>
          <p:nvSpPr>
            <p:cNvPr id="7" name="object 4"/>
            <p:cNvSpPr txBox="1"/>
            <p:nvPr/>
          </p:nvSpPr>
          <p:spPr>
            <a:xfrm>
              <a:off x="3887521" y="1232662"/>
              <a:ext cx="5639435" cy="2073208"/>
            </a:xfrm>
            <a:prstGeom prst="rect">
              <a:avLst/>
            </a:prstGeom>
          </p:spPr>
          <p:txBody>
            <a:bodyPr vert="horz" wrap="square" lIns="0" tIns="12700" rIns="0" bIns="0" rtlCol="0">
              <a:spAutoFit/>
            </a:bodyPr>
            <a:lstStyle/>
            <a:p>
              <a:pPr>
                <a:lnSpc>
                  <a:spcPct val="100000"/>
                </a:lnSpc>
              </a:pPr>
              <a:endParaRPr sz="2400" dirty="0">
                <a:latin typeface="Times New Roman" panose="02020603050405020304" pitchFamily="18" charset="0"/>
                <a:cs typeface="Times New Roman" panose="02020603050405020304" pitchFamily="18" charset="0"/>
              </a:endParaRPr>
            </a:p>
            <a:p>
              <a:pPr>
                <a:lnSpc>
                  <a:spcPct val="100000"/>
                </a:lnSpc>
              </a:pPr>
              <a:endParaRPr sz="2400" dirty="0">
                <a:latin typeface="Times New Roman" panose="02020603050405020304" pitchFamily="18" charset="0"/>
                <a:cs typeface="Times New Roman" panose="02020603050405020304" pitchFamily="18" charset="0"/>
              </a:endParaRPr>
            </a:p>
            <a:p>
              <a:pPr marL="12700" algn="just"/>
              <a:r>
                <a:rPr sz="2400" b="1" u="sng" spc="-5" dirty="0" err="1">
                  <a:uFill>
                    <a:solidFill>
                      <a:srgbClr val="000000"/>
                    </a:solidFill>
                  </a:uFill>
                  <a:latin typeface="Times New Roman" panose="02020603050405020304" pitchFamily="18" charset="0"/>
                  <a:cs typeface="Times New Roman" panose="02020603050405020304" pitchFamily="18" charset="0"/>
                </a:rPr>
                <a:t>Características</a:t>
              </a:r>
              <a:endParaRPr sz="2400" b="1" dirty="0">
                <a:latin typeface="Times New Roman" panose="02020603050405020304" pitchFamily="18" charset="0"/>
                <a:cs typeface="Times New Roman" panose="02020603050405020304" pitchFamily="18" charset="0"/>
              </a:endParaRPr>
            </a:p>
            <a:p>
              <a:pPr marL="12700" marR="5715" algn="just">
                <a:lnSpc>
                  <a:spcPct val="143300"/>
                </a:lnSpc>
                <a:spcBef>
                  <a:spcPts val="210"/>
                </a:spcBef>
              </a:pPr>
              <a:r>
                <a:rPr lang="es-AR" sz="2400" spc="-5" dirty="0">
                  <a:latin typeface="Times New Roman" panose="02020603050405020304" pitchFamily="18" charset="0"/>
                  <a:cs typeface="Times New Roman" panose="02020603050405020304" pitchFamily="18" charset="0"/>
                </a:rPr>
                <a:t>Se </a:t>
              </a:r>
              <a:r>
                <a:rPr sz="2400" spc="-5" dirty="0" err="1">
                  <a:latin typeface="Times New Roman" panose="02020603050405020304" pitchFamily="18" charset="0"/>
                  <a:cs typeface="Times New Roman" panose="02020603050405020304" pitchFamily="18" charset="0"/>
                </a:rPr>
                <a:t>deberá</a:t>
              </a:r>
              <a:r>
                <a:rPr sz="2400" spc="-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realizar</a:t>
              </a:r>
              <a:r>
                <a:rPr sz="2400" spc="-5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con</a:t>
              </a:r>
              <a:r>
                <a:rPr sz="2400" spc="-5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sus</a:t>
              </a:r>
              <a:r>
                <a:rPr sz="2400" spc="-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propios</a:t>
              </a:r>
              <a:r>
                <a:rPr sz="2400" spc="-3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medios,</a:t>
              </a:r>
              <a:r>
                <a:rPr sz="2400" spc="-3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4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la</a:t>
              </a:r>
              <a:r>
                <a:rPr sz="2400" spc="-5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recepción</a:t>
              </a:r>
              <a:r>
                <a:rPr sz="2400" b="1" spc="-3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del </a:t>
              </a:r>
              <a:r>
                <a:rPr sz="2400" b="1" spc="-38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aceite</a:t>
              </a:r>
              <a:r>
                <a:rPr sz="2400" b="1" spc="-2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en</a:t>
              </a:r>
              <a:r>
                <a:rPr sz="2400" b="1" spc="-4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sitio,</a:t>
              </a:r>
              <a:r>
                <a:rPr sz="2400" b="1" spc="-4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como</a:t>
              </a:r>
              <a:r>
                <a:rPr sz="2400" b="1" spc="-2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mínimo</a:t>
              </a:r>
              <a:r>
                <a:rPr sz="2400" b="1" spc="-4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las</a:t>
              </a:r>
              <a:r>
                <a:rPr sz="2400" b="1" spc="-3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siguientes</a:t>
              </a:r>
              <a:r>
                <a:rPr sz="2400" b="1" spc="-3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pruebas</a:t>
              </a:r>
              <a:r>
                <a:rPr sz="2400" b="1" spc="-3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del</a:t>
              </a:r>
              <a:r>
                <a:rPr sz="2400" b="1" spc="-3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aceite,</a:t>
              </a:r>
              <a:r>
                <a:rPr sz="2400" b="1" spc="-3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antes</a:t>
              </a:r>
              <a:r>
                <a:rPr sz="2400" b="1" spc="-3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de </a:t>
              </a:r>
              <a:r>
                <a:rPr sz="2400" b="1" spc="-38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su </a:t>
              </a:r>
              <a:r>
                <a:rPr sz="2400" b="1" spc="-5" dirty="0">
                  <a:latin typeface="Times New Roman" panose="02020603050405020304" pitchFamily="18" charset="0"/>
                  <a:cs typeface="Times New Roman" panose="02020603050405020304" pitchFamily="18" charset="0"/>
                </a:rPr>
                <a:t>aceptación.</a:t>
              </a:r>
              <a:endParaRPr sz="2400" b="1" dirty="0">
                <a:latin typeface="Times New Roman" panose="02020603050405020304" pitchFamily="18" charset="0"/>
                <a:cs typeface="Times New Roman" panose="02020603050405020304" pitchFamily="18" charset="0"/>
              </a:endParaRPr>
            </a:p>
          </p:txBody>
        </p:sp>
        <p:sp>
          <p:nvSpPr>
            <p:cNvPr id="8" name="object 5"/>
            <p:cNvSpPr txBox="1"/>
            <p:nvPr/>
          </p:nvSpPr>
          <p:spPr>
            <a:xfrm>
              <a:off x="4433062" y="3662299"/>
              <a:ext cx="1607185" cy="382797"/>
            </a:xfrm>
            <a:prstGeom prst="rect">
              <a:avLst/>
            </a:prstGeom>
          </p:spPr>
          <p:txBody>
            <a:bodyPr vert="horz" wrap="square" lIns="0" tIns="13335" rIns="0" bIns="0" rtlCol="0">
              <a:spAutoFit/>
            </a:bodyPr>
            <a:lstStyle/>
            <a:p>
              <a:pPr marL="12700">
                <a:spcBef>
                  <a:spcPts val="105"/>
                </a:spcBef>
              </a:pPr>
              <a:r>
                <a:rPr sz="2400" dirty="0">
                  <a:latin typeface="Times New Roman" panose="02020603050405020304" pitchFamily="18" charset="0"/>
                  <a:cs typeface="Times New Roman" panose="02020603050405020304" pitchFamily="18" charset="0"/>
                </a:rPr>
                <a:t>-</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Rigidez</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Dieléctrica</a:t>
              </a:r>
              <a:endParaRPr sz="2400" dirty="0">
                <a:latin typeface="Times New Roman" panose="02020603050405020304" pitchFamily="18" charset="0"/>
                <a:cs typeface="Times New Roman" panose="02020603050405020304" pitchFamily="18" charset="0"/>
              </a:endParaRPr>
            </a:p>
          </p:txBody>
        </p:sp>
        <p:sp>
          <p:nvSpPr>
            <p:cNvPr id="9" name="object 6"/>
            <p:cNvSpPr txBox="1"/>
            <p:nvPr/>
          </p:nvSpPr>
          <p:spPr>
            <a:xfrm>
              <a:off x="7202804" y="3662299"/>
              <a:ext cx="668020" cy="382797"/>
            </a:xfrm>
            <a:prstGeom prst="rect">
              <a:avLst/>
            </a:prstGeom>
          </p:spPr>
          <p:txBody>
            <a:bodyPr vert="horz" wrap="square" lIns="0" tIns="13335" rIns="0" bIns="0" rtlCol="0">
              <a:spAutoFit/>
            </a:bodyPr>
            <a:lstStyle/>
            <a:p>
              <a:pPr marL="12700">
                <a:spcBef>
                  <a:spcPts val="105"/>
                </a:spcBef>
              </a:pPr>
              <a:r>
                <a:rPr sz="2400" dirty="0">
                  <a:latin typeface="Times New Roman" panose="02020603050405020304" pitchFamily="18" charset="0"/>
                  <a:cs typeface="Times New Roman" panose="02020603050405020304" pitchFamily="18" charset="0"/>
                </a:rPr>
                <a:t>-</a:t>
              </a:r>
              <a:r>
                <a:rPr sz="2400" spc="-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Acidez</a:t>
              </a:r>
              <a:endParaRPr sz="2400" dirty="0">
                <a:latin typeface="Times New Roman" panose="02020603050405020304" pitchFamily="18" charset="0"/>
                <a:cs typeface="Times New Roman" panose="02020603050405020304" pitchFamily="18" charset="0"/>
              </a:endParaRPr>
            </a:p>
          </p:txBody>
        </p:sp>
        <p:sp>
          <p:nvSpPr>
            <p:cNvPr id="10" name="object 7"/>
            <p:cNvSpPr txBox="1"/>
            <p:nvPr/>
          </p:nvSpPr>
          <p:spPr>
            <a:xfrm>
              <a:off x="4433062" y="4245991"/>
              <a:ext cx="1983739" cy="382797"/>
            </a:xfrm>
            <a:prstGeom prst="rect">
              <a:avLst/>
            </a:prstGeom>
          </p:spPr>
          <p:txBody>
            <a:bodyPr vert="horz" wrap="square" lIns="0" tIns="13335" rIns="0" bIns="0" rtlCol="0">
              <a:spAutoFit/>
            </a:bodyPr>
            <a:lstStyle/>
            <a:p>
              <a:pPr marL="12700">
                <a:spcBef>
                  <a:spcPts val="105"/>
                </a:spcBef>
              </a:pPr>
              <a:r>
                <a:rPr sz="2400" dirty="0">
                  <a:latin typeface="Times New Roman" panose="02020603050405020304" pitchFamily="18" charset="0"/>
                  <a:cs typeface="Times New Roman" panose="02020603050405020304" pitchFamily="18" charset="0"/>
                </a:rPr>
                <a:t>-</a:t>
              </a:r>
              <a:r>
                <a:rPr sz="2400" spc="-5" dirty="0">
                  <a:latin typeface="Times New Roman" panose="02020603050405020304" pitchFamily="18" charset="0"/>
                  <a:cs typeface="Times New Roman" panose="02020603050405020304" pitchFamily="18" charset="0"/>
                </a:rPr>
                <a:t> Contenido</a:t>
              </a:r>
              <a:r>
                <a:rPr sz="2400" spc="-10" dirty="0">
                  <a:latin typeface="Times New Roman" panose="02020603050405020304" pitchFamily="18" charset="0"/>
                  <a:cs typeface="Times New Roman" panose="02020603050405020304" pitchFamily="18" charset="0"/>
                </a:rPr>
                <a:t> de</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humedad</a:t>
              </a:r>
              <a:endParaRPr sz="2400" dirty="0">
                <a:latin typeface="Times New Roman" panose="02020603050405020304" pitchFamily="18" charset="0"/>
                <a:cs typeface="Times New Roman" panose="02020603050405020304" pitchFamily="18" charset="0"/>
              </a:endParaRPr>
            </a:p>
          </p:txBody>
        </p:sp>
        <p:sp>
          <p:nvSpPr>
            <p:cNvPr id="11" name="object 8"/>
            <p:cNvSpPr txBox="1"/>
            <p:nvPr/>
          </p:nvSpPr>
          <p:spPr>
            <a:xfrm>
              <a:off x="7202805" y="4245991"/>
              <a:ext cx="1457325" cy="382797"/>
            </a:xfrm>
            <a:prstGeom prst="rect">
              <a:avLst/>
            </a:prstGeom>
          </p:spPr>
          <p:txBody>
            <a:bodyPr vert="horz" wrap="square" lIns="0" tIns="13335" rIns="0" bIns="0" rtlCol="0">
              <a:spAutoFit/>
            </a:bodyPr>
            <a:lstStyle/>
            <a:p>
              <a:pPr marL="12700">
                <a:spcBef>
                  <a:spcPts val="105"/>
                </a:spcBef>
              </a:pPr>
              <a:r>
                <a:rPr sz="2400" dirty="0">
                  <a:latin typeface="Times New Roman" panose="02020603050405020304" pitchFamily="18" charset="0"/>
                  <a:cs typeface="Times New Roman" panose="02020603050405020304" pitchFamily="18" charset="0"/>
                </a:rPr>
                <a:t>-</a:t>
              </a:r>
              <a:r>
                <a:rPr sz="2400" spc="-3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Azufre</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Corrosivo</a:t>
              </a:r>
              <a:endParaRPr sz="2400" dirty="0">
                <a:latin typeface="Times New Roman" panose="02020603050405020304" pitchFamily="18" charset="0"/>
                <a:cs typeface="Times New Roman" panose="02020603050405020304" pitchFamily="18" charset="0"/>
              </a:endParaRPr>
            </a:p>
          </p:txBody>
        </p:sp>
        <p:sp>
          <p:nvSpPr>
            <p:cNvPr id="12" name="object 9"/>
            <p:cNvSpPr txBox="1"/>
            <p:nvPr/>
          </p:nvSpPr>
          <p:spPr>
            <a:xfrm>
              <a:off x="4451647" y="4880098"/>
              <a:ext cx="1607185" cy="382797"/>
            </a:xfrm>
            <a:prstGeom prst="rect">
              <a:avLst/>
            </a:prstGeom>
          </p:spPr>
          <p:txBody>
            <a:bodyPr vert="horz" wrap="square" lIns="0" tIns="13335" rIns="0" bIns="0" rtlCol="0">
              <a:spAutoFit/>
            </a:bodyPr>
            <a:lstStyle/>
            <a:p>
              <a:pPr marL="12700">
                <a:spcBef>
                  <a:spcPts val="105"/>
                </a:spcBef>
              </a:pPr>
              <a:r>
                <a:rPr sz="2400" dirty="0">
                  <a:latin typeface="Times New Roman" panose="02020603050405020304" pitchFamily="18" charset="0"/>
                  <a:cs typeface="Times New Roman" panose="02020603050405020304" pitchFamily="18" charset="0"/>
                </a:rPr>
                <a:t>-</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Factor</a:t>
              </a:r>
              <a:r>
                <a:rPr sz="2400" spc="-2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potencia</a:t>
              </a:r>
              <a:endParaRPr sz="2400" dirty="0">
                <a:latin typeface="Times New Roman" panose="02020603050405020304" pitchFamily="18" charset="0"/>
                <a:cs typeface="Times New Roman" panose="02020603050405020304" pitchFamily="18" charset="0"/>
              </a:endParaRPr>
            </a:p>
          </p:txBody>
        </p:sp>
        <p:sp>
          <p:nvSpPr>
            <p:cNvPr id="13" name="object 10"/>
            <p:cNvSpPr txBox="1"/>
            <p:nvPr/>
          </p:nvSpPr>
          <p:spPr>
            <a:xfrm>
              <a:off x="7202805" y="4828159"/>
              <a:ext cx="1586865" cy="382797"/>
            </a:xfrm>
            <a:prstGeom prst="rect">
              <a:avLst/>
            </a:prstGeom>
          </p:spPr>
          <p:txBody>
            <a:bodyPr vert="horz" wrap="square" lIns="0" tIns="13335" rIns="0" bIns="0" rtlCol="0">
              <a:spAutoFit/>
            </a:bodyPr>
            <a:lstStyle/>
            <a:p>
              <a:pPr marL="12700">
                <a:spcBef>
                  <a:spcPts val="105"/>
                </a:spcBef>
              </a:pPr>
              <a:r>
                <a:rPr sz="2400" dirty="0">
                  <a:latin typeface="Times New Roman" panose="02020603050405020304" pitchFamily="18" charset="0"/>
                  <a:cs typeface="Times New Roman" panose="02020603050405020304" pitchFamily="18" charset="0"/>
                </a:rPr>
                <a:t>-</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Tensión</a:t>
              </a:r>
              <a:r>
                <a:rPr sz="2400" spc="-3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Interfacial</a:t>
              </a:r>
              <a:endParaRPr sz="2400" dirty="0">
                <a:latin typeface="Times New Roman" panose="02020603050405020304" pitchFamily="18" charset="0"/>
                <a:cs typeface="Times New Roman" panose="02020603050405020304" pitchFamily="18" charset="0"/>
              </a:endParaRPr>
            </a:p>
          </p:txBody>
        </p:sp>
      </p:grpSp>
      <p:pic>
        <p:nvPicPr>
          <p:cNvPr id="15" name="object 5">
            <a:extLst>
              <a:ext uri="{FF2B5EF4-FFF2-40B4-BE49-F238E27FC236}">
                <a16:creationId xmlns:a16="http://schemas.microsoft.com/office/drawing/2014/main" xmlns="" id="{FD6D6B32-4A57-46F8-BAE4-F29B5A499599}"/>
              </a:ext>
            </a:extLst>
          </p:cNvPr>
          <p:cNvPicPr/>
          <p:nvPr/>
        </p:nvPicPr>
        <p:blipFill>
          <a:blip r:embed="rId3" cstate="print"/>
          <a:stretch>
            <a:fillRect/>
          </a:stretch>
        </p:blipFill>
        <p:spPr>
          <a:xfrm>
            <a:off x="11049000" y="213902"/>
            <a:ext cx="2208357" cy="54809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321732" y="169333"/>
            <a:ext cx="6993467" cy="9846542"/>
          </a:xfrm>
          <a:prstGeom prst="rect">
            <a:avLst/>
          </a:prstGeom>
        </p:spPr>
        <p:txBody>
          <a:bodyPr vert="horz" wrap="square" lIns="0" tIns="12700" rIns="0" bIns="0" rtlCol="0">
            <a:spAutoFit/>
          </a:bodyPr>
          <a:lstStyle/>
          <a:p>
            <a:pPr>
              <a:spcBef>
                <a:spcPts val="45"/>
              </a:spcBef>
            </a:pPr>
            <a:endParaRPr sz="1400" dirty="0">
              <a:latin typeface="Times New Roman" panose="02020603050405020304" pitchFamily="18" charset="0"/>
              <a:cs typeface="Times New Roman" panose="02020603050405020304" pitchFamily="18" charset="0"/>
            </a:endParaRPr>
          </a:p>
          <a:p>
            <a:pPr marL="12700" algn="just">
              <a:tabLst>
                <a:tab pos="690245" algn="l"/>
              </a:tabLst>
            </a:pPr>
            <a:r>
              <a:rPr lang="es-AR" sz="16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21. </a:t>
            </a:r>
            <a:r>
              <a:rPr sz="1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PLACAS</a:t>
            </a:r>
            <a:r>
              <a:rPr sz="1600" b="1" u="sng" spc="-20"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1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DE</a:t>
            </a:r>
            <a:r>
              <a:rPr sz="1600" b="1" u="sng" spc="-20"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1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CARACTERISTICAS</a:t>
            </a:r>
            <a:endParaRPr sz="16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marR="5080" algn="just">
              <a:lnSpc>
                <a:spcPts val="1660"/>
              </a:lnSpc>
              <a:spcBef>
                <a:spcPts val="1010"/>
              </a:spcBef>
            </a:pPr>
            <a:r>
              <a:rPr sz="1600" spc="-5" dirty="0" err="1">
                <a:latin typeface="Times New Roman" panose="02020603050405020304" pitchFamily="18" charset="0"/>
                <a:cs typeface="Times New Roman" panose="02020603050405020304" pitchFamily="18" charset="0"/>
              </a:rPr>
              <a:t>Cada</a:t>
            </a:r>
            <a:r>
              <a:rPr sz="1600" spc="-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parte </a:t>
            </a:r>
            <a:r>
              <a:rPr sz="1600" spc="-5" dirty="0">
                <a:latin typeface="Times New Roman" panose="02020603050405020304" pitchFamily="18" charset="0"/>
                <a:cs typeface="Times New Roman" panose="02020603050405020304" pitchFamily="18" charset="0"/>
              </a:rPr>
              <a:t>principal </a:t>
            </a:r>
            <a:r>
              <a:rPr sz="1600" dirty="0">
                <a:latin typeface="Times New Roman" panose="02020603050405020304" pitchFamily="18" charset="0"/>
                <a:cs typeface="Times New Roman" panose="02020603050405020304" pitchFamily="18" charset="0"/>
              </a:rPr>
              <a:t>y </a:t>
            </a:r>
            <a:r>
              <a:rPr sz="1600" spc="-5" dirty="0" err="1">
                <a:latin typeface="Times New Roman" panose="02020603050405020304" pitchFamily="18" charset="0"/>
                <a:cs typeface="Times New Roman" panose="02020603050405020304" pitchFamily="18" charset="0"/>
              </a:rPr>
              <a:t>auxiliar</a:t>
            </a:r>
            <a:r>
              <a:rPr sz="1600" spc="-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del </a:t>
            </a:r>
            <a:r>
              <a:rPr sz="1600" spc="-5" dirty="0" err="1">
                <a:latin typeface="Times New Roman" panose="02020603050405020304" pitchFamily="18" charset="0"/>
                <a:cs typeface="Times New Roman" panose="02020603050405020304" pitchFamily="18" charset="0"/>
              </a:rPr>
              <a:t>equipo</a:t>
            </a:r>
            <a:r>
              <a:rPr sz="1600" spc="-5" dirty="0">
                <a:latin typeface="Times New Roman" panose="02020603050405020304" pitchFamily="18" charset="0"/>
                <a:cs typeface="Times New Roman" panose="02020603050405020304" pitchFamily="18" charset="0"/>
              </a:rPr>
              <a:t> </a:t>
            </a:r>
            <a:r>
              <a:rPr sz="1600" dirty="0" err="1">
                <a:latin typeface="Times New Roman" panose="02020603050405020304" pitchFamily="18" charset="0"/>
                <a:cs typeface="Times New Roman" panose="02020603050405020304" pitchFamily="18" charset="0"/>
              </a:rPr>
              <a:t>deberá</a:t>
            </a:r>
            <a:r>
              <a:rPr sz="160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tener</a:t>
            </a:r>
            <a:r>
              <a:rPr sz="1600" spc="-5" dirty="0">
                <a:latin typeface="Times New Roman" panose="02020603050405020304" pitchFamily="18" charset="0"/>
                <a:cs typeface="Times New Roman" panose="02020603050405020304" pitchFamily="18" charset="0"/>
              </a:rPr>
              <a:t> </a:t>
            </a:r>
            <a:r>
              <a:rPr sz="1600" dirty="0" err="1">
                <a:latin typeface="Times New Roman" panose="02020603050405020304" pitchFamily="18" charset="0"/>
                <a:cs typeface="Times New Roman" panose="02020603050405020304" pitchFamily="18" charset="0"/>
              </a:rPr>
              <a:t>una</a:t>
            </a:r>
            <a:r>
              <a:rPr sz="160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placa</a:t>
            </a:r>
            <a:r>
              <a:rPr sz="1600" spc="-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 </a:t>
            </a:r>
            <a:r>
              <a:rPr sz="1600" spc="5"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características</a:t>
            </a:r>
            <a:r>
              <a:rPr sz="1600" spc="-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en </a:t>
            </a:r>
            <a:r>
              <a:rPr sz="1600" spc="-5" dirty="0">
                <a:latin typeface="Times New Roman" panose="02020603050405020304" pitchFamily="18" charset="0"/>
                <a:cs typeface="Times New Roman" panose="02020603050405020304" pitchFamily="18" charset="0"/>
              </a:rPr>
              <a:t>forma </a:t>
            </a:r>
            <a:r>
              <a:rPr sz="1600" dirty="0">
                <a:latin typeface="Times New Roman" panose="02020603050405020304" pitchFamily="18" charset="0"/>
                <a:cs typeface="Times New Roman" panose="02020603050405020304" pitchFamily="18" charset="0"/>
              </a:rPr>
              <a:t>legible y </a:t>
            </a:r>
            <a:r>
              <a:rPr sz="1600" dirty="0" err="1">
                <a:latin typeface="Times New Roman" panose="02020603050405020304" pitchFamily="18" charset="0"/>
                <a:cs typeface="Times New Roman" panose="02020603050405020304" pitchFamily="18" charset="0"/>
              </a:rPr>
              <a:t>duradera</a:t>
            </a:r>
            <a:r>
              <a:rPr sz="1600" dirty="0">
                <a:latin typeface="Times New Roman" panose="02020603050405020304" pitchFamily="18" charset="0"/>
                <a:cs typeface="Times New Roman" panose="02020603050405020304" pitchFamily="18" charset="0"/>
              </a:rPr>
              <a:t> de </a:t>
            </a:r>
            <a:r>
              <a:rPr sz="1600" dirty="0" err="1">
                <a:latin typeface="Times New Roman" panose="02020603050405020304" pitchFamily="18" charset="0"/>
                <a:cs typeface="Times New Roman" panose="02020603050405020304" pitchFamily="18" charset="0"/>
              </a:rPr>
              <a:t>acuerdo</a:t>
            </a:r>
            <a:r>
              <a:rPr sz="1600" dirty="0">
                <a:latin typeface="Times New Roman" panose="02020603050405020304" pitchFamily="18" charset="0"/>
                <a:cs typeface="Times New Roman" panose="02020603050405020304" pitchFamily="18" charset="0"/>
              </a:rPr>
              <a:t> a </a:t>
            </a:r>
            <a:r>
              <a:rPr sz="1600" spc="-10" dirty="0">
                <a:latin typeface="Times New Roman" panose="02020603050405020304" pitchFamily="18" charset="0"/>
                <a:cs typeface="Times New Roman" panose="02020603050405020304" pitchFamily="18" charset="0"/>
              </a:rPr>
              <a:t>lo </a:t>
            </a:r>
            <a:r>
              <a:rPr sz="1600" spc="-5" dirty="0" err="1">
                <a:latin typeface="Times New Roman" panose="02020603050405020304" pitchFamily="18" charset="0"/>
                <a:cs typeface="Times New Roman" panose="02020603050405020304" pitchFamily="18" charset="0"/>
              </a:rPr>
              <a:t>indicado</a:t>
            </a:r>
            <a:r>
              <a:rPr sz="1600" spc="-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en </a:t>
            </a:r>
            <a:r>
              <a:rPr sz="1600" spc="-375" dirty="0">
                <a:latin typeface="Times New Roman" panose="02020603050405020304" pitchFamily="18" charset="0"/>
                <a:cs typeface="Times New Roman" panose="02020603050405020304" pitchFamily="18" charset="0"/>
              </a:rPr>
              <a:t> </a:t>
            </a:r>
            <a:r>
              <a:rPr sz="1600" dirty="0" err="1">
                <a:latin typeface="Times New Roman" panose="02020603050405020304" pitchFamily="18" charset="0"/>
                <a:cs typeface="Times New Roman" panose="02020603050405020304" pitchFamily="18" charset="0"/>
              </a:rPr>
              <a:t>las</a:t>
            </a:r>
            <a:r>
              <a:rPr sz="1600" spc="-1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Especificaciones</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del </a:t>
            </a:r>
            <a:r>
              <a:rPr sz="1600" spc="-5" dirty="0" err="1">
                <a:latin typeface="Times New Roman" panose="02020603050405020304" pitchFamily="18" charset="0"/>
                <a:cs typeface="Times New Roman" panose="02020603050405020304" pitchFamily="18" charset="0"/>
              </a:rPr>
              <a:t>cliente</a:t>
            </a:r>
            <a:r>
              <a:rPr sz="1600" spc="-5" dirty="0">
                <a:latin typeface="Times New Roman" panose="02020603050405020304" pitchFamily="18" charset="0"/>
                <a:cs typeface="Times New Roman" panose="02020603050405020304" pitchFamily="18" charset="0"/>
              </a:rPr>
              <a:t>.</a:t>
            </a:r>
            <a:endParaRPr sz="1600" dirty="0">
              <a:latin typeface="Times New Roman" panose="02020603050405020304" pitchFamily="18" charset="0"/>
              <a:cs typeface="Times New Roman" panose="02020603050405020304" pitchFamily="18" charset="0"/>
            </a:endParaRPr>
          </a:p>
          <a:p>
            <a:pPr algn="just">
              <a:spcBef>
                <a:spcPts val="20"/>
              </a:spcBef>
            </a:pPr>
            <a:endParaRPr sz="1600" dirty="0">
              <a:latin typeface="Times New Roman" panose="02020603050405020304" pitchFamily="18" charset="0"/>
              <a:cs typeface="Times New Roman" panose="02020603050405020304" pitchFamily="18" charset="0"/>
            </a:endParaRPr>
          </a:p>
          <a:p>
            <a:pPr marL="12700" algn="just">
              <a:spcBef>
                <a:spcPts val="5"/>
              </a:spcBef>
            </a:pPr>
            <a:r>
              <a:rPr sz="1600" dirty="0">
                <a:latin typeface="Times New Roman" panose="02020603050405020304" pitchFamily="18" charset="0"/>
                <a:cs typeface="Times New Roman" panose="02020603050405020304" pitchFamily="18" charset="0"/>
              </a:rPr>
              <a:t>Las</a:t>
            </a:r>
            <a:r>
              <a:rPr sz="1600" spc="-5" dirty="0">
                <a:latin typeface="Times New Roman" panose="02020603050405020304" pitchFamily="18" charset="0"/>
                <a:cs typeface="Times New Roman" panose="02020603050405020304" pitchFamily="18" charset="0"/>
              </a:rPr>
              <a:t> </a:t>
            </a:r>
            <a:r>
              <a:rPr sz="1600" dirty="0" err="1">
                <a:latin typeface="Times New Roman" panose="02020603050405020304" pitchFamily="18" charset="0"/>
                <a:cs typeface="Times New Roman" panose="02020603050405020304" pitchFamily="18" charset="0"/>
              </a:rPr>
              <a:t>placas</a:t>
            </a:r>
            <a:r>
              <a:rPr sz="160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contendrán</a:t>
            </a:r>
            <a:r>
              <a:rPr sz="1600" spc="-5"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como</a:t>
            </a:r>
            <a:r>
              <a:rPr sz="1600" spc="1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mínimo</a:t>
            </a:r>
            <a:r>
              <a:rPr sz="1600" spc="1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la</a:t>
            </a:r>
            <a:r>
              <a:rPr sz="1600" spc="1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siguiente</a:t>
            </a:r>
            <a:r>
              <a:rPr sz="1600" spc="1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información</a:t>
            </a:r>
            <a:r>
              <a:rPr sz="1600" spc="-5" dirty="0">
                <a:latin typeface="Times New Roman" panose="02020603050405020304" pitchFamily="18" charset="0"/>
                <a:cs typeface="Times New Roman" panose="02020603050405020304" pitchFamily="18" charset="0"/>
              </a:rPr>
              <a:t>:</a:t>
            </a:r>
            <a:endParaRPr sz="1600" dirty="0">
              <a:latin typeface="Times New Roman" panose="02020603050405020304" pitchFamily="18" charset="0"/>
              <a:cs typeface="Times New Roman" panose="02020603050405020304" pitchFamily="18" charset="0"/>
            </a:endParaRPr>
          </a:p>
          <a:p>
            <a:pPr marL="212090" algn="just">
              <a:spcBef>
                <a:spcPts val="1295"/>
              </a:spcBef>
            </a:pPr>
            <a:r>
              <a:rPr sz="1600" spc="-5" dirty="0">
                <a:latin typeface="Times New Roman" panose="02020603050405020304" pitchFamily="18" charset="0"/>
                <a:cs typeface="Times New Roman" panose="02020603050405020304" pitchFamily="18" charset="0"/>
              </a:rPr>
              <a:t>-La</a:t>
            </a:r>
            <a:r>
              <a:rPr sz="1600" spc="2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palabra</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a:t>
            </a:r>
            <a:r>
              <a:rPr sz="1600" spc="-5" dirty="0" err="1">
                <a:latin typeface="Times New Roman" panose="02020603050405020304" pitchFamily="18" charset="0"/>
                <a:cs typeface="Times New Roman" panose="02020603050405020304" pitchFamily="18" charset="0"/>
              </a:rPr>
              <a:t>Transformador</a:t>
            </a:r>
            <a:r>
              <a:rPr sz="1600" spc="-5" dirty="0">
                <a:latin typeface="Times New Roman" panose="02020603050405020304" pitchFamily="18" charset="0"/>
                <a:cs typeface="Times New Roman" panose="02020603050405020304" pitchFamily="18" charset="0"/>
              </a:rPr>
              <a:t>",</a:t>
            </a:r>
            <a:r>
              <a:rPr sz="1600" spc="1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a:t>
            </a:r>
            <a:r>
              <a:rPr sz="1600" spc="-5" dirty="0" err="1">
                <a:latin typeface="Times New Roman" panose="02020603050405020304" pitchFamily="18" charset="0"/>
                <a:cs typeface="Times New Roman" panose="02020603050405020304" pitchFamily="18" charset="0"/>
              </a:rPr>
              <a:t>Autotransformador</a:t>
            </a:r>
            <a:r>
              <a:rPr sz="1600" spc="-5" dirty="0">
                <a:latin typeface="Times New Roman" panose="02020603050405020304" pitchFamily="18" charset="0"/>
                <a:cs typeface="Times New Roman" panose="02020603050405020304" pitchFamily="18" charset="0"/>
              </a:rPr>
              <a:t>",</a:t>
            </a:r>
            <a:r>
              <a:rPr sz="1600" spc="5"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según</a:t>
            </a:r>
            <a:r>
              <a:rPr sz="1600" spc="2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aplique</a:t>
            </a:r>
            <a:r>
              <a:rPr sz="1600" spc="-5" dirty="0">
                <a:latin typeface="Times New Roman" panose="02020603050405020304" pitchFamily="18" charset="0"/>
                <a:cs typeface="Times New Roman" panose="02020603050405020304" pitchFamily="18" charset="0"/>
              </a:rPr>
              <a:t>.</a:t>
            </a:r>
            <a:endParaRPr sz="1600" dirty="0">
              <a:latin typeface="Times New Roman" panose="02020603050405020304" pitchFamily="18" charset="0"/>
              <a:cs typeface="Times New Roman" panose="02020603050405020304" pitchFamily="18" charset="0"/>
            </a:endParaRPr>
          </a:p>
          <a:p>
            <a:pPr marL="240665" algn="just">
              <a:spcBef>
                <a:spcPts val="1305"/>
              </a:spcBef>
              <a:tabLst>
                <a:tab pos="469265" algn="l"/>
              </a:tabLst>
            </a:pPr>
            <a:r>
              <a:rPr sz="1600" dirty="0">
                <a:latin typeface="Times New Roman" panose="02020603050405020304" pitchFamily="18" charset="0"/>
                <a:cs typeface="Times New Roman" panose="02020603050405020304" pitchFamily="18" charset="0"/>
              </a:rPr>
              <a:t>-	El</a:t>
            </a:r>
            <a:r>
              <a:rPr sz="1600" spc="-5" dirty="0">
                <a:latin typeface="Times New Roman" panose="02020603050405020304" pitchFamily="18" charset="0"/>
                <a:cs typeface="Times New Roman" panose="02020603050405020304" pitchFamily="18" charset="0"/>
              </a:rPr>
              <a:t> </a:t>
            </a:r>
            <a:r>
              <a:rPr sz="1600" dirty="0" err="1">
                <a:latin typeface="Times New Roman" panose="02020603050405020304" pitchFamily="18" charset="0"/>
                <a:cs typeface="Times New Roman" panose="02020603050405020304" pitchFamily="18" charset="0"/>
              </a:rPr>
              <a:t>número</a:t>
            </a:r>
            <a:r>
              <a:rPr sz="1600" spc="-1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a:t>
            </a:r>
            <a:r>
              <a:rPr sz="1600" spc="-15"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serie</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del</a:t>
            </a:r>
            <a:r>
              <a:rPr sz="1600" spc="-5"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fabricante</a:t>
            </a:r>
            <a:r>
              <a:rPr sz="1600" spc="-5" dirty="0">
                <a:latin typeface="Times New Roman" panose="02020603050405020304" pitchFamily="18" charset="0"/>
                <a:cs typeface="Times New Roman" panose="02020603050405020304" pitchFamily="18" charset="0"/>
              </a:rPr>
              <a:t>.</a:t>
            </a:r>
            <a:endParaRPr lang="es-AR" sz="1600" spc="-5" dirty="0">
              <a:latin typeface="Times New Roman" panose="02020603050405020304" pitchFamily="18" charset="0"/>
              <a:cs typeface="Times New Roman" panose="02020603050405020304" pitchFamily="18" charset="0"/>
            </a:endParaRPr>
          </a:p>
          <a:p>
            <a:pPr marL="241300" indent="-228600" algn="just">
              <a:lnSpc>
                <a:spcPts val="1670"/>
              </a:lnSpc>
              <a:buChar char="-"/>
              <a:tabLst>
                <a:tab pos="240665" algn="l"/>
                <a:tab pos="241300" algn="l"/>
              </a:tabLst>
            </a:pPr>
            <a:r>
              <a:rPr lang="es-AR" sz="1600" dirty="0">
                <a:latin typeface="Times New Roman" panose="02020603050405020304" pitchFamily="18" charset="0"/>
                <a:cs typeface="Times New Roman" panose="02020603050405020304" pitchFamily="18" charset="0"/>
              </a:rPr>
              <a:t>El</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tipo</a:t>
            </a:r>
            <a:r>
              <a:rPr lang="es-AR" sz="1600" dirty="0">
                <a:latin typeface="Times New Roman" panose="02020603050405020304" pitchFamily="18" charset="0"/>
                <a:cs typeface="Times New Roman" panose="02020603050405020304" pitchFamily="18" charset="0"/>
              </a:rPr>
              <a:t> </a:t>
            </a:r>
            <a:r>
              <a:rPr lang="es-AR" sz="1600" spc="-10" dirty="0">
                <a:latin typeface="Times New Roman" panose="02020603050405020304" pitchFamily="18" charset="0"/>
                <a:cs typeface="Times New Roman" panose="02020603050405020304" pitchFamily="18" charset="0"/>
              </a:rPr>
              <a:t>de</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enfriamiento</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(OA,</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OA/FA,</a:t>
            </a:r>
            <a:r>
              <a:rPr lang="es-AR" sz="1600" spc="10" dirty="0">
                <a:latin typeface="Times New Roman" panose="02020603050405020304" pitchFamily="18" charset="0"/>
                <a:cs typeface="Times New Roman" panose="02020603050405020304" pitchFamily="18" charset="0"/>
              </a:rPr>
              <a:t> </a:t>
            </a:r>
            <a:r>
              <a:rPr lang="es-AR" sz="1600" spc="-10" dirty="0">
                <a:latin typeface="Times New Roman" panose="02020603050405020304" pitchFamily="18" charset="0"/>
                <a:cs typeface="Times New Roman" panose="02020603050405020304" pitchFamily="18" charset="0"/>
              </a:rPr>
              <a:t>OD,</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etc.)</a:t>
            </a:r>
            <a:endParaRPr lang="es-AR" sz="1600" dirty="0">
              <a:latin typeface="Times New Roman" panose="02020603050405020304" pitchFamily="18" charset="0"/>
              <a:cs typeface="Times New Roman" panose="02020603050405020304" pitchFamily="18" charset="0"/>
            </a:endParaRPr>
          </a:p>
          <a:p>
            <a:pPr marL="241300" indent="-228600" algn="just">
              <a:spcBef>
                <a:spcPts val="1305"/>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El</a:t>
            </a:r>
            <a:r>
              <a:rPr lang="es-AR" sz="1600" spc="-2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número</a:t>
            </a:r>
            <a:r>
              <a:rPr lang="es-AR" sz="1600" spc="-3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de</a:t>
            </a:r>
            <a:r>
              <a:rPr lang="es-AR" sz="1600" spc="-3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fases.</a:t>
            </a:r>
            <a:endParaRPr lang="es-AR" sz="1600" dirty="0">
              <a:latin typeface="Times New Roman" panose="02020603050405020304" pitchFamily="18" charset="0"/>
              <a:cs typeface="Times New Roman" panose="02020603050405020304" pitchFamily="18" charset="0"/>
            </a:endParaRPr>
          </a:p>
          <a:p>
            <a:pPr marL="241300" indent="-228600" algn="just">
              <a:spcBef>
                <a:spcPts val="1310"/>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La</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frecuencia</a:t>
            </a:r>
            <a:r>
              <a:rPr lang="es-AR" sz="1600" spc="-2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nominal.</a:t>
            </a:r>
            <a:endParaRPr lang="es-AR" sz="1600" dirty="0">
              <a:latin typeface="Times New Roman" panose="02020603050405020304" pitchFamily="18" charset="0"/>
              <a:cs typeface="Times New Roman" panose="02020603050405020304" pitchFamily="18" charset="0"/>
            </a:endParaRPr>
          </a:p>
          <a:p>
            <a:pPr marL="241300" indent="-228600" algn="just">
              <a:spcBef>
                <a:spcPts val="1305"/>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La </a:t>
            </a:r>
            <a:r>
              <a:rPr lang="es-AR" sz="1600" spc="-5" dirty="0">
                <a:latin typeface="Times New Roman" panose="02020603050405020304" pitchFamily="18" charset="0"/>
                <a:cs typeface="Times New Roman" panose="02020603050405020304" pitchFamily="18" charset="0"/>
              </a:rPr>
              <a:t>capacidad</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nominal</a:t>
            </a:r>
            <a:r>
              <a:rPr lang="es-AR" sz="1600" dirty="0">
                <a:latin typeface="Times New Roman" panose="02020603050405020304" pitchFamily="18" charset="0"/>
                <a:cs typeface="Times New Roman" panose="02020603050405020304" pitchFamily="18" charset="0"/>
              </a:rPr>
              <a:t> para</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cada</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arrollado, si hay</a:t>
            </a:r>
            <a:r>
              <a:rPr lang="es-AR" sz="1600" spc="-1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más </a:t>
            </a:r>
            <a:r>
              <a:rPr lang="es-AR" sz="1600" dirty="0">
                <a:latin typeface="Times New Roman" panose="02020603050405020304" pitchFamily="18" charset="0"/>
                <a:cs typeface="Times New Roman" panose="02020603050405020304" pitchFamily="18" charset="0"/>
              </a:rPr>
              <a:t>de</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dos.</a:t>
            </a:r>
          </a:p>
          <a:p>
            <a:pPr marL="241300" indent="-228600" algn="just">
              <a:spcBef>
                <a:spcPts val="1300"/>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Las</a:t>
            </a:r>
            <a:r>
              <a:rPr lang="es-AR" sz="1600" spc="-1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tensiones</a:t>
            </a:r>
            <a:r>
              <a:rPr lang="es-AR" sz="1600" spc="-1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nominales.</a:t>
            </a:r>
            <a:endParaRPr lang="es-AR" sz="1600" dirty="0">
              <a:latin typeface="Times New Roman" panose="02020603050405020304" pitchFamily="18" charset="0"/>
              <a:cs typeface="Times New Roman" panose="02020603050405020304" pitchFamily="18" charset="0"/>
            </a:endParaRPr>
          </a:p>
          <a:p>
            <a:pPr algn="just">
              <a:spcBef>
                <a:spcPts val="40"/>
              </a:spcBef>
              <a:buFont typeface="Arial"/>
              <a:buChar char="-"/>
            </a:pPr>
            <a:endParaRPr lang="es-AR" sz="1600" dirty="0">
              <a:latin typeface="Times New Roman" panose="02020603050405020304" pitchFamily="18" charset="0"/>
              <a:cs typeface="Times New Roman" panose="02020603050405020304" pitchFamily="18" charset="0"/>
            </a:endParaRPr>
          </a:p>
          <a:p>
            <a:pPr marL="241300" marR="408305" indent="-228600" algn="just">
              <a:lnSpc>
                <a:spcPts val="1610"/>
              </a:lnSpc>
              <a:buChar char="-"/>
              <a:tabLst>
                <a:tab pos="240665" algn="l"/>
                <a:tab pos="241300" algn="l"/>
              </a:tabLst>
            </a:pPr>
            <a:r>
              <a:rPr lang="es-AR" sz="1600" dirty="0">
                <a:latin typeface="Times New Roman" panose="02020603050405020304" pitchFamily="18" charset="0"/>
                <a:cs typeface="Times New Roman" panose="02020603050405020304" pitchFamily="18" charset="0"/>
              </a:rPr>
              <a:t>Las </a:t>
            </a:r>
            <a:r>
              <a:rPr lang="es-AR" sz="1600" spc="-5" dirty="0">
                <a:latin typeface="Times New Roman" panose="02020603050405020304" pitchFamily="18" charset="0"/>
                <a:cs typeface="Times New Roman" panose="02020603050405020304" pitchFamily="18" charset="0"/>
              </a:rPr>
              <a:t>tensiones</a:t>
            </a:r>
            <a:r>
              <a:rPr lang="es-AR" sz="160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nominales</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en</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cada</a:t>
            </a:r>
            <a:r>
              <a:rPr lang="es-AR" sz="1600" spc="-5" dirty="0">
                <a:latin typeface="Times New Roman" panose="02020603050405020304" pitchFamily="18" charset="0"/>
                <a:cs typeface="Times New Roman" panose="02020603050405020304" pitchFamily="18" charset="0"/>
              </a:rPr>
              <a:t> posición</a:t>
            </a:r>
            <a:r>
              <a:rPr lang="es-AR" sz="1600" dirty="0">
                <a:latin typeface="Times New Roman" panose="02020603050405020304" pitchFamily="18" charset="0"/>
                <a:cs typeface="Times New Roman" panose="02020603050405020304" pitchFamily="18" charset="0"/>
              </a:rPr>
              <a:t> del</a:t>
            </a:r>
            <a:r>
              <a:rPr lang="es-AR" sz="1600" spc="-5" dirty="0">
                <a:latin typeface="Times New Roman" panose="02020603050405020304" pitchFamily="18" charset="0"/>
                <a:cs typeface="Times New Roman" panose="02020603050405020304" pitchFamily="18" charset="0"/>
              </a:rPr>
              <a:t> cambiador </a:t>
            </a:r>
            <a:r>
              <a:rPr lang="es-AR" sz="1600" dirty="0">
                <a:latin typeface="Times New Roman" panose="02020603050405020304" pitchFamily="18" charset="0"/>
                <a:cs typeface="Times New Roman" panose="02020603050405020304" pitchFamily="18" charset="0"/>
              </a:rPr>
              <a:t>de </a:t>
            </a:r>
            <a:r>
              <a:rPr lang="es-AR" sz="1600" spc="-37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tomas.</a:t>
            </a:r>
            <a:endParaRPr lang="es-AR" sz="1600" dirty="0">
              <a:latin typeface="Times New Roman" panose="02020603050405020304" pitchFamily="18" charset="0"/>
              <a:cs typeface="Times New Roman" panose="02020603050405020304" pitchFamily="18" charset="0"/>
            </a:endParaRPr>
          </a:p>
          <a:p>
            <a:pPr algn="just">
              <a:spcBef>
                <a:spcPts val="15"/>
              </a:spcBef>
              <a:buFont typeface="Arial"/>
              <a:buChar char="-"/>
            </a:pPr>
            <a:endParaRPr lang="es-AR" sz="1600" dirty="0">
              <a:latin typeface="Times New Roman" panose="02020603050405020304" pitchFamily="18" charset="0"/>
              <a:cs typeface="Times New Roman" panose="02020603050405020304" pitchFamily="18" charset="0"/>
            </a:endParaRPr>
          </a:p>
          <a:p>
            <a:pPr marL="241300" indent="-228600" algn="just">
              <a:buChar char="-"/>
              <a:tabLst>
                <a:tab pos="240665" algn="l"/>
                <a:tab pos="241300" algn="l"/>
              </a:tabLst>
            </a:pPr>
            <a:r>
              <a:rPr lang="es-AR" sz="1600" spc="-5" dirty="0">
                <a:latin typeface="Times New Roman" panose="02020603050405020304" pitchFamily="18" charset="0"/>
                <a:cs typeface="Times New Roman" panose="02020603050405020304" pitchFamily="18" charset="0"/>
              </a:rPr>
              <a:t>Elevación</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de</a:t>
            </a:r>
            <a:r>
              <a:rPr lang="es-AR" sz="1600" spc="-5" dirty="0">
                <a:latin typeface="Times New Roman" panose="02020603050405020304" pitchFamily="18" charset="0"/>
                <a:cs typeface="Times New Roman" panose="02020603050405020304" pitchFamily="18" charset="0"/>
              </a:rPr>
              <a:t> temperatura nominal.</a:t>
            </a:r>
            <a:endParaRPr lang="es-AR" sz="1600" dirty="0">
              <a:latin typeface="Times New Roman" panose="02020603050405020304" pitchFamily="18" charset="0"/>
              <a:cs typeface="Times New Roman" panose="02020603050405020304" pitchFamily="18" charset="0"/>
            </a:endParaRPr>
          </a:p>
          <a:p>
            <a:pPr marL="241300" marR="447040" indent="-228600" algn="just">
              <a:lnSpc>
                <a:spcPct val="110000"/>
              </a:lnSpc>
              <a:spcBef>
                <a:spcPts val="890"/>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La polaridad </a:t>
            </a:r>
            <a:r>
              <a:rPr lang="es-AR" sz="1600" spc="-5" dirty="0">
                <a:latin typeface="Times New Roman" panose="02020603050405020304" pitchFamily="18" charset="0"/>
                <a:cs typeface="Times New Roman" panose="02020603050405020304" pitchFamily="18" charset="0"/>
              </a:rPr>
              <a:t>para transformadores monofásicos, </a:t>
            </a:r>
            <a:r>
              <a:rPr lang="es-AR" sz="1600" dirty="0">
                <a:latin typeface="Times New Roman" panose="02020603050405020304" pitchFamily="18" charset="0"/>
                <a:cs typeface="Times New Roman" panose="02020603050405020304" pitchFamily="18" charset="0"/>
              </a:rPr>
              <a:t>y la </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representación</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vectorial</a:t>
            </a:r>
            <a:r>
              <a:rPr lang="es-AR" sz="1600" spc="2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para</a:t>
            </a:r>
            <a:r>
              <a:rPr lang="es-AR" sz="1600" spc="2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los</a:t>
            </a:r>
            <a:r>
              <a:rPr lang="es-AR" sz="1600" spc="1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transformadores</a:t>
            </a:r>
            <a:r>
              <a:rPr lang="es-AR" sz="1600" spc="1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trifásicos.</a:t>
            </a:r>
            <a:endParaRPr lang="es-AR" sz="1600" dirty="0">
              <a:latin typeface="Times New Roman" panose="02020603050405020304" pitchFamily="18" charset="0"/>
              <a:cs typeface="Times New Roman" panose="02020603050405020304" pitchFamily="18" charset="0"/>
            </a:endParaRPr>
          </a:p>
          <a:p>
            <a:pPr algn="just">
              <a:spcBef>
                <a:spcPts val="55"/>
              </a:spcBef>
              <a:buFont typeface="Arial"/>
              <a:buChar char="-"/>
            </a:pPr>
            <a:endParaRPr lang="es-AR" sz="1600" dirty="0">
              <a:latin typeface="Times New Roman" panose="02020603050405020304" pitchFamily="18" charset="0"/>
              <a:cs typeface="Times New Roman" panose="02020603050405020304" pitchFamily="18" charset="0"/>
            </a:endParaRPr>
          </a:p>
          <a:p>
            <a:pPr marL="241300" marR="71120" indent="-228600" algn="just">
              <a:lnSpc>
                <a:spcPct val="110000"/>
              </a:lnSpc>
              <a:buChar char="-"/>
              <a:tabLst>
                <a:tab pos="240665" algn="l"/>
                <a:tab pos="241300" algn="l"/>
              </a:tabLst>
            </a:pPr>
            <a:r>
              <a:rPr lang="es-AR" sz="1600" dirty="0">
                <a:latin typeface="Times New Roman" panose="02020603050405020304" pitchFamily="18" charset="0"/>
                <a:cs typeface="Times New Roman" panose="02020603050405020304" pitchFamily="18" charset="0"/>
              </a:rPr>
              <a:t>La </a:t>
            </a:r>
            <a:r>
              <a:rPr lang="es-AR" sz="1600" spc="-5" dirty="0">
                <a:latin typeface="Times New Roman" panose="02020603050405020304" pitchFamily="18" charset="0"/>
                <a:cs typeface="Times New Roman" panose="02020603050405020304" pitchFamily="18" charset="0"/>
              </a:rPr>
              <a:t>impedancia </a:t>
            </a:r>
            <a:r>
              <a:rPr lang="es-AR" sz="1600" dirty="0">
                <a:latin typeface="Times New Roman" panose="02020603050405020304" pitchFamily="18" charset="0"/>
                <a:cs typeface="Times New Roman" panose="02020603050405020304" pitchFamily="18" charset="0"/>
              </a:rPr>
              <a:t>en % </a:t>
            </a:r>
            <a:r>
              <a:rPr lang="es-AR" sz="1600" spc="-5" dirty="0">
                <a:latin typeface="Times New Roman" panose="02020603050405020304" pitchFamily="18" charset="0"/>
                <a:cs typeface="Times New Roman" panose="02020603050405020304" pitchFamily="18" charset="0"/>
              </a:rPr>
              <a:t>referido </a:t>
            </a:r>
            <a:r>
              <a:rPr lang="es-AR" sz="1600" dirty="0">
                <a:latin typeface="Times New Roman" panose="02020603050405020304" pitchFamily="18" charset="0"/>
                <a:cs typeface="Times New Roman" panose="02020603050405020304" pitchFamily="18" charset="0"/>
              </a:rPr>
              <a:t>a la </a:t>
            </a:r>
            <a:r>
              <a:rPr lang="es-AR" sz="1600" spc="-5" dirty="0">
                <a:latin typeface="Times New Roman" panose="02020603050405020304" pitchFamily="18" charset="0"/>
                <a:cs typeface="Times New Roman" panose="02020603050405020304" pitchFamily="18" charset="0"/>
              </a:rPr>
              <a:t>potencia </a:t>
            </a:r>
            <a:r>
              <a:rPr lang="es-AR" sz="1600" dirty="0">
                <a:latin typeface="Times New Roman" panose="02020603050405020304" pitchFamily="18" charset="0"/>
                <a:cs typeface="Times New Roman" panose="02020603050405020304" pitchFamily="18" charset="0"/>
              </a:rPr>
              <a:t>nominal y a la tensión </a:t>
            </a:r>
            <a:r>
              <a:rPr lang="es-AR" sz="1600" spc="-37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nominal</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de</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la</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toma</a:t>
            </a:r>
            <a:r>
              <a:rPr lang="es-AR" sz="1600" spc="-1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correspondiente</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entre </a:t>
            </a:r>
            <a:r>
              <a:rPr lang="es-AR" sz="1600" dirty="0">
                <a:latin typeface="Times New Roman" panose="02020603050405020304" pitchFamily="18" charset="0"/>
                <a:cs typeface="Times New Roman" panose="02020603050405020304" pitchFamily="18" charset="0"/>
              </a:rPr>
              <a:t>cada</a:t>
            </a:r>
            <a:r>
              <a:rPr lang="es-AR" sz="1600" spc="-5" dirty="0">
                <a:latin typeface="Times New Roman" panose="02020603050405020304" pitchFamily="18" charset="0"/>
                <a:cs typeface="Times New Roman" panose="02020603050405020304" pitchFamily="18" charset="0"/>
              </a:rPr>
              <a:t> arrollado.</a:t>
            </a:r>
            <a:endParaRPr lang="es-AR" sz="1600" dirty="0">
              <a:latin typeface="Times New Roman" panose="02020603050405020304" pitchFamily="18" charset="0"/>
              <a:cs typeface="Times New Roman" panose="02020603050405020304" pitchFamily="18" charset="0"/>
            </a:endParaRPr>
          </a:p>
          <a:p>
            <a:pPr marL="102870" marR="326390" indent="-102870" algn="just">
              <a:lnSpc>
                <a:spcPct val="109600"/>
              </a:lnSpc>
              <a:spcBef>
                <a:spcPts val="940"/>
              </a:spcBef>
              <a:buChar char="-"/>
              <a:tabLst>
                <a:tab pos="102870" algn="l"/>
              </a:tabLst>
            </a:pPr>
            <a:r>
              <a:rPr lang="es-AR" sz="1600" dirty="0">
                <a:latin typeface="Times New Roman" panose="02020603050405020304" pitchFamily="18" charset="0"/>
                <a:cs typeface="Times New Roman" panose="02020603050405020304" pitchFamily="18" charset="0"/>
              </a:rPr>
              <a:t>La </a:t>
            </a:r>
            <a:r>
              <a:rPr lang="es-AR" sz="1600" spc="-5" dirty="0">
                <a:latin typeface="Times New Roman" panose="02020603050405020304" pitchFamily="18" charset="0"/>
                <a:cs typeface="Times New Roman" panose="02020603050405020304" pitchFamily="18" charset="0"/>
              </a:rPr>
              <a:t>tensión</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de</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aislamiento</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a</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las</a:t>
            </a:r>
            <a:r>
              <a:rPr lang="es-AR" sz="160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ondas </a:t>
            </a:r>
            <a:r>
              <a:rPr lang="es-AR" sz="1600" dirty="0">
                <a:latin typeface="Times New Roman" panose="02020603050405020304" pitchFamily="18" charset="0"/>
                <a:cs typeface="Times New Roman" panose="02020603050405020304" pitchFamily="18" charset="0"/>
              </a:rPr>
              <a:t>de</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impulso</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atmosférico, </a:t>
            </a:r>
            <a:r>
              <a:rPr lang="es-AR" sz="1600" dirty="0">
                <a:latin typeface="Times New Roman" panose="02020603050405020304" pitchFamily="18" charset="0"/>
                <a:cs typeface="Times New Roman" panose="02020603050405020304" pitchFamily="18" charset="0"/>
              </a:rPr>
              <a:t> maniobra y</a:t>
            </a:r>
            <a:r>
              <a:rPr lang="es-AR" sz="1600" spc="-5" dirty="0">
                <a:latin typeface="Times New Roman" panose="02020603050405020304" pitchFamily="18" charset="0"/>
                <a:cs typeface="Times New Roman" panose="02020603050405020304" pitchFamily="18" charset="0"/>
              </a:rPr>
              <a:t> frecuencia industrial</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para cada</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arrollado,</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neutro</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y </a:t>
            </a:r>
            <a:r>
              <a:rPr lang="es-AR" sz="1600" spc="-37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aisladores</a:t>
            </a:r>
            <a:r>
              <a:rPr lang="es-AR" sz="1600" spc="-10" dirty="0">
                <a:latin typeface="Times New Roman" panose="02020603050405020304" pitchFamily="18" charset="0"/>
                <a:cs typeface="Times New Roman" panose="02020603050405020304" pitchFamily="18" charset="0"/>
              </a:rPr>
              <a:t> </a:t>
            </a:r>
            <a:r>
              <a:rPr lang="es-AR" sz="1600" spc="-5" dirty="0" err="1">
                <a:latin typeface="Times New Roman" panose="02020603050405020304" pitchFamily="18" charset="0"/>
                <a:cs typeface="Times New Roman" panose="02020603050405020304" pitchFamily="18" charset="0"/>
              </a:rPr>
              <a:t>pasatapas</a:t>
            </a:r>
            <a:r>
              <a:rPr lang="es-AR" sz="1600" spc="-5" dirty="0">
                <a:latin typeface="Times New Roman" panose="02020603050405020304" pitchFamily="18" charset="0"/>
                <a:cs typeface="Times New Roman" panose="02020603050405020304" pitchFamily="18" charset="0"/>
              </a:rPr>
              <a:t>.</a:t>
            </a:r>
            <a:endParaRPr lang="es-AR" sz="1600" dirty="0">
              <a:latin typeface="Times New Roman" panose="02020603050405020304" pitchFamily="18" charset="0"/>
              <a:cs typeface="Times New Roman" panose="02020603050405020304" pitchFamily="18" charset="0"/>
            </a:endParaRPr>
          </a:p>
          <a:p>
            <a:pPr marL="241300" indent="-228600" algn="just">
              <a:spcBef>
                <a:spcPts val="1105"/>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Las</a:t>
            </a:r>
            <a:r>
              <a:rPr lang="es-AR" sz="1600" spc="-5" dirty="0">
                <a:latin typeface="Times New Roman" panose="02020603050405020304" pitchFamily="18" charset="0"/>
                <a:cs typeface="Times New Roman" panose="02020603050405020304" pitchFamily="18" charset="0"/>
              </a:rPr>
              <a:t> corrientes</a:t>
            </a:r>
            <a:r>
              <a:rPr lang="es-AR" sz="160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nominales</a:t>
            </a:r>
            <a:r>
              <a:rPr lang="es-AR" sz="1600" dirty="0">
                <a:latin typeface="Times New Roman" panose="02020603050405020304" pitchFamily="18" charset="0"/>
                <a:cs typeface="Times New Roman" panose="02020603050405020304" pitchFamily="18" charset="0"/>
              </a:rPr>
              <a:t> para</a:t>
            </a:r>
            <a:r>
              <a:rPr lang="es-AR" sz="1600" spc="-5" dirty="0">
                <a:latin typeface="Times New Roman" panose="02020603050405020304" pitchFamily="18" charset="0"/>
                <a:cs typeface="Times New Roman" panose="02020603050405020304" pitchFamily="18" charset="0"/>
              </a:rPr>
              <a:t> cada</a:t>
            </a:r>
            <a:r>
              <a:rPr lang="es-AR" sz="1600" spc="5" dirty="0">
                <a:latin typeface="Times New Roman" panose="02020603050405020304" pitchFamily="18" charset="0"/>
                <a:cs typeface="Times New Roman" panose="02020603050405020304" pitchFamily="18" charset="0"/>
              </a:rPr>
              <a:t> </a:t>
            </a:r>
            <a:r>
              <a:rPr lang="es-AR" sz="1600" spc="-10" dirty="0">
                <a:latin typeface="Times New Roman" panose="02020603050405020304" pitchFamily="18" charset="0"/>
                <a:cs typeface="Times New Roman" panose="02020603050405020304" pitchFamily="18" charset="0"/>
              </a:rPr>
              <a:t>una</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de</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las</a:t>
            </a:r>
            <a:r>
              <a:rPr lang="es-AR" sz="1600" spc="-5" dirty="0">
                <a:latin typeface="Times New Roman" panose="02020603050405020304" pitchFamily="18" charset="0"/>
                <a:cs typeface="Times New Roman" panose="02020603050405020304" pitchFamily="18" charset="0"/>
              </a:rPr>
              <a:t> tomas.</a:t>
            </a:r>
            <a:endParaRPr lang="es-AR" sz="1600" dirty="0">
              <a:latin typeface="Times New Roman" panose="02020603050405020304" pitchFamily="18" charset="0"/>
              <a:cs typeface="Times New Roman" panose="02020603050405020304" pitchFamily="18" charset="0"/>
            </a:endParaRPr>
          </a:p>
          <a:p>
            <a:pPr marL="241300" indent="-228600" algn="just">
              <a:spcBef>
                <a:spcPts val="1310"/>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El</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nivel </a:t>
            </a:r>
            <a:r>
              <a:rPr lang="es-AR" sz="1600" dirty="0">
                <a:latin typeface="Times New Roman" panose="02020603050405020304" pitchFamily="18" charset="0"/>
                <a:cs typeface="Times New Roman" panose="02020603050405020304" pitchFamily="18" charset="0"/>
              </a:rPr>
              <a:t>de</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ruido</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máximo.</a:t>
            </a:r>
            <a:endParaRPr lang="es-AR" sz="1600" dirty="0">
              <a:latin typeface="Times New Roman" panose="02020603050405020304" pitchFamily="18" charset="0"/>
              <a:cs typeface="Times New Roman" panose="02020603050405020304" pitchFamily="18" charset="0"/>
            </a:endParaRPr>
          </a:p>
          <a:p>
            <a:pPr marL="241300" marR="221615" indent="-228600" algn="just">
              <a:lnSpc>
                <a:spcPct val="110000"/>
              </a:lnSpc>
              <a:spcBef>
                <a:spcPts val="1115"/>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La </a:t>
            </a:r>
            <a:r>
              <a:rPr lang="es-AR" sz="1600" spc="-5" dirty="0">
                <a:latin typeface="Times New Roman" panose="02020603050405020304" pitchFamily="18" charset="0"/>
                <a:cs typeface="Times New Roman" panose="02020603050405020304" pitchFamily="18" charset="0"/>
              </a:rPr>
              <a:t>precisión, relación</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de</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transformación</a:t>
            </a:r>
            <a:r>
              <a:rPr lang="es-AR" sz="1600" dirty="0">
                <a:latin typeface="Times New Roman" panose="02020603050405020304" pitchFamily="18" charset="0"/>
                <a:cs typeface="Times New Roman" panose="02020603050405020304" pitchFamily="18" charset="0"/>
              </a:rPr>
              <a:t> y</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la</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polaridad</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de</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cada </a:t>
            </a:r>
            <a:r>
              <a:rPr lang="es-AR" sz="1600" spc="-37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transformador</a:t>
            </a:r>
            <a:r>
              <a:rPr lang="es-AR" sz="1600" spc="5" dirty="0">
                <a:latin typeface="Times New Roman" panose="02020603050405020304" pitchFamily="18" charset="0"/>
                <a:cs typeface="Times New Roman" panose="02020603050405020304" pitchFamily="18" charset="0"/>
              </a:rPr>
              <a:t> </a:t>
            </a:r>
            <a:r>
              <a:rPr lang="es-AR" sz="1600" spc="-10" dirty="0">
                <a:latin typeface="Times New Roman" panose="02020603050405020304" pitchFamily="18" charset="0"/>
                <a:cs typeface="Times New Roman" panose="02020603050405020304" pitchFamily="18" charset="0"/>
              </a:rPr>
              <a:t>de </a:t>
            </a:r>
            <a:r>
              <a:rPr lang="es-AR" sz="1600" spc="-5" dirty="0">
                <a:latin typeface="Times New Roman" panose="02020603050405020304" pitchFamily="18" charset="0"/>
                <a:cs typeface="Times New Roman" panose="02020603050405020304" pitchFamily="18" charset="0"/>
              </a:rPr>
              <a:t>corriente.</a:t>
            </a:r>
            <a:endParaRPr lang="es-AR" sz="1600" dirty="0">
              <a:latin typeface="Times New Roman" panose="02020603050405020304" pitchFamily="18" charset="0"/>
              <a:cs typeface="Times New Roman" panose="02020603050405020304" pitchFamily="18" charset="0"/>
            </a:endParaRPr>
          </a:p>
          <a:p>
            <a:pPr marL="241300" marR="910590" indent="-228600" algn="just">
              <a:lnSpc>
                <a:spcPct val="109300"/>
              </a:lnSpc>
              <a:spcBef>
                <a:spcPts val="950"/>
              </a:spcBef>
              <a:buChar char="-"/>
              <a:tabLst>
                <a:tab pos="240665" algn="l"/>
                <a:tab pos="241300" algn="l"/>
              </a:tabLst>
            </a:pPr>
            <a:r>
              <a:rPr lang="es-AR" sz="1600" dirty="0">
                <a:latin typeface="Times New Roman" panose="02020603050405020304" pitchFamily="18" charset="0"/>
                <a:cs typeface="Times New Roman" panose="02020603050405020304" pitchFamily="18" charset="0"/>
              </a:rPr>
              <a:t>La </a:t>
            </a:r>
            <a:r>
              <a:rPr lang="es-AR" sz="1600" spc="-5" dirty="0">
                <a:latin typeface="Times New Roman" panose="02020603050405020304" pitchFamily="18" charset="0"/>
                <a:cs typeface="Times New Roman" panose="02020603050405020304" pitchFamily="18" charset="0"/>
              </a:rPr>
              <a:t>identificación </a:t>
            </a:r>
            <a:r>
              <a:rPr lang="es-AR" sz="1600" dirty="0">
                <a:latin typeface="Times New Roman" panose="02020603050405020304" pitchFamily="18" charset="0"/>
                <a:cs typeface="Times New Roman" panose="02020603050405020304" pitchFamily="18" charset="0"/>
              </a:rPr>
              <a:t>y </a:t>
            </a:r>
            <a:r>
              <a:rPr lang="es-AR" sz="1600" spc="-5" dirty="0">
                <a:latin typeface="Times New Roman" panose="02020603050405020304" pitchFamily="18" charset="0"/>
                <a:cs typeface="Times New Roman" panose="02020603050405020304" pitchFamily="18" charset="0"/>
              </a:rPr>
              <a:t>volumen </a:t>
            </a:r>
            <a:r>
              <a:rPr lang="es-AR" sz="1600" dirty="0">
                <a:latin typeface="Times New Roman" panose="02020603050405020304" pitchFamily="18" charset="0"/>
                <a:cs typeface="Times New Roman" panose="02020603050405020304" pitchFamily="18" charset="0"/>
              </a:rPr>
              <a:t>del líquido aislante para el </a:t>
            </a:r>
            <a:r>
              <a:rPr lang="es-AR" sz="1600" spc="-37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conservador</a:t>
            </a:r>
            <a:r>
              <a:rPr lang="es-AR" sz="1600" dirty="0">
                <a:latin typeface="Times New Roman" panose="02020603050405020304" pitchFamily="18" charset="0"/>
                <a:cs typeface="Times New Roman" panose="02020603050405020304" pitchFamily="18" charset="0"/>
              </a:rPr>
              <a:t> y</a:t>
            </a:r>
            <a:r>
              <a:rPr lang="es-AR" sz="1600" spc="-2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para el</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tanque</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principal.</a:t>
            </a:r>
            <a:endParaRPr lang="es-AR" sz="1600" dirty="0">
              <a:latin typeface="Times New Roman" panose="02020603050405020304" pitchFamily="18" charset="0"/>
              <a:cs typeface="Times New Roman" panose="02020603050405020304" pitchFamily="18" charset="0"/>
            </a:endParaRPr>
          </a:p>
          <a:p>
            <a:pPr marL="240665">
              <a:spcBef>
                <a:spcPts val="1305"/>
              </a:spcBef>
              <a:tabLst>
                <a:tab pos="469265" algn="l"/>
              </a:tabLst>
            </a:pPr>
            <a:endParaRPr sz="1600" dirty="0">
              <a:latin typeface="Times New Roman" panose="02020603050405020304" pitchFamily="18" charset="0"/>
              <a:cs typeface="Times New Roman" panose="02020603050405020304" pitchFamily="18" charset="0"/>
            </a:endParaRPr>
          </a:p>
        </p:txBody>
      </p:sp>
      <p:sp>
        <p:nvSpPr>
          <p:cNvPr id="13" name="object 5"/>
          <p:cNvSpPr txBox="1"/>
          <p:nvPr/>
        </p:nvSpPr>
        <p:spPr>
          <a:xfrm>
            <a:off x="7467600" y="455525"/>
            <a:ext cx="5638800" cy="9762160"/>
          </a:xfrm>
          <a:prstGeom prst="rect">
            <a:avLst/>
          </a:prstGeom>
        </p:spPr>
        <p:txBody>
          <a:bodyPr vert="horz" wrap="square" lIns="0" tIns="12700" rIns="0" bIns="0" rtlCol="0">
            <a:spAutoFit/>
          </a:bodyPr>
          <a:lstStyle/>
          <a:p>
            <a:pPr marL="227965" marR="3056890" indent="-227965" algn="just">
              <a:spcBef>
                <a:spcPts val="100"/>
              </a:spcBef>
              <a:buChar char="-"/>
              <a:tabLst>
                <a:tab pos="227965" algn="l"/>
                <a:tab pos="241300" algn="l"/>
              </a:tabLst>
            </a:pPr>
            <a:r>
              <a:rPr sz="1600" dirty="0">
                <a:latin typeface="Times New Roman" panose="02020603050405020304" pitchFamily="18" charset="0"/>
                <a:cs typeface="Times New Roman" panose="02020603050405020304" pitchFamily="18" charset="0"/>
              </a:rPr>
              <a:t>El</a:t>
            </a:r>
            <a:r>
              <a:rPr sz="1600" spc="-1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peso</a:t>
            </a:r>
            <a:r>
              <a:rPr sz="1600" spc="-2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aproximado</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a:t>
            </a:r>
          </a:p>
          <a:p>
            <a:pPr marR="3040380" algn="just">
              <a:spcBef>
                <a:spcPts val="1310"/>
              </a:spcBef>
            </a:pPr>
            <a:r>
              <a:rPr sz="1600" spc="-5" dirty="0">
                <a:latin typeface="Times New Roman" panose="02020603050405020304" pitchFamily="18" charset="0"/>
                <a:cs typeface="Times New Roman" panose="02020603050405020304" pitchFamily="18" charset="0"/>
              </a:rPr>
              <a:t>-Circuito</a:t>
            </a:r>
            <a:r>
              <a:rPr sz="1600" spc="-3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magnético.</a:t>
            </a:r>
            <a:endParaRPr sz="1600" dirty="0">
              <a:latin typeface="Times New Roman" panose="02020603050405020304" pitchFamily="18" charset="0"/>
              <a:cs typeface="Times New Roman" panose="02020603050405020304" pitchFamily="18" charset="0"/>
            </a:endParaRPr>
          </a:p>
          <a:p>
            <a:pPr marL="327660" algn="just">
              <a:spcBef>
                <a:spcPts val="1310"/>
              </a:spcBef>
            </a:pPr>
            <a:r>
              <a:rPr sz="1600" spc="-5" dirty="0">
                <a:latin typeface="Times New Roman" panose="02020603050405020304" pitchFamily="18" charset="0"/>
                <a:cs typeface="Times New Roman" panose="02020603050405020304" pitchFamily="18" charset="0"/>
              </a:rPr>
              <a:t>-Estructura</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 </a:t>
            </a:r>
            <a:r>
              <a:rPr sz="1600" spc="-5" dirty="0">
                <a:latin typeface="Times New Roman" panose="02020603050405020304" pitchFamily="18" charset="0"/>
                <a:cs typeface="Times New Roman" panose="02020603050405020304" pitchFamily="18" charset="0"/>
              </a:rPr>
              <a:t>fijación</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(Clamping</a:t>
            </a:r>
            <a:r>
              <a:rPr sz="160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system)</a:t>
            </a:r>
            <a:endParaRPr sz="1600" dirty="0">
              <a:latin typeface="Times New Roman" panose="02020603050405020304" pitchFamily="18" charset="0"/>
              <a:cs typeface="Times New Roman" panose="02020603050405020304" pitchFamily="18" charset="0"/>
            </a:endParaRPr>
          </a:p>
          <a:p>
            <a:pPr marL="152400" indent="-140335" algn="just">
              <a:spcBef>
                <a:spcPts val="1305"/>
              </a:spcBef>
              <a:buChar char="-"/>
              <a:tabLst>
                <a:tab pos="153035" algn="l"/>
              </a:tabLst>
            </a:pPr>
            <a:r>
              <a:rPr sz="1600" spc="-5" dirty="0">
                <a:latin typeface="Times New Roman" panose="02020603050405020304" pitchFamily="18" charset="0"/>
                <a:cs typeface="Times New Roman" panose="02020603050405020304" pitchFamily="18" charset="0"/>
              </a:rPr>
              <a:t>Arrollados</a:t>
            </a:r>
            <a:r>
              <a:rPr sz="1600" spc="-8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(cobre)</a:t>
            </a:r>
            <a:endParaRPr sz="1600" dirty="0">
              <a:latin typeface="Times New Roman" panose="02020603050405020304" pitchFamily="18" charset="0"/>
              <a:cs typeface="Times New Roman" panose="02020603050405020304" pitchFamily="18" charset="0"/>
            </a:endParaRPr>
          </a:p>
          <a:p>
            <a:pPr marL="152400" indent="-140335" algn="just">
              <a:spcBef>
                <a:spcPts val="1300"/>
              </a:spcBef>
              <a:buChar char="-"/>
              <a:tabLst>
                <a:tab pos="153035" algn="l"/>
              </a:tabLst>
            </a:pPr>
            <a:r>
              <a:rPr sz="1600" spc="-5" dirty="0">
                <a:latin typeface="Times New Roman" panose="02020603050405020304" pitchFamily="18" charset="0"/>
                <a:cs typeface="Times New Roman" panose="02020603050405020304" pitchFamily="18" charset="0"/>
              </a:rPr>
              <a:t>Aislamiento</a:t>
            </a:r>
            <a:r>
              <a:rPr sz="1600" spc="-4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sólido</a:t>
            </a:r>
            <a:endParaRPr sz="1600" dirty="0">
              <a:latin typeface="Times New Roman" panose="02020603050405020304" pitchFamily="18" charset="0"/>
              <a:cs typeface="Times New Roman" panose="02020603050405020304" pitchFamily="18" charset="0"/>
            </a:endParaRPr>
          </a:p>
          <a:p>
            <a:pPr marL="152400" indent="-140335" algn="just">
              <a:spcBef>
                <a:spcPts val="1310"/>
              </a:spcBef>
              <a:buChar char="-"/>
              <a:tabLst>
                <a:tab pos="153035" algn="l"/>
              </a:tabLst>
            </a:pPr>
            <a:r>
              <a:rPr sz="1600" dirty="0">
                <a:latin typeface="Times New Roman" panose="02020603050405020304" pitchFamily="18" charset="0"/>
                <a:cs typeface="Times New Roman" panose="02020603050405020304" pitchFamily="18" charset="0"/>
              </a:rPr>
              <a:t>Líquido</a:t>
            </a:r>
            <a:r>
              <a:rPr sz="1600" spc="-4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aislante</a:t>
            </a:r>
            <a:endParaRPr sz="1600" dirty="0">
              <a:latin typeface="Times New Roman" panose="02020603050405020304" pitchFamily="18" charset="0"/>
              <a:cs typeface="Times New Roman" panose="02020603050405020304" pitchFamily="18" charset="0"/>
            </a:endParaRPr>
          </a:p>
          <a:p>
            <a:pPr marL="152400" indent="-140335" algn="just">
              <a:spcBef>
                <a:spcPts val="1305"/>
              </a:spcBef>
              <a:buChar char="-"/>
              <a:tabLst>
                <a:tab pos="153035" algn="l"/>
              </a:tabLst>
            </a:pPr>
            <a:r>
              <a:rPr sz="1600" dirty="0">
                <a:latin typeface="Times New Roman" panose="02020603050405020304" pitchFamily="18" charset="0"/>
                <a:cs typeface="Times New Roman" panose="02020603050405020304" pitchFamily="18" charset="0"/>
              </a:rPr>
              <a:t>Tanque</a:t>
            </a:r>
            <a:r>
              <a:rPr sz="1600" spc="-2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y</a:t>
            </a:r>
            <a:r>
              <a:rPr sz="1600" spc="-3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accesorios</a:t>
            </a:r>
            <a:endParaRPr sz="1600" dirty="0">
              <a:latin typeface="Times New Roman" panose="02020603050405020304" pitchFamily="18" charset="0"/>
              <a:cs typeface="Times New Roman" panose="02020603050405020304" pitchFamily="18" charset="0"/>
            </a:endParaRPr>
          </a:p>
          <a:p>
            <a:pPr marL="152400" indent="-140335" algn="just">
              <a:spcBef>
                <a:spcPts val="1310"/>
              </a:spcBef>
              <a:buChar char="-"/>
              <a:tabLst>
                <a:tab pos="153035" algn="l"/>
              </a:tabLst>
            </a:pPr>
            <a:r>
              <a:rPr sz="1600" spc="-5" dirty="0">
                <a:latin typeface="Times New Roman" panose="02020603050405020304" pitchFamily="18" charset="0"/>
                <a:cs typeface="Times New Roman" panose="02020603050405020304" pitchFamily="18" charset="0"/>
              </a:rPr>
              <a:t>Total</a:t>
            </a:r>
            <a:endParaRPr sz="1600" dirty="0">
              <a:latin typeface="Times New Roman" panose="02020603050405020304" pitchFamily="18" charset="0"/>
              <a:cs typeface="Times New Roman" panose="02020603050405020304" pitchFamily="18" charset="0"/>
            </a:endParaRPr>
          </a:p>
          <a:p>
            <a:pPr marL="152400" indent="-140335" algn="just">
              <a:spcBef>
                <a:spcPts val="1295"/>
              </a:spcBef>
              <a:buChar char="-"/>
              <a:tabLst>
                <a:tab pos="153035" algn="l"/>
              </a:tabLst>
            </a:pPr>
            <a:r>
              <a:rPr sz="1600" spc="-5" dirty="0">
                <a:latin typeface="Times New Roman" panose="02020603050405020304" pitchFamily="18" charset="0"/>
                <a:cs typeface="Times New Roman" panose="02020603050405020304" pitchFamily="18" charset="0"/>
              </a:rPr>
              <a:t>Partes</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para</a:t>
            </a:r>
            <a:r>
              <a:rPr sz="1600" spc="-1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el</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desencubado</a:t>
            </a:r>
            <a:endParaRPr sz="1600" dirty="0">
              <a:latin typeface="Times New Roman" panose="02020603050405020304" pitchFamily="18" charset="0"/>
              <a:cs typeface="Times New Roman" panose="02020603050405020304" pitchFamily="18" charset="0"/>
            </a:endParaRPr>
          </a:p>
          <a:p>
            <a:pPr algn="just">
              <a:lnSpc>
                <a:spcPct val="100000"/>
              </a:lnSpc>
              <a:buFont typeface="Arial"/>
              <a:buChar char="-"/>
            </a:pPr>
            <a:endParaRPr sz="1600" dirty="0">
              <a:latin typeface="Times New Roman" panose="02020603050405020304" pitchFamily="18" charset="0"/>
              <a:cs typeface="Times New Roman" panose="02020603050405020304" pitchFamily="18" charset="0"/>
            </a:endParaRPr>
          </a:p>
          <a:p>
            <a:pPr marL="241300" indent="-228600" algn="just">
              <a:spcBef>
                <a:spcPts val="5"/>
              </a:spcBef>
              <a:buChar char="-"/>
              <a:tabLst>
                <a:tab pos="240665" algn="l"/>
                <a:tab pos="241300" algn="l"/>
              </a:tabLst>
            </a:pPr>
            <a:r>
              <a:rPr sz="1600" spc="-5" dirty="0">
                <a:latin typeface="Times New Roman" panose="02020603050405020304" pitchFamily="18" charset="0"/>
                <a:cs typeface="Times New Roman" panose="02020603050405020304" pitchFamily="18" charset="0"/>
              </a:rPr>
              <a:t>Diagrama </a:t>
            </a:r>
            <a:r>
              <a:rPr sz="1600" dirty="0">
                <a:latin typeface="Times New Roman" panose="02020603050405020304" pitchFamily="18" charset="0"/>
                <a:cs typeface="Times New Roman" panose="02020603050405020304" pitchFamily="18" charset="0"/>
              </a:rPr>
              <a:t>de</a:t>
            </a:r>
            <a:r>
              <a:rPr sz="1600" spc="-1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conexión.</a:t>
            </a:r>
            <a:endParaRPr sz="1600" dirty="0">
              <a:latin typeface="Times New Roman" panose="02020603050405020304" pitchFamily="18" charset="0"/>
              <a:cs typeface="Times New Roman" panose="02020603050405020304" pitchFamily="18" charset="0"/>
            </a:endParaRPr>
          </a:p>
          <a:p>
            <a:pPr algn="just">
              <a:spcBef>
                <a:spcPts val="25"/>
              </a:spcBef>
              <a:buFont typeface="Arial"/>
              <a:buChar char="-"/>
            </a:pPr>
            <a:endParaRPr sz="1600" dirty="0">
              <a:latin typeface="Times New Roman" panose="02020603050405020304" pitchFamily="18" charset="0"/>
              <a:cs typeface="Times New Roman" panose="02020603050405020304" pitchFamily="18" charset="0"/>
            </a:endParaRPr>
          </a:p>
          <a:p>
            <a:pPr marL="241300" marR="116205" indent="-228600" algn="just">
              <a:lnSpc>
                <a:spcPts val="1610"/>
              </a:lnSpc>
              <a:buChar char="-"/>
              <a:tabLst>
                <a:tab pos="240665" algn="l"/>
                <a:tab pos="241300" algn="l"/>
              </a:tabLst>
            </a:pPr>
            <a:r>
              <a:rPr sz="1600" dirty="0">
                <a:latin typeface="Times New Roman" panose="02020603050405020304" pitchFamily="18" charset="0"/>
                <a:cs typeface="Times New Roman" panose="02020603050405020304" pitchFamily="18" charset="0"/>
              </a:rPr>
              <a:t>El</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nivel</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del</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vacío </a:t>
            </a:r>
            <a:r>
              <a:rPr sz="1600" dirty="0">
                <a:latin typeface="Times New Roman" panose="02020603050405020304" pitchFamily="18" charset="0"/>
                <a:cs typeface="Times New Roman" panose="02020603050405020304" pitchFamily="18" charset="0"/>
              </a:rPr>
              <a:t>y</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la</a:t>
            </a:r>
            <a:r>
              <a:rPr sz="1600" spc="1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presión positiva </a:t>
            </a:r>
            <a:r>
              <a:rPr sz="1600" dirty="0">
                <a:latin typeface="Times New Roman" panose="02020603050405020304" pitchFamily="18" charset="0"/>
                <a:cs typeface="Times New Roman" panose="02020603050405020304" pitchFamily="18" charset="0"/>
              </a:rPr>
              <a:t>que</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pueden soportar</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el </a:t>
            </a:r>
            <a:r>
              <a:rPr sz="1600" spc="-37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tanque</a:t>
            </a:r>
            <a:r>
              <a:rPr sz="1600" spc="-1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y</a:t>
            </a:r>
            <a:r>
              <a:rPr sz="1600" spc="-1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los</a:t>
            </a:r>
            <a:r>
              <a:rPr sz="1600" spc="-5" dirty="0">
                <a:latin typeface="Times New Roman" panose="02020603050405020304" pitchFamily="18" charset="0"/>
                <a:cs typeface="Times New Roman" panose="02020603050405020304" pitchFamily="18" charset="0"/>
              </a:rPr>
              <a:t> radiadores.</a:t>
            </a:r>
            <a:endParaRPr sz="1600" dirty="0">
              <a:latin typeface="Times New Roman" panose="02020603050405020304" pitchFamily="18" charset="0"/>
              <a:cs typeface="Times New Roman" panose="02020603050405020304" pitchFamily="18" charset="0"/>
            </a:endParaRPr>
          </a:p>
          <a:p>
            <a:pPr algn="just">
              <a:spcBef>
                <a:spcPts val="15"/>
              </a:spcBef>
              <a:buFont typeface="Arial"/>
              <a:buChar char="-"/>
            </a:pPr>
            <a:endParaRPr sz="1600" dirty="0">
              <a:latin typeface="Times New Roman" panose="02020603050405020304" pitchFamily="18" charset="0"/>
              <a:cs typeface="Times New Roman" panose="02020603050405020304" pitchFamily="18" charset="0"/>
            </a:endParaRPr>
          </a:p>
          <a:p>
            <a:pPr marL="241300" indent="-228600" algn="just">
              <a:buChar char="-"/>
              <a:tabLst>
                <a:tab pos="240665" algn="l"/>
                <a:tab pos="241300" algn="l"/>
              </a:tabLst>
            </a:pPr>
            <a:r>
              <a:rPr sz="1600" dirty="0">
                <a:latin typeface="Times New Roman" panose="02020603050405020304" pitchFamily="18" charset="0"/>
                <a:cs typeface="Times New Roman" panose="02020603050405020304" pitchFamily="18" charset="0"/>
              </a:rPr>
              <a:t>El</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nombre</a:t>
            </a:r>
            <a:r>
              <a:rPr sz="1600" spc="-2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del</a:t>
            </a:r>
            <a:r>
              <a:rPr sz="1600" spc="-2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fabricante.</a:t>
            </a:r>
            <a:endParaRPr sz="1600" dirty="0">
              <a:latin typeface="Times New Roman" panose="02020603050405020304" pitchFamily="18" charset="0"/>
              <a:cs typeface="Times New Roman" panose="02020603050405020304" pitchFamily="18" charset="0"/>
            </a:endParaRPr>
          </a:p>
          <a:p>
            <a:pPr algn="just">
              <a:lnSpc>
                <a:spcPct val="100000"/>
              </a:lnSpc>
              <a:buFont typeface="Arial"/>
              <a:buChar char="-"/>
            </a:pPr>
            <a:endParaRPr sz="1600" dirty="0">
              <a:latin typeface="Times New Roman" panose="02020603050405020304" pitchFamily="18" charset="0"/>
              <a:cs typeface="Times New Roman" panose="02020603050405020304" pitchFamily="18" charset="0"/>
            </a:endParaRPr>
          </a:p>
          <a:p>
            <a:pPr marL="241300" indent="-228600" algn="just">
              <a:buChar char="-"/>
              <a:tabLst>
                <a:tab pos="240665" algn="l"/>
                <a:tab pos="241300" algn="l"/>
              </a:tabLst>
            </a:pPr>
            <a:r>
              <a:rPr sz="1600" spc="-5" dirty="0">
                <a:latin typeface="Times New Roman" panose="02020603050405020304" pitchFamily="18" charset="0"/>
                <a:cs typeface="Times New Roman" panose="02020603050405020304" pitchFamily="18" charset="0"/>
              </a:rPr>
              <a:t>Tipo</a:t>
            </a:r>
            <a:r>
              <a:rPr sz="1600" dirty="0">
                <a:latin typeface="Times New Roman" panose="02020603050405020304" pitchFamily="18" charset="0"/>
                <a:cs typeface="Times New Roman" panose="02020603050405020304" pitchFamily="18" charset="0"/>
              </a:rPr>
              <a:t> de </a:t>
            </a:r>
            <a:r>
              <a:rPr sz="1600" spc="-5" dirty="0">
                <a:latin typeface="Times New Roman" panose="02020603050405020304" pitchFamily="18" charset="0"/>
                <a:cs typeface="Times New Roman" panose="02020603050405020304" pitchFamily="18" charset="0"/>
              </a:rPr>
              <a:t>material</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los</a:t>
            </a:r>
            <a:r>
              <a:rPr sz="1600" spc="-5" dirty="0">
                <a:latin typeface="Times New Roman" panose="02020603050405020304" pitchFamily="18" charset="0"/>
                <a:cs typeface="Times New Roman" panose="02020603050405020304" pitchFamily="18" charset="0"/>
              </a:rPr>
              <a:t> arrollados.</a:t>
            </a:r>
            <a:endParaRPr sz="1600" dirty="0">
              <a:latin typeface="Times New Roman" panose="02020603050405020304" pitchFamily="18" charset="0"/>
              <a:cs typeface="Times New Roman" panose="02020603050405020304" pitchFamily="18" charset="0"/>
            </a:endParaRPr>
          </a:p>
          <a:p>
            <a:pPr marL="241300" indent="-228600" algn="just">
              <a:spcBef>
                <a:spcPts val="1310"/>
              </a:spcBef>
              <a:buChar char="-"/>
              <a:tabLst>
                <a:tab pos="240665" algn="l"/>
                <a:tab pos="241300" algn="l"/>
              </a:tabLst>
            </a:pPr>
            <a:r>
              <a:rPr sz="1600" dirty="0">
                <a:latin typeface="Times New Roman" panose="02020603050405020304" pitchFamily="18" charset="0"/>
                <a:cs typeface="Times New Roman" panose="02020603050405020304" pitchFamily="18" charset="0"/>
              </a:rPr>
              <a:t>Año</a:t>
            </a:r>
            <a:r>
              <a:rPr sz="1600" spc="-2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a:t>
            </a:r>
            <a:r>
              <a:rPr sz="1600" spc="-2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fabricación.</a:t>
            </a:r>
            <a:endParaRPr sz="1600" dirty="0">
              <a:latin typeface="Times New Roman" panose="02020603050405020304" pitchFamily="18" charset="0"/>
              <a:cs typeface="Times New Roman" panose="02020603050405020304" pitchFamily="18" charset="0"/>
            </a:endParaRPr>
          </a:p>
          <a:p>
            <a:pPr marL="241300" indent="-228600" algn="just">
              <a:spcBef>
                <a:spcPts val="1310"/>
              </a:spcBef>
              <a:buChar char="-"/>
              <a:tabLst>
                <a:tab pos="240665" algn="l"/>
                <a:tab pos="241300" algn="l"/>
              </a:tabLst>
            </a:pPr>
            <a:r>
              <a:rPr sz="1600" spc="-5" dirty="0">
                <a:latin typeface="Times New Roman" panose="02020603050405020304" pitchFamily="18" charset="0"/>
                <a:cs typeface="Times New Roman" panose="02020603050405020304" pitchFamily="18" charset="0"/>
              </a:rPr>
              <a:t>Número</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a:t>
            </a:r>
            <a:r>
              <a:rPr sz="1600" spc="-1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contrato</a:t>
            </a:r>
            <a:r>
              <a:rPr sz="1600" dirty="0">
                <a:latin typeface="Times New Roman" panose="02020603050405020304" pitchFamily="18" charset="0"/>
                <a:cs typeface="Times New Roman" panose="02020603050405020304" pitchFamily="18" charset="0"/>
              </a:rPr>
              <a:t> definido</a:t>
            </a:r>
            <a:r>
              <a:rPr sz="1600" spc="-1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por</a:t>
            </a:r>
            <a:r>
              <a:rPr sz="1600" spc="-1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el</a:t>
            </a:r>
            <a:r>
              <a:rPr sz="1600" spc="-1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cliente.</a:t>
            </a:r>
          </a:p>
          <a:p>
            <a:pPr marL="241300" marR="5080" indent="-228600" algn="just">
              <a:lnSpc>
                <a:spcPct val="110000"/>
              </a:lnSpc>
              <a:spcBef>
                <a:spcPts val="1115"/>
              </a:spcBef>
            </a:pPr>
            <a:r>
              <a:rPr sz="1600" spc="5" dirty="0">
                <a:latin typeface="Times New Roman" panose="02020603050405020304" pitchFamily="18" charset="0"/>
                <a:cs typeface="Times New Roman" panose="02020603050405020304" pitchFamily="18" charset="0"/>
              </a:rPr>
              <a:t>-Altura </a:t>
            </a:r>
            <a:r>
              <a:rPr sz="1600" dirty="0">
                <a:latin typeface="Times New Roman" panose="02020603050405020304" pitchFamily="18" charset="0"/>
                <a:cs typeface="Times New Roman" panose="02020603050405020304" pitchFamily="18" charset="0"/>
              </a:rPr>
              <a:t>libre </a:t>
            </a:r>
            <a:r>
              <a:rPr sz="1600" spc="-5" dirty="0">
                <a:latin typeface="Times New Roman" panose="02020603050405020304" pitchFamily="18" charset="0"/>
                <a:cs typeface="Times New Roman" panose="02020603050405020304" pitchFamily="18" charset="0"/>
              </a:rPr>
              <a:t>requerida </a:t>
            </a:r>
            <a:r>
              <a:rPr sz="1600" dirty="0">
                <a:latin typeface="Times New Roman" panose="02020603050405020304" pitchFamily="18" charset="0"/>
                <a:cs typeface="Times New Roman" panose="02020603050405020304" pitchFamily="18" charset="0"/>
              </a:rPr>
              <a:t>para el </a:t>
            </a:r>
            <a:r>
              <a:rPr sz="1600" spc="-5" dirty="0">
                <a:latin typeface="Times New Roman" panose="02020603050405020304" pitchFamily="18" charset="0"/>
                <a:cs typeface="Times New Roman" panose="02020603050405020304" pitchFamily="18" charset="0"/>
              </a:rPr>
              <a:t>desencubado (desde </a:t>
            </a:r>
            <a:r>
              <a:rPr sz="1600" dirty="0">
                <a:latin typeface="Times New Roman" panose="02020603050405020304" pitchFamily="18" charset="0"/>
                <a:cs typeface="Times New Roman" panose="02020603050405020304" pitchFamily="18" charset="0"/>
              </a:rPr>
              <a:t>el riel </a:t>
            </a:r>
            <a:r>
              <a:rPr sz="1600" spc="-5" dirty="0">
                <a:latin typeface="Times New Roman" panose="02020603050405020304" pitchFamily="18" charset="0"/>
                <a:cs typeface="Times New Roman" panose="02020603050405020304" pitchFamily="18" charset="0"/>
              </a:rPr>
              <a:t>hasta </a:t>
            </a:r>
            <a:r>
              <a:rPr sz="1600" dirty="0">
                <a:latin typeface="Times New Roman" panose="02020603050405020304" pitchFamily="18" charset="0"/>
                <a:cs typeface="Times New Roman" panose="02020603050405020304" pitchFamily="18" charset="0"/>
              </a:rPr>
              <a:t>el </a:t>
            </a:r>
            <a:r>
              <a:rPr sz="1600" spc="-37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gancho</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a:t>
            </a:r>
            <a:r>
              <a:rPr sz="1600" spc="-1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la</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grúa).</a:t>
            </a:r>
            <a:endParaRPr sz="1600" dirty="0">
              <a:latin typeface="Times New Roman" panose="02020603050405020304" pitchFamily="18" charset="0"/>
              <a:cs typeface="Times New Roman" panose="02020603050405020304" pitchFamily="18" charset="0"/>
            </a:endParaRPr>
          </a:p>
          <a:p>
            <a:pPr marL="241300" indent="-228600" algn="just">
              <a:spcBef>
                <a:spcPts val="1105"/>
              </a:spcBef>
              <a:buChar char="-"/>
              <a:tabLst>
                <a:tab pos="240665" algn="l"/>
                <a:tab pos="241300" algn="l"/>
              </a:tabLst>
            </a:pPr>
            <a:r>
              <a:rPr sz="1600" spc="-5" dirty="0">
                <a:latin typeface="Times New Roman" panose="02020603050405020304" pitchFamily="18" charset="0"/>
                <a:cs typeface="Times New Roman" panose="02020603050405020304" pitchFamily="18" charset="0"/>
              </a:rPr>
              <a:t>Diagrama</a:t>
            </a:r>
            <a:r>
              <a:rPr sz="1600" spc="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de</a:t>
            </a:r>
            <a:r>
              <a:rPr sz="1600" spc="-5" dirty="0">
                <a:latin typeface="Times New Roman" panose="02020603050405020304" pitchFamily="18" charset="0"/>
                <a:cs typeface="Times New Roman" panose="02020603050405020304" pitchFamily="18" charset="0"/>
              </a:rPr>
              <a:t> ubicación </a:t>
            </a:r>
            <a:r>
              <a:rPr sz="1600" dirty="0">
                <a:latin typeface="Times New Roman" panose="02020603050405020304" pitchFamily="18" charset="0"/>
                <a:cs typeface="Times New Roman" panose="02020603050405020304" pitchFamily="18" charset="0"/>
              </a:rPr>
              <a:t>e</a:t>
            </a:r>
            <a:r>
              <a:rPr sz="1600" spc="1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identificación </a:t>
            </a:r>
            <a:r>
              <a:rPr sz="1600" dirty="0">
                <a:latin typeface="Times New Roman" panose="02020603050405020304" pitchFamily="18" charset="0"/>
                <a:cs typeface="Times New Roman" panose="02020603050405020304" pitchFamily="18" charset="0"/>
              </a:rPr>
              <a:t>de</a:t>
            </a:r>
            <a:r>
              <a:rPr sz="1600" spc="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las</a:t>
            </a:r>
            <a:r>
              <a:rPr sz="1600" dirty="0">
                <a:latin typeface="Times New Roman" panose="02020603050405020304" pitchFamily="18" charset="0"/>
                <a:cs typeface="Times New Roman" panose="02020603050405020304" pitchFamily="18" charset="0"/>
              </a:rPr>
              <a:t> </a:t>
            </a:r>
            <a:r>
              <a:rPr sz="1600" spc="-5" dirty="0" err="1">
                <a:latin typeface="Times New Roman" panose="02020603050405020304" pitchFamily="18" charset="0"/>
                <a:cs typeface="Times New Roman" panose="02020603050405020304" pitchFamily="18" charset="0"/>
              </a:rPr>
              <a:t>válvulas</a:t>
            </a:r>
            <a:r>
              <a:rPr sz="1600" spc="-5" dirty="0">
                <a:latin typeface="Times New Roman" panose="02020603050405020304" pitchFamily="18" charset="0"/>
                <a:cs typeface="Times New Roman" panose="02020603050405020304" pitchFamily="18" charset="0"/>
              </a:rPr>
              <a:t>.</a:t>
            </a:r>
            <a:endParaRPr lang="es-AR" sz="1600" spc="-5" dirty="0">
              <a:latin typeface="Times New Roman" panose="02020603050405020304" pitchFamily="18" charset="0"/>
              <a:cs typeface="Times New Roman" panose="02020603050405020304" pitchFamily="18" charset="0"/>
            </a:endParaRPr>
          </a:p>
          <a:p>
            <a:pPr marL="241300" indent="-228600" algn="just">
              <a:spcBef>
                <a:spcPts val="1105"/>
              </a:spcBef>
              <a:buChar char="-"/>
              <a:tabLst>
                <a:tab pos="240665" algn="l"/>
                <a:tab pos="241300" algn="l"/>
              </a:tabLst>
            </a:pPr>
            <a:endParaRPr lang="es-AR" sz="1600" spc="-5" dirty="0">
              <a:latin typeface="Times New Roman" panose="02020603050405020304" pitchFamily="18" charset="0"/>
              <a:cs typeface="Times New Roman" panose="02020603050405020304" pitchFamily="18" charset="0"/>
            </a:endParaRPr>
          </a:p>
          <a:p>
            <a:pPr marL="469265" indent="-229235" algn="just">
              <a:buChar char="-"/>
              <a:tabLst>
                <a:tab pos="469265" algn="l"/>
                <a:tab pos="469900" algn="l"/>
              </a:tabLst>
            </a:pPr>
            <a:r>
              <a:rPr lang="es-AR" sz="1600" dirty="0">
                <a:latin typeface="Times New Roman" panose="02020603050405020304" pitchFamily="18" charset="0"/>
                <a:cs typeface="Times New Roman" panose="02020603050405020304" pitchFamily="18" charset="0"/>
              </a:rPr>
              <a:t>Relación</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de</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vueltas</a:t>
            </a:r>
            <a:r>
              <a:rPr lang="es-AR" sz="1600" dirty="0">
                <a:latin typeface="Times New Roman" panose="02020603050405020304" pitchFamily="18" charset="0"/>
                <a:cs typeface="Times New Roman" panose="02020603050405020304" pitchFamily="18" charset="0"/>
              </a:rPr>
              <a:t> para</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cada</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posición </a:t>
            </a:r>
            <a:r>
              <a:rPr lang="es-AR" sz="1600" dirty="0">
                <a:latin typeface="Times New Roman" panose="02020603050405020304" pitchFamily="18" charset="0"/>
                <a:cs typeface="Times New Roman" panose="02020603050405020304" pitchFamily="18" charset="0"/>
              </a:rPr>
              <a:t>del</a:t>
            </a:r>
            <a:r>
              <a:rPr lang="es-AR" sz="1600" spc="-5" dirty="0">
                <a:latin typeface="Times New Roman" panose="02020603050405020304" pitchFamily="18" charset="0"/>
                <a:cs typeface="Times New Roman" panose="02020603050405020304" pitchFamily="18" charset="0"/>
              </a:rPr>
              <a:t> cambiador</a:t>
            </a:r>
            <a:r>
              <a:rPr lang="es-AR" sz="1600" spc="5" dirty="0">
                <a:latin typeface="Times New Roman" panose="02020603050405020304" pitchFamily="18" charset="0"/>
                <a:cs typeface="Times New Roman" panose="02020603050405020304" pitchFamily="18" charset="0"/>
              </a:rPr>
              <a:t> </a:t>
            </a:r>
            <a:r>
              <a:rPr lang="es-AR" sz="1600" spc="-10" dirty="0">
                <a:latin typeface="Times New Roman" panose="02020603050405020304" pitchFamily="18" charset="0"/>
                <a:cs typeface="Times New Roman" panose="02020603050405020304" pitchFamily="18" charset="0"/>
              </a:rPr>
              <a:t>de</a:t>
            </a:r>
            <a:r>
              <a:rPr lang="es-AR" sz="1600" spc="-5" dirty="0">
                <a:latin typeface="Times New Roman" panose="02020603050405020304" pitchFamily="18" charset="0"/>
                <a:cs typeface="Times New Roman" panose="02020603050405020304" pitchFamily="18" charset="0"/>
              </a:rPr>
              <a:t> tomas.</a:t>
            </a:r>
            <a:endParaRPr lang="es-AR" sz="1600" dirty="0">
              <a:latin typeface="Times New Roman" panose="02020603050405020304" pitchFamily="18" charset="0"/>
              <a:cs typeface="Times New Roman" panose="02020603050405020304" pitchFamily="18" charset="0"/>
            </a:endParaRPr>
          </a:p>
          <a:p>
            <a:pPr algn="just">
              <a:lnSpc>
                <a:spcPct val="100000"/>
              </a:lnSpc>
              <a:buFont typeface="Arial"/>
              <a:buChar char="-"/>
            </a:pPr>
            <a:endParaRPr lang="es-AR" sz="1600" dirty="0">
              <a:latin typeface="Times New Roman" panose="02020603050405020304" pitchFamily="18" charset="0"/>
              <a:cs typeface="Times New Roman" panose="02020603050405020304" pitchFamily="18" charset="0"/>
            </a:endParaRPr>
          </a:p>
          <a:p>
            <a:pPr marL="469265" marR="346710" indent="-228600" algn="just">
              <a:lnSpc>
                <a:spcPts val="1610"/>
              </a:lnSpc>
              <a:buChar char="-"/>
              <a:tabLst>
                <a:tab pos="469265" algn="l"/>
                <a:tab pos="469900" algn="l"/>
              </a:tabLst>
            </a:pPr>
            <a:r>
              <a:rPr lang="es-AR" sz="1600" spc="-5" dirty="0">
                <a:latin typeface="Times New Roman" panose="02020603050405020304" pitchFamily="18" charset="0"/>
                <a:cs typeface="Times New Roman" panose="02020603050405020304" pitchFamily="18" charset="0"/>
              </a:rPr>
              <a:t>Ubicación</a:t>
            </a:r>
            <a:r>
              <a:rPr lang="es-AR" sz="1600" dirty="0">
                <a:latin typeface="Times New Roman" panose="02020603050405020304" pitchFamily="18" charset="0"/>
                <a:cs typeface="Times New Roman" panose="02020603050405020304" pitchFamily="18" charset="0"/>
              </a:rPr>
              <a:t> de</a:t>
            </a:r>
            <a:r>
              <a:rPr lang="es-AR" sz="1600" spc="-1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toma capacitiva, </a:t>
            </a:r>
            <a:r>
              <a:rPr lang="es-AR" sz="1600" dirty="0">
                <a:latin typeface="Times New Roman" panose="02020603050405020304" pitchFamily="18" charset="0"/>
                <a:cs typeface="Times New Roman" panose="02020603050405020304" pitchFamily="18" charset="0"/>
              </a:rPr>
              <a:t>con</a:t>
            </a:r>
            <a:r>
              <a:rPr lang="es-AR" sz="1600" spc="-5" dirty="0">
                <a:latin typeface="Times New Roman" panose="02020603050405020304" pitchFamily="18" charset="0"/>
                <a:cs typeface="Times New Roman" panose="02020603050405020304" pitchFamily="18" charset="0"/>
              </a:rPr>
              <a:t> los</a:t>
            </a:r>
            <a:r>
              <a:rPr lang="es-AR" sz="1600" dirty="0">
                <a:latin typeface="Times New Roman" panose="02020603050405020304" pitchFamily="18" charset="0"/>
                <a:cs typeface="Times New Roman" panose="02020603050405020304" pitchFamily="18" charset="0"/>
              </a:rPr>
              <a:t> valores</a:t>
            </a:r>
            <a:r>
              <a:rPr lang="es-AR" sz="1600" spc="5"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C1</a:t>
            </a:r>
            <a:r>
              <a:rPr lang="es-AR" sz="1600" spc="10"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y</a:t>
            </a:r>
            <a:r>
              <a:rPr lang="es-AR" sz="1600" spc="-10" dirty="0">
                <a:latin typeface="Times New Roman" panose="02020603050405020304" pitchFamily="18" charset="0"/>
                <a:cs typeface="Times New Roman" panose="02020603050405020304" pitchFamily="18" charset="0"/>
              </a:rPr>
              <a:t> </a:t>
            </a:r>
            <a:r>
              <a:rPr lang="es-AR" sz="1600" spc="-5" dirty="0">
                <a:latin typeface="Times New Roman" panose="02020603050405020304" pitchFamily="18" charset="0"/>
                <a:cs typeface="Times New Roman" panose="02020603050405020304" pitchFamily="18" charset="0"/>
              </a:rPr>
              <a:t>C2</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de</a:t>
            </a:r>
            <a:r>
              <a:rPr lang="es-AR" sz="1600" spc="-5" dirty="0">
                <a:latin typeface="Times New Roman" panose="02020603050405020304" pitchFamily="18" charset="0"/>
                <a:cs typeface="Times New Roman" panose="02020603050405020304" pitchFamily="18" charset="0"/>
              </a:rPr>
              <a:t> </a:t>
            </a:r>
            <a:r>
              <a:rPr lang="es-AR" sz="1600" dirty="0">
                <a:latin typeface="Times New Roman" panose="02020603050405020304" pitchFamily="18" charset="0"/>
                <a:cs typeface="Times New Roman" panose="02020603050405020304" pitchFamily="18" charset="0"/>
              </a:rPr>
              <a:t>los </a:t>
            </a:r>
            <a:r>
              <a:rPr lang="es-AR" sz="1600" spc="-375" dirty="0">
                <a:latin typeface="Times New Roman" panose="02020603050405020304" pitchFamily="18" charset="0"/>
                <a:cs typeface="Times New Roman" panose="02020603050405020304" pitchFamily="18" charset="0"/>
              </a:rPr>
              <a:t> </a:t>
            </a:r>
            <a:r>
              <a:rPr lang="es-AR" sz="1600" spc="-5" dirty="0" err="1">
                <a:latin typeface="Times New Roman" panose="02020603050405020304" pitchFamily="18" charset="0"/>
                <a:cs typeface="Times New Roman" panose="02020603050405020304" pitchFamily="18" charset="0"/>
              </a:rPr>
              <a:t>pasatapas</a:t>
            </a:r>
            <a:r>
              <a:rPr lang="es-AR" sz="1600" spc="-5" dirty="0">
                <a:latin typeface="Times New Roman" panose="02020603050405020304" pitchFamily="18" charset="0"/>
                <a:cs typeface="Times New Roman" panose="02020603050405020304" pitchFamily="18" charset="0"/>
              </a:rPr>
              <a:t>.</a:t>
            </a:r>
            <a:endParaRPr lang="es-AR" sz="1600" dirty="0">
              <a:latin typeface="Times New Roman" panose="02020603050405020304" pitchFamily="18" charset="0"/>
              <a:cs typeface="Times New Roman" panose="02020603050405020304" pitchFamily="18" charset="0"/>
            </a:endParaRPr>
          </a:p>
          <a:p>
            <a:pPr marL="241300" indent="-228600" algn="just">
              <a:spcBef>
                <a:spcPts val="1105"/>
              </a:spcBef>
              <a:buChar char="-"/>
              <a:tabLst>
                <a:tab pos="240665" algn="l"/>
                <a:tab pos="241300" algn="l"/>
              </a:tabLst>
            </a:pPr>
            <a:endParaRPr sz="1600" dirty="0">
              <a:latin typeface="Times New Roman" panose="02020603050405020304" pitchFamily="18" charset="0"/>
              <a:cs typeface="Times New Roman" panose="02020603050405020304" pitchFamily="18" charset="0"/>
            </a:endParaRPr>
          </a:p>
        </p:txBody>
      </p:sp>
      <p:pic>
        <p:nvPicPr>
          <p:cNvPr id="4" name="object 5">
            <a:extLst>
              <a:ext uri="{FF2B5EF4-FFF2-40B4-BE49-F238E27FC236}">
                <a16:creationId xmlns:a16="http://schemas.microsoft.com/office/drawing/2014/main" xmlns="" id="{64548BEF-291D-43ED-A562-4CAA9C764437}"/>
              </a:ext>
            </a:extLst>
          </p:cNvPr>
          <p:cNvPicPr/>
          <p:nvPr/>
        </p:nvPicPr>
        <p:blipFill>
          <a:blip r:embed="rId3" cstate="print"/>
          <a:stretch>
            <a:fillRect/>
          </a:stretch>
        </p:blipFill>
        <p:spPr>
          <a:xfrm>
            <a:off x="11126643" y="213902"/>
            <a:ext cx="2208357" cy="54809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597408" y="381000"/>
            <a:ext cx="12127992" cy="4668073"/>
          </a:xfrm>
          <a:prstGeom prst="rect">
            <a:avLst/>
          </a:prstGeom>
        </p:spPr>
        <p:txBody>
          <a:bodyPr vert="horz" wrap="square" lIns="0" tIns="12700" rIns="0" bIns="0" rtlCol="0">
            <a:spAutoFit/>
          </a:bodyPr>
          <a:lstStyle/>
          <a:p>
            <a:pPr marL="12065" lvl="1" algn="just">
              <a:spcBef>
                <a:spcPts val="5"/>
              </a:spcBef>
              <a:tabLst>
                <a:tab pos="690245" algn="l"/>
                <a:tab pos="690880" algn="l"/>
              </a:tabLst>
            </a:pPr>
            <a:r>
              <a:rPr sz="2400" b="1" u="sng" spc="-5" dirty="0">
                <a:uFill>
                  <a:solidFill>
                    <a:srgbClr val="000000"/>
                  </a:solidFill>
                </a:uFill>
                <a:latin typeface="Times New Roman" panose="02020603050405020304" pitchFamily="18" charset="0"/>
                <a:cs typeface="Times New Roman" panose="02020603050405020304" pitchFamily="18" charset="0"/>
              </a:rPr>
              <a:t>REPUESTOS</a:t>
            </a:r>
            <a:endParaRPr sz="2400" dirty="0">
              <a:latin typeface="Times New Roman" panose="02020603050405020304" pitchFamily="18" charset="0"/>
              <a:cs typeface="Times New Roman" panose="02020603050405020304" pitchFamily="18" charset="0"/>
            </a:endParaRPr>
          </a:p>
          <a:p>
            <a:pPr marL="355600" marR="6350" indent="-342900" algn="just">
              <a:lnSpc>
                <a:spcPct val="97000"/>
              </a:lnSpc>
              <a:spcBef>
                <a:spcPts val="960"/>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Se deberá </a:t>
            </a:r>
            <a:r>
              <a:rPr sz="2400" spc="-5" dirty="0">
                <a:latin typeface="Times New Roman" panose="02020603050405020304" pitchFamily="18" charset="0"/>
                <a:cs typeface="Times New Roman" panose="02020603050405020304" pitchFamily="18" charset="0"/>
              </a:rPr>
              <a:t>suministrar </a:t>
            </a:r>
            <a:r>
              <a:rPr sz="2400" dirty="0">
                <a:latin typeface="Times New Roman" panose="02020603050405020304" pitchFamily="18" charset="0"/>
                <a:cs typeface="Times New Roman" panose="02020603050405020304" pitchFamily="18" charset="0"/>
              </a:rPr>
              <a:t>una </a:t>
            </a:r>
            <a:r>
              <a:rPr sz="2400" spc="-5" dirty="0">
                <a:latin typeface="Times New Roman" panose="02020603050405020304" pitchFamily="18" charset="0"/>
                <a:cs typeface="Times New Roman" panose="02020603050405020304" pitchFamily="18" charset="0"/>
              </a:rPr>
              <a:t>lista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partes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repuestos, iguales </a:t>
            </a: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las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partes</a:t>
            </a:r>
            <a:r>
              <a:rPr sz="2400" dirty="0">
                <a:latin typeface="Times New Roman" panose="02020603050405020304" pitchFamily="18" charset="0"/>
                <a:cs typeface="Times New Roman" panose="02020603050405020304" pitchFamily="18" charset="0"/>
              </a:rPr>
              <a:t> originales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correspondientes,</a:t>
            </a:r>
            <a:r>
              <a:rPr sz="2400" dirty="0">
                <a:latin typeface="Times New Roman" panose="02020603050405020304" pitchFamily="18" charset="0"/>
                <a:cs typeface="Times New Roman" panose="02020603050405020304" pitchFamily="18" charset="0"/>
              </a:rPr>
              <a:t> del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mismo</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tipo</a:t>
            </a:r>
            <a:r>
              <a:rPr sz="2400" dirty="0">
                <a:latin typeface="Times New Roman" panose="02020603050405020304" pitchFamily="18" charset="0"/>
                <a:cs typeface="Times New Roman" panose="02020603050405020304" pitchFamily="18" charset="0"/>
              </a:rPr>
              <a:t> y</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modelo,</a:t>
            </a:r>
            <a:r>
              <a:rPr sz="2400" dirty="0">
                <a:latin typeface="Times New Roman" panose="02020603050405020304" pitchFamily="18" charset="0"/>
                <a:cs typeface="Times New Roman" panose="02020603050405020304" pitchFamily="18" charset="0"/>
              </a:rPr>
              <a:t> y </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fabricados</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los</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mismos</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materiales</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utilizados</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en</a:t>
            </a:r>
            <a:r>
              <a:rPr sz="2400" spc="-3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cada</a:t>
            </a:r>
            <a:r>
              <a:rPr sz="2400" spc="-3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transformador. </a:t>
            </a:r>
            <a:r>
              <a:rPr sz="2400" spc="-38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Esta lista deberá estar conforme </a:t>
            </a:r>
            <a:r>
              <a:rPr sz="2400" dirty="0">
                <a:latin typeface="Times New Roman" panose="02020603050405020304" pitchFamily="18" charset="0"/>
                <a:cs typeface="Times New Roman" panose="02020603050405020304" pitchFamily="18" charset="0"/>
              </a:rPr>
              <a:t>a lo </a:t>
            </a:r>
            <a:r>
              <a:rPr sz="2400" spc="-5" dirty="0">
                <a:latin typeface="Times New Roman" panose="02020603050405020304" pitchFamily="18" charset="0"/>
                <a:cs typeface="Times New Roman" panose="02020603050405020304" pitchFamily="18" charset="0"/>
              </a:rPr>
              <a:t>indicado </a:t>
            </a:r>
            <a:r>
              <a:rPr sz="2400" dirty="0">
                <a:latin typeface="Times New Roman" panose="02020603050405020304" pitchFamily="18" charset="0"/>
                <a:cs typeface="Times New Roman" panose="02020603050405020304" pitchFamily="18" charset="0"/>
              </a:rPr>
              <a:t>en las </a:t>
            </a:r>
            <a:r>
              <a:rPr sz="2400" spc="-5" dirty="0">
                <a:latin typeface="Times New Roman" panose="02020603050405020304" pitchFamily="18" charset="0"/>
                <a:cs typeface="Times New Roman" panose="02020603050405020304" pitchFamily="18" charset="0"/>
              </a:rPr>
              <a:t>Especificaciones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Técnicas</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cliente.</a:t>
            </a:r>
            <a:endParaRPr sz="2400" dirty="0">
              <a:latin typeface="Times New Roman" panose="02020603050405020304" pitchFamily="18" charset="0"/>
              <a:cs typeface="Times New Roman" panose="02020603050405020304" pitchFamily="18" charset="0"/>
            </a:endParaRPr>
          </a:p>
          <a:p>
            <a:pPr marL="342900" indent="-342900" algn="just">
              <a:lnSpc>
                <a:spcPct val="100000"/>
              </a:lnSpc>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12065" lvl="1" algn="just">
              <a:tabLst>
                <a:tab pos="690245" algn="l"/>
                <a:tab pos="690880" algn="l"/>
              </a:tabLst>
            </a:pPr>
            <a:r>
              <a:rPr sz="2400" b="1" u="sng" spc="-5" dirty="0">
                <a:uFill>
                  <a:solidFill>
                    <a:srgbClr val="000000"/>
                  </a:solidFill>
                </a:uFill>
                <a:latin typeface="Times New Roman" panose="02020603050405020304" pitchFamily="18" charset="0"/>
                <a:cs typeface="Times New Roman" panose="02020603050405020304" pitchFamily="18" charset="0"/>
              </a:rPr>
              <a:t>PRUEBAS</a:t>
            </a:r>
            <a:endParaRPr sz="2400" dirty="0">
              <a:latin typeface="Times New Roman" panose="02020603050405020304" pitchFamily="18" charset="0"/>
              <a:cs typeface="Times New Roman" panose="02020603050405020304" pitchFamily="18" charset="0"/>
            </a:endParaRPr>
          </a:p>
          <a:p>
            <a:pPr lvl="1" algn="just">
              <a:spcBef>
                <a:spcPts val="55"/>
              </a:spcBef>
              <a:buFont typeface="Arial"/>
              <a:buAutoNum type="arabicPeriod" startAt="6"/>
            </a:pPr>
            <a:endParaRPr sz="2400" dirty="0">
              <a:latin typeface="Times New Roman" panose="02020603050405020304" pitchFamily="18" charset="0"/>
              <a:cs typeface="Times New Roman" panose="02020603050405020304" pitchFamily="18" charset="0"/>
            </a:endParaRPr>
          </a:p>
          <a:p>
            <a:pPr marL="12065" lvl="2" algn="just">
              <a:tabLst>
                <a:tab pos="469900" algn="l"/>
              </a:tabLst>
            </a:pPr>
            <a:r>
              <a:rPr sz="2400" b="1" u="sng" spc="-5" dirty="0">
                <a:latin typeface="Times New Roman" panose="02020603050405020304" pitchFamily="18" charset="0"/>
                <a:cs typeface="Times New Roman" panose="02020603050405020304" pitchFamily="18" charset="0"/>
              </a:rPr>
              <a:t>Pruebas</a:t>
            </a:r>
            <a:r>
              <a:rPr sz="2400" b="1" u="sng" spc="-20"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Dieléctricas.</a:t>
            </a:r>
            <a:endParaRPr sz="2400" u="sng" dirty="0">
              <a:latin typeface="Times New Roman" panose="02020603050405020304" pitchFamily="18" charset="0"/>
              <a:cs typeface="Times New Roman" panose="02020603050405020304" pitchFamily="18" charset="0"/>
            </a:endParaRPr>
          </a:p>
          <a:p>
            <a:pPr marL="355600" marR="7620" indent="-342900" algn="just">
              <a:lnSpc>
                <a:spcPct val="101400"/>
              </a:lnSpc>
              <a:spcBef>
                <a:spcPts val="890"/>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Durante las </a:t>
            </a:r>
            <a:r>
              <a:rPr sz="2400" spc="-5" dirty="0">
                <a:latin typeface="Times New Roman" panose="02020603050405020304" pitchFamily="18" charset="0"/>
                <a:cs typeface="Times New Roman" panose="02020603050405020304" pitchFamily="18" charset="0"/>
              </a:rPr>
              <a:t>pruebas dieléctricas, los transformadores </a:t>
            </a:r>
            <a:r>
              <a:rPr sz="2400" dirty="0">
                <a:latin typeface="Times New Roman" panose="02020603050405020304" pitchFamily="18" charset="0"/>
                <a:cs typeface="Times New Roman" panose="02020603050405020304" pitchFamily="18" charset="0"/>
              </a:rPr>
              <a:t>deberán </a:t>
            </a:r>
            <a:r>
              <a:rPr sz="2400" spc="-5" dirty="0">
                <a:latin typeface="Times New Roman" panose="02020603050405020304" pitchFamily="18" charset="0"/>
                <a:cs typeface="Times New Roman" panose="02020603050405020304" pitchFamily="18" charset="0"/>
              </a:rPr>
              <a:t>estar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completamente</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ensamblados.</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Las</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pruebas</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dieléctricas</a:t>
            </a:r>
            <a:r>
              <a:rPr sz="2400" spc="-5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realizarse</a:t>
            </a:r>
            <a:r>
              <a:rPr sz="2400" spc="-6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su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secuencia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serán</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como</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indica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continuación:</a:t>
            </a:r>
            <a:endParaRPr sz="2400" dirty="0">
              <a:latin typeface="Times New Roman" panose="02020603050405020304" pitchFamily="18" charset="0"/>
              <a:cs typeface="Times New Roman" panose="02020603050405020304" pitchFamily="18" charset="0"/>
            </a:endParaRPr>
          </a:p>
        </p:txBody>
      </p:sp>
      <p:pic>
        <p:nvPicPr>
          <p:cNvPr id="12" name="Imagen 11"/>
          <p:cNvPicPr>
            <a:picLocks noChangeAspect="1"/>
          </p:cNvPicPr>
          <p:nvPr/>
        </p:nvPicPr>
        <p:blipFill>
          <a:blip r:embed="rId2">
            <a:lum bright="-20000" contrast="40000"/>
          </a:blip>
          <a:stretch>
            <a:fillRect/>
          </a:stretch>
        </p:blipFill>
        <p:spPr>
          <a:xfrm>
            <a:off x="3266872" y="5049073"/>
            <a:ext cx="7010400" cy="2570927"/>
          </a:xfrm>
          <a:prstGeom prst="rect">
            <a:avLst/>
          </a:prstGeom>
        </p:spPr>
      </p:pic>
      <p:pic>
        <p:nvPicPr>
          <p:cNvPr id="13" name="Imagen 12"/>
          <p:cNvPicPr>
            <a:picLocks noChangeAspect="1"/>
          </p:cNvPicPr>
          <p:nvPr/>
        </p:nvPicPr>
        <p:blipFill>
          <a:blip r:embed="rId3"/>
          <a:stretch>
            <a:fillRect/>
          </a:stretch>
        </p:blipFill>
        <p:spPr>
          <a:xfrm>
            <a:off x="3276600" y="7044025"/>
            <a:ext cx="7000672" cy="2510975"/>
          </a:xfrm>
          <a:prstGeom prst="rect">
            <a:avLst/>
          </a:prstGeom>
        </p:spPr>
      </p:pic>
      <p:pic>
        <p:nvPicPr>
          <p:cNvPr id="5" name="object 5">
            <a:extLst>
              <a:ext uri="{FF2B5EF4-FFF2-40B4-BE49-F238E27FC236}">
                <a16:creationId xmlns:a16="http://schemas.microsoft.com/office/drawing/2014/main" xmlns="" id="{7BD6E12F-BBB0-4510-B50E-A9BB86D135E7}"/>
              </a:ext>
            </a:extLst>
          </p:cNvPr>
          <p:cNvPicPr/>
          <p:nvPr/>
        </p:nvPicPr>
        <p:blipFill>
          <a:blip r:embed="rId4" cstate="print"/>
          <a:stretch>
            <a:fillRect/>
          </a:stretch>
        </p:blipFill>
        <p:spPr>
          <a:xfrm>
            <a:off x="10972800" y="213902"/>
            <a:ext cx="2208357" cy="54809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447800" y="432828"/>
            <a:ext cx="11108809" cy="3135217"/>
          </a:xfrm>
          <a:prstGeom prst="rect">
            <a:avLst/>
          </a:prstGeom>
        </p:spPr>
        <p:txBody>
          <a:bodyPr vert="horz" wrap="square" lIns="0" tIns="130175" rIns="0" bIns="0" rtlCol="0">
            <a:spAutoFit/>
          </a:bodyPr>
          <a:lstStyle/>
          <a:p>
            <a:pPr marL="12700" algn="just">
              <a:spcBef>
                <a:spcPts val="1025"/>
              </a:spcBef>
            </a:pPr>
            <a:r>
              <a:rPr sz="2400" b="1" u="sng" spc="-5" dirty="0" err="1">
                <a:latin typeface="Times New Roman" panose="02020603050405020304" pitchFamily="18" charset="0"/>
                <a:cs typeface="Times New Roman" panose="02020603050405020304" pitchFamily="18" charset="0"/>
              </a:rPr>
              <a:t>Análisis</a:t>
            </a:r>
            <a:r>
              <a:rPr sz="2400" b="1" u="sng" spc="-15"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de</a:t>
            </a:r>
            <a:r>
              <a:rPr sz="2400" b="1" u="sng" dirty="0">
                <a:latin typeface="Times New Roman" panose="02020603050405020304" pitchFamily="18" charset="0"/>
                <a:cs typeface="Times New Roman" panose="02020603050405020304" pitchFamily="18" charset="0"/>
              </a:rPr>
              <a:t> gases</a:t>
            </a:r>
            <a:r>
              <a:rPr sz="2400" b="1" u="sng" spc="-10"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disueltos</a:t>
            </a:r>
            <a:r>
              <a:rPr sz="2400" b="1" u="sng" dirty="0">
                <a:latin typeface="Times New Roman" panose="02020603050405020304" pitchFamily="18" charset="0"/>
                <a:cs typeface="Times New Roman" panose="02020603050405020304" pitchFamily="18" charset="0"/>
              </a:rPr>
              <a:t> en</a:t>
            </a:r>
            <a:r>
              <a:rPr sz="2400" b="1" u="sng" spc="-20" dirty="0">
                <a:latin typeface="Times New Roman" panose="02020603050405020304" pitchFamily="18" charset="0"/>
                <a:cs typeface="Times New Roman" panose="02020603050405020304" pitchFamily="18" charset="0"/>
              </a:rPr>
              <a:t> </a:t>
            </a:r>
            <a:r>
              <a:rPr sz="2400" b="1" u="sng" dirty="0">
                <a:latin typeface="Times New Roman" panose="02020603050405020304" pitchFamily="18" charset="0"/>
                <a:cs typeface="Times New Roman" panose="02020603050405020304" pitchFamily="18" charset="0"/>
              </a:rPr>
              <a:t>aceite</a:t>
            </a:r>
            <a:endParaRPr sz="2400" u="sng" dirty="0">
              <a:latin typeface="Times New Roman" panose="02020603050405020304" pitchFamily="18" charset="0"/>
              <a:cs typeface="Times New Roman" panose="02020603050405020304" pitchFamily="18" charset="0"/>
            </a:endParaRPr>
          </a:p>
          <a:p>
            <a:pPr marL="355600" marR="5080" indent="-342900" algn="just">
              <a:lnSpc>
                <a:spcPct val="101400"/>
              </a:lnSpc>
              <a:spcBef>
                <a:spcPts val="900"/>
              </a:spcBef>
              <a:buFont typeface="Wingdings" panose="05000000000000000000" pitchFamily="2" charset="2"/>
              <a:buChar char="Ø"/>
            </a:pPr>
            <a:r>
              <a:rPr sz="2400" b="1" spc="-5" dirty="0">
                <a:latin typeface="Times New Roman" panose="02020603050405020304" pitchFamily="18" charset="0"/>
                <a:cs typeface="Times New Roman" panose="02020603050405020304" pitchFamily="18" charset="0"/>
              </a:rPr>
              <a:t>Antes</a:t>
            </a:r>
            <a:r>
              <a:rPr sz="2400" b="1" dirty="0">
                <a:latin typeface="Times New Roman" panose="02020603050405020304" pitchFamily="18" charset="0"/>
                <a:cs typeface="Times New Roman" panose="02020603050405020304" pitchFamily="18" charset="0"/>
              </a:rPr>
              <a:t> y</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después</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las</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pruebas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dieléctricas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deberá</a:t>
            </a:r>
            <a:r>
              <a:rPr sz="2400" b="1" dirty="0">
                <a:latin typeface="Times New Roman" panose="02020603050405020304" pitchFamily="18" charset="0"/>
                <a:cs typeface="Times New Roman" panose="02020603050405020304" pitchFamily="18" charset="0"/>
              </a:rPr>
              <a:t> realizarse</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un </a:t>
            </a:r>
            <a:r>
              <a:rPr sz="2400" b="1" spc="-3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análisis </a:t>
            </a:r>
            <a:r>
              <a:rPr sz="2400" b="1"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gases disueltos </a:t>
            </a:r>
            <a:r>
              <a:rPr sz="2400" b="1" dirty="0">
                <a:latin typeface="Times New Roman" panose="02020603050405020304" pitchFamily="18" charset="0"/>
                <a:cs typeface="Times New Roman" panose="02020603050405020304" pitchFamily="18" charset="0"/>
              </a:rPr>
              <a:t>en el </a:t>
            </a:r>
            <a:r>
              <a:rPr sz="2400" b="1" spc="-5" dirty="0">
                <a:latin typeface="Times New Roman" panose="02020603050405020304" pitchFamily="18" charset="0"/>
                <a:cs typeface="Times New Roman" panose="02020603050405020304" pitchFamily="18" charset="0"/>
              </a:rPr>
              <a:t>aceite. </a:t>
            </a:r>
            <a:r>
              <a:rPr sz="2400" dirty="0">
                <a:latin typeface="Times New Roman" panose="02020603050405020304" pitchFamily="18" charset="0"/>
                <a:cs typeface="Times New Roman" panose="02020603050405020304" pitchFamily="18" charset="0"/>
              </a:rPr>
              <a:t>Se </a:t>
            </a:r>
            <a:r>
              <a:rPr sz="2400" spc="-5" dirty="0">
                <a:latin typeface="Times New Roman" panose="02020603050405020304" pitchFamily="18" charset="0"/>
                <a:cs typeface="Times New Roman" panose="02020603050405020304" pitchFamily="18" charset="0"/>
              </a:rPr>
              <a:t>tomarán muestras </a:t>
            </a:r>
            <a:r>
              <a:rPr sz="2400" dirty="0">
                <a:latin typeface="Times New Roman" panose="02020603050405020304" pitchFamily="18" charset="0"/>
                <a:cs typeface="Times New Roman" panose="02020603050405020304" pitchFamily="18" charset="0"/>
              </a:rPr>
              <a:t>en </a:t>
            </a:r>
            <a:r>
              <a:rPr sz="2400" spc="-10" dirty="0">
                <a:latin typeface="Times New Roman" panose="02020603050405020304" pitchFamily="18" charset="0"/>
                <a:cs typeface="Times New Roman" panose="02020603050405020304" pitchFamily="18" charset="0"/>
              </a:rPr>
              <a:t>tres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oportunidades:</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antes</a:t>
            </a:r>
            <a:r>
              <a:rPr sz="2400" spc="-6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del</a:t>
            </a:r>
            <a:r>
              <a:rPr sz="2400" spc="-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comienzo</a:t>
            </a:r>
            <a:r>
              <a:rPr sz="2400" spc="-6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8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las</a:t>
            </a:r>
            <a:r>
              <a:rPr sz="2400" spc="-6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pruebas</a:t>
            </a:r>
            <a:r>
              <a:rPr sz="2400" spc="-6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dieléctricas,</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antes</a:t>
            </a:r>
            <a:r>
              <a:rPr sz="2400" spc="-7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de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 prueba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tensión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inducida,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al</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final</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ésta.</a:t>
            </a:r>
            <a:endParaRPr sz="2400" dirty="0">
              <a:latin typeface="Times New Roman" panose="02020603050405020304" pitchFamily="18" charset="0"/>
              <a:cs typeface="Times New Roman" panose="02020603050405020304" pitchFamily="18" charset="0"/>
            </a:endParaRPr>
          </a:p>
          <a:p>
            <a:pPr marL="355600" marR="5715" indent="-342900" algn="just">
              <a:lnSpc>
                <a:spcPct val="110000"/>
              </a:lnSpc>
              <a:spcBef>
                <a:spcPts val="650"/>
              </a:spcBef>
              <a:buFont typeface="Wingdings" panose="05000000000000000000" pitchFamily="2" charset="2"/>
              <a:buChar char="Ø"/>
            </a:pPr>
            <a:r>
              <a:rPr sz="2400" b="1" spc="-5" dirty="0">
                <a:latin typeface="Times New Roman" panose="02020603050405020304" pitchFamily="18" charset="0"/>
                <a:cs typeface="Times New Roman" panose="02020603050405020304" pitchFamily="18" charset="0"/>
              </a:rPr>
              <a:t>Igualmente</a:t>
            </a:r>
            <a:r>
              <a:rPr sz="2400" b="1" spc="-8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se</a:t>
            </a:r>
            <a:r>
              <a:rPr sz="2400" b="1" spc="-7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deberá</a:t>
            </a:r>
            <a:r>
              <a:rPr sz="2400" b="1" spc="-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realizar</a:t>
            </a:r>
            <a:r>
              <a:rPr sz="2400" b="1" spc="-7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un</a:t>
            </a:r>
            <a:r>
              <a:rPr sz="2400" b="1" spc="-8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análisis</a:t>
            </a:r>
            <a:r>
              <a:rPr sz="2400" b="1" spc="-7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7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gases</a:t>
            </a:r>
            <a:r>
              <a:rPr sz="2400" b="1" spc="-6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disueltos</a:t>
            </a:r>
            <a:r>
              <a:rPr sz="2400" b="1" spc="-7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en</a:t>
            </a:r>
            <a:r>
              <a:rPr sz="2400" b="1" spc="-7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el</a:t>
            </a:r>
            <a:r>
              <a:rPr sz="2400" b="1" spc="-8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aceite </a:t>
            </a:r>
            <a:r>
              <a:rPr sz="2400" b="1" spc="-3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antes</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y</a:t>
            </a:r>
            <a:r>
              <a:rPr sz="2400" b="1" spc="-1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después</a:t>
            </a:r>
            <a:r>
              <a:rPr sz="2400" b="1" dirty="0">
                <a:latin typeface="Times New Roman" panose="02020603050405020304" pitchFamily="18" charset="0"/>
                <a:cs typeface="Times New Roman" panose="02020603050405020304" pitchFamily="18" charset="0"/>
              </a:rPr>
              <a:t> de</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la</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prueba</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5" dirty="0">
                <a:latin typeface="Times New Roman" panose="02020603050405020304" pitchFamily="18" charset="0"/>
                <a:cs typeface="Times New Roman" panose="02020603050405020304" pitchFamily="18" charset="0"/>
              </a:rPr>
              <a:t> aumento</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temperatura.</a:t>
            </a:r>
            <a:endParaRPr sz="2400" b="1" dirty="0">
              <a:latin typeface="Times New Roman" panose="02020603050405020304" pitchFamily="18" charset="0"/>
              <a:cs typeface="Times New Roman" panose="02020603050405020304" pitchFamily="18" charset="0"/>
            </a:endParaRPr>
          </a:p>
          <a:p>
            <a:pPr marL="355600" indent="-342900" algn="just">
              <a:spcBef>
                <a:spcPts val="960"/>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El</a:t>
            </a:r>
            <a:r>
              <a:rPr sz="2400"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criterio</a:t>
            </a:r>
            <a:r>
              <a:rPr sz="2400" b="1" spc="10"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de</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aceptación </a:t>
            </a:r>
            <a:r>
              <a:rPr sz="2400" b="1" dirty="0">
                <a:latin typeface="Times New Roman" panose="02020603050405020304" pitchFamily="18" charset="0"/>
                <a:cs typeface="Times New Roman" panose="02020603050405020304" pitchFamily="18" charset="0"/>
              </a:rPr>
              <a:t>de</a:t>
            </a:r>
            <a:r>
              <a:rPr sz="2400" b="1" spc="-5" dirty="0">
                <a:latin typeface="Times New Roman" panose="02020603050405020304" pitchFamily="18" charset="0"/>
                <a:cs typeface="Times New Roman" panose="02020603050405020304" pitchFamily="18" charset="0"/>
              </a:rPr>
              <a:t> esta prueba</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a:t>
            </a:r>
            <a:r>
              <a:rPr sz="2400" spc="-5" dirty="0">
                <a:latin typeface="Times New Roman" panose="02020603050405020304" pitchFamily="18" charset="0"/>
                <a:cs typeface="Times New Roman" panose="02020603050405020304" pitchFamily="18" charset="0"/>
              </a:rPr>
              <a:t>erá </a:t>
            </a:r>
            <a:r>
              <a:rPr sz="2400" dirty="0">
                <a:latin typeface="Times New Roman" panose="02020603050405020304" pitchFamily="18" charset="0"/>
                <a:cs typeface="Times New Roman" panose="02020603050405020304" pitchFamily="18" charset="0"/>
              </a:rPr>
              <a:t>el</a:t>
            </a:r>
            <a:r>
              <a:rPr sz="2400" spc="-5" dirty="0">
                <a:latin typeface="Times New Roman" panose="02020603050405020304" pitchFamily="18" charset="0"/>
                <a:cs typeface="Times New Roman" panose="02020603050405020304" pitchFamily="18" charset="0"/>
              </a:rPr>
              <a:t> siguiente:</a:t>
            </a:r>
            <a:endParaRPr sz="2400" dirty="0">
              <a:latin typeface="Times New Roman" panose="02020603050405020304" pitchFamily="18" charset="0"/>
              <a:cs typeface="Times New Roman" panose="02020603050405020304" pitchFamily="18" charset="0"/>
            </a:endParaRPr>
          </a:p>
        </p:txBody>
      </p:sp>
      <p:pic>
        <p:nvPicPr>
          <p:cNvPr id="9" name="Imagen 8"/>
          <p:cNvPicPr>
            <a:picLocks noChangeAspect="1"/>
          </p:cNvPicPr>
          <p:nvPr/>
        </p:nvPicPr>
        <p:blipFill>
          <a:blip r:embed="rId3">
            <a:lum bright="-20000" contrast="40000"/>
          </a:blip>
          <a:stretch>
            <a:fillRect/>
          </a:stretch>
        </p:blipFill>
        <p:spPr>
          <a:xfrm>
            <a:off x="2705911" y="3568045"/>
            <a:ext cx="8305799" cy="1524000"/>
          </a:xfrm>
          <a:prstGeom prst="rect">
            <a:avLst/>
          </a:prstGeom>
        </p:spPr>
      </p:pic>
      <p:pic>
        <p:nvPicPr>
          <p:cNvPr id="10" name="Imagen 9"/>
          <p:cNvPicPr>
            <a:picLocks noChangeAspect="1"/>
          </p:cNvPicPr>
          <p:nvPr/>
        </p:nvPicPr>
        <p:blipFill>
          <a:blip r:embed="rId4">
            <a:lum bright="-20000" contrast="40000"/>
          </a:blip>
          <a:stretch>
            <a:fillRect/>
          </a:stretch>
        </p:blipFill>
        <p:spPr>
          <a:xfrm>
            <a:off x="2705911" y="5092045"/>
            <a:ext cx="8305799" cy="4258114"/>
          </a:xfrm>
          <a:prstGeom prst="rect">
            <a:avLst/>
          </a:prstGeom>
        </p:spPr>
      </p:pic>
      <p:pic>
        <p:nvPicPr>
          <p:cNvPr id="5" name="object 5">
            <a:extLst>
              <a:ext uri="{FF2B5EF4-FFF2-40B4-BE49-F238E27FC236}">
                <a16:creationId xmlns:a16="http://schemas.microsoft.com/office/drawing/2014/main" xmlns="" id="{91FDF649-8170-409B-8541-3E7DA4A81403}"/>
              </a:ext>
            </a:extLst>
          </p:cNvPr>
          <p:cNvPicPr/>
          <p:nvPr/>
        </p:nvPicPr>
        <p:blipFill>
          <a:blip r:embed="rId5" cstate="print"/>
          <a:stretch>
            <a:fillRect/>
          </a:stretch>
        </p:blipFill>
        <p:spPr>
          <a:xfrm>
            <a:off x="10972800" y="137702"/>
            <a:ext cx="2208357" cy="54809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219200" y="0"/>
            <a:ext cx="11582400" cy="10482998"/>
          </a:xfrm>
          <a:prstGeom prst="rect">
            <a:avLst/>
          </a:prstGeom>
        </p:spPr>
        <p:txBody>
          <a:bodyPr vert="horz" wrap="square" lIns="0" tIns="130175" rIns="0" bIns="0" rtlCol="0">
            <a:spAutoFit/>
          </a:bodyPr>
          <a:lstStyle/>
          <a:p>
            <a:pPr marL="469265" lvl="1" indent="-457200" algn="ctr">
              <a:spcBef>
                <a:spcPts val="1025"/>
              </a:spcBef>
              <a:buAutoNum type="arabicPeriod" startAt="7"/>
              <a:tabLst>
                <a:tab pos="469900" algn="l"/>
              </a:tabLst>
            </a:pPr>
            <a:r>
              <a:rPr sz="3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Pruebas</a:t>
            </a:r>
            <a:r>
              <a:rPr sz="3600" b="1" u="sng"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3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Tipo</a:t>
            </a:r>
            <a:r>
              <a:rPr sz="3600" b="1" u="sng" spc="-1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3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para </a:t>
            </a:r>
            <a:r>
              <a:rPr sz="3600" b="1" u="sng" spc="-5" dirty="0" err="1">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Transformadores</a:t>
            </a:r>
            <a:endParaRPr lang="es-AR" sz="36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endParaRPr>
          </a:p>
          <a:p>
            <a:pPr marL="12700" marR="8890" algn="just">
              <a:spcBef>
                <a:spcPts val="770"/>
              </a:spcBef>
            </a:pPr>
            <a:r>
              <a:rPr sz="2400" dirty="0">
                <a:latin typeface="Times New Roman" panose="02020603050405020304" pitchFamily="18" charset="0"/>
                <a:cs typeface="Times New Roman" panose="02020603050405020304" pitchFamily="18" charset="0"/>
              </a:rPr>
              <a:t>Las </a:t>
            </a:r>
            <a:r>
              <a:rPr sz="2400" spc="-5" dirty="0">
                <a:latin typeface="Times New Roman" panose="02020603050405020304" pitchFamily="18" charset="0"/>
                <a:cs typeface="Times New Roman" panose="02020603050405020304" pitchFamily="18" charset="0"/>
              </a:rPr>
              <a:t>pruebas tipo deberán </a:t>
            </a:r>
            <a:r>
              <a:rPr sz="2400" dirty="0">
                <a:latin typeface="Times New Roman" panose="02020603050405020304" pitchFamily="18" charset="0"/>
                <a:cs typeface="Times New Roman" panose="02020603050405020304" pitchFamily="18" charset="0"/>
              </a:rPr>
              <a:t>ser </a:t>
            </a:r>
            <a:r>
              <a:rPr sz="2400" spc="-5" dirty="0">
                <a:latin typeface="Times New Roman" panose="02020603050405020304" pitchFamily="18" charset="0"/>
                <a:cs typeface="Times New Roman" panose="02020603050405020304" pitchFamily="18" charset="0"/>
              </a:rPr>
              <a:t>hechas </a:t>
            </a:r>
            <a:r>
              <a:rPr sz="2400" dirty="0">
                <a:latin typeface="Times New Roman" panose="02020603050405020304" pitchFamily="18" charset="0"/>
                <a:cs typeface="Times New Roman" panose="02020603050405020304" pitchFamily="18" charset="0"/>
              </a:rPr>
              <a:t>a un </a:t>
            </a:r>
            <a:r>
              <a:rPr sz="2400" spc="-5" dirty="0">
                <a:latin typeface="Times New Roman" panose="02020603050405020304" pitchFamily="18" charset="0"/>
                <a:cs typeface="Times New Roman" panose="02020603050405020304" pitchFamily="18" charset="0"/>
              </a:rPr>
              <a:t>transformador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cada tipo </a:t>
            </a:r>
            <a:r>
              <a:rPr sz="2400" dirty="0">
                <a:latin typeface="Times New Roman" panose="02020603050405020304" pitchFamily="18" charset="0"/>
                <a:cs typeface="Times New Roman" panose="02020603050405020304" pitchFamily="18" charset="0"/>
              </a:rPr>
              <a:t> con</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sus accesorios como</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indica </a:t>
            </a:r>
            <a:r>
              <a:rPr sz="2400" dirty="0">
                <a:latin typeface="Times New Roman" panose="02020603050405020304" pitchFamily="18" charset="0"/>
                <a:cs typeface="Times New Roman" panose="02020603050405020304" pitchFamily="18" charset="0"/>
              </a:rPr>
              <a:t>a</a:t>
            </a:r>
            <a:r>
              <a:rPr sz="2400" spc="-1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continuación</a:t>
            </a:r>
            <a:r>
              <a:rPr sz="2400" spc="-5" dirty="0">
                <a:latin typeface="Times New Roman" panose="02020603050405020304" pitchFamily="18" charset="0"/>
                <a:cs typeface="Times New Roman" panose="02020603050405020304" pitchFamily="18" charset="0"/>
              </a:rPr>
              <a:t>:</a:t>
            </a:r>
            <a:endParaRPr lang="es-AR" sz="2400" dirty="0">
              <a:latin typeface="Times New Roman" panose="02020603050405020304" pitchFamily="18" charset="0"/>
              <a:cs typeface="Times New Roman" panose="02020603050405020304" pitchFamily="18" charset="0"/>
            </a:endParaRPr>
          </a:p>
          <a:p>
            <a:pPr marL="12700" marR="8890" algn="just">
              <a:spcBef>
                <a:spcPts val="770"/>
              </a:spcBef>
            </a:pPr>
            <a:r>
              <a:rPr sz="2400" b="1" u="sng" spc="-5" dirty="0" err="1">
                <a:latin typeface="Times New Roman" panose="02020603050405020304" pitchFamily="18" charset="0"/>
                <a:cs typeface="Times New Roman" panose="02020603050405020304" pitchFamily="18" charset="0"/>
              </a:rPr>
              <a:t>Prueba</a:t>
            </a:r>
            <a:r>
              <a:rPr sz="2400" b="1" u="sng" spc="-5" dirty="0">
                <a:latin typeface="Times New Roman" panose="02020603050405020304" pitchFamily="18" charset="0"/>
                <a:cs typeface="Times New Roman" panose="02020603050405020304" pitchFamily="18" charset="0"/>
              </a:rPr>
              <a:t> de</a:t>
            </a:r>
            <a:r>
              <a:rPr sz="2400" b="1" u="sng" spc="-15"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sobretensión</a:t>
            </a:r>
            <a:r>
              <a:rPr sz="2400" b="1" u="sng" spc="-10"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de</a:t>
            </a:r>
            <a:r>
              <a:rPr sz="2400" b="1" u="sng" dirty="0">
                <a:latin typeface="Times New Roman" panose="02020603050405020304" pitchFamily="18" charset="0"/>
                <a:cs typeface="Times New Roman" panose="02020603050405020304" pitchFamily="18" charset="0"/>
              </a:rPr>
              <a:t> </a:t>
            </a:r>
            <a:r>
              <a:rPr sz="2400" b="1" u="sng" spc="-5" dirty="0" err="1">
                <a:latin typeface="Times New Roman" panose="02020603050405020304" pitchFamily="18" charset="0"/>
                <a:cs typeface="Times New Roman" panose="02020603050405020304" pitchFamily="18" charset="0"/>
              </a:rPr>
              <a:t>maniobra</a:t>
            </a:r>
            <a:endParaRPr lang="es-AR" sz="2400" b="1" u="sng" spc="-5" dirty="0">
              <a:latin typeface="Times New Roman" panose="02020603050405020304" pitchFamily="18" charset="0"/>
              <a:cs typeface="Times New Roman" panose="02020603050405020304" pitchFamily="18" charset="0"/>
            </a:endParaRPr>
          </a:p>
          <a:p>
            <a:pPr marL="12700" marR="8890" algn="just">
              <a:spcBef>
                <a:spcPts val="770"/>
              </a:spcBef>
            </a:pPr>
            <a:endParaRPr sz="2400" u="sng" dirty="0">
              <a:latin typeface="Times New Roman" panose="02020603050405020304" pitchFamily="18" charset="0"/>
              <a:cs typeface="Times New Roman" panose="02020603050405020304" pitchFamily="18" charset="0"/>
            </a:endParaRPr>
          </a:p>
          <a:p>
            <a:pPr marL="355600" marR="8255" indent="-342900" algn="just">
              <a:spcBef>
                <a:spcPts val="190"/>
              </a:spcBef>
              <a:buFont typeface="Wingdings" panose="05000000000000000000" pitchFamily="2" charset="2"/>
              <a:buChar char="Ø"/>
            </a:pPr>
            <a:r>
              <a:rPr sz="2400" spc="-5" dirty="0">
                <a:latin typeface="Times New Roman" panose="02020603050405020304" pitchFamily="18" charset="0"/>
                <a:cs typeface="Times New Roman" panose="02020603050405020304" pitchFamily="18" charset="0"/>
              </a:rPr>
              <a:t>Será </a:t>
            </a:r>
            <a:r>
              <a:rPr sz="2400" spc="-5" dirty="0" err="1">
                <a:latin typeface="Times New Roman" panose="02020603050405020304" pitchFamily="18" charset="0"/>
                <a:cs typeface="Times New Roman" panose="02020603050405020304" pitchFamily="18" charset="0"/>
              </a:rPr>
              <a:t>aplicada</a:t>
            </a:r>
            <a:r>
              <a:rPr sz="2400" spc="-5" dirty="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acuerdo </a:t>
            </a: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ANSI/IEEE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C57.12.90 aplicando </a:t>
            </a:r>
            <a:r>
              <a:rPr sz="2400" dirty="0">
                <a:latin typeface="Times New Roman" panose="02020603050405020304" pitchFamily="18" charset="0"/>
                <a:cs typeface="Times New Roman" panose="02020603050405020304" pitchFamily="18" charset="0"/>
              </a:rPr>
              <a:t>ó </a:t>
            </a:r>
            <a:r>
              <a:rPr sz="2400" spc="-5" dirty="0">
                <a:latin typeface="Times New Roman" panose="02020603050405020304" pitchFamily="18" charset="0"/>
                <a:cs typeface="Times New Roman" panose="02020603050405020304" pitchFamily="18" charset="0"/>
              </a:rPr>
              <a:t>induciendo una </a:t>
            </a:r>
            <a:r>
              <a:rPr sz="2400" dirty="0">
                <a:latin typeface="Times New Roman" panose="02020603050405020304" pitchFamily="18" charset="0"/>
                <a:cs typeface="Times New Roman" panose="02020603050405020304" pitchFamily="18" charset="0"/>
              </a:rPr>
              <a:t>(1) onda </a:t>
            </a:r>
            <a:r>
              <a:rPr sz="2400" spc="-5" dirty="0">
                <a:latin typeface="Times New Roman" panose="02020603050405020304" pitchFamily="18" charset="0"/>
                <a:cs typeface="Times New Roman" panose="02020603050405020304" pitchFamily="18" charset="0"/>
              </a:rPr>
              <a:t>reducida </a:t>
            </a:r>
            <a:r>
              <a:rPr sz="2400" dirty="0">
                <a:latin typeface="Times New Roman" panose="02020603050405020304" pitchFamily="18" charset="0"/>
                <a:cs typeface="Times New Roman" panose="02020603050405020304" pitchFamily="18" charset="0"/>
              </a:rPr>
              <a:t>y tres </a:t>
            </a:r>
            <a:r>
              <a:rPr sz="2400" spc="-5" dirty="0">
                <a:latin typeface="Times New Roman" panose="02020603050405020304" pitchFamily="18" charset="0"/>
                <a:cs typeface="Times New Roman" panose="02020603050405020304" pitchFamily="18" charset="0"/>
              </a:rPr>
              <a:t>(3) </a:t>
            </a:r>
            <a:r>
              <a:rPr sz="2400" dirty="0">
                <a:latin typeface="Times New Roman" panose="02020603050405020304" pitchFamily="18" charset="0"/>
                <a:cs typeface="Times New Roman" panose="02020603050405020304" pitchFamily="18" charset="0"/>
              </a:rPr>
              <a:t> ondas</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completas </a:t>
            </a:r>
            <a:r>
              <a:rPr sz="2400" spc="-10"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polaridad </a:t>
            </a:r>
            <a:r>
              <a:rPr sz="2400" spc="-5" dirty="0">
                <a:latin typeface="Times New Roman" panose="02020603050405020304" pitchFamily="18" charset="0"/>
                <a:cs typeface="Times New Roman" panose="02020603050405020304" pitchFamily="18" charset="0"/>
              </a:rPr>
              <a:t>negativa.</a:t>
            </a:r>
            <a:endParaRPr sz="2400" dirty="0">
              <a:latin typeface="Times New Roman" panose="02020603050405020304" pitchFamily="18" charset="0"/>
              <a:cs typeface="Times New Roman" panose="02020603050405020304" pitchFamily="18" charset="0"/>
            </a:endParaRPr>
          </a:p>
          <a:p>
            <a:pPr marL="12065" lvl="2" algn="just">
              <a:tabLst>
                <a:tab pos="469900" algn="l"/>
              </a:tabLst>
            </a:pPr>
            <a:endParaRPr lang="es-AR" sz="2400" b="1" dirty="0">
              <a:latin typeface="Times New Roman" panose="02020603050405020304" pitchFamily="18" charset="0"/>
              <a:cs typeface="Times New Roman" panose="02020603050405020304" pitchFamily="18" charset="0"/>
            </a:endParaRPr>
          </a:p>
          <a:p>
            <a:pPr marL="12065" lvl="2" algn="just">
              <a:tabLst>
                <a:tab pos="469900" algn="l"/>
              </a:tabLst>
            </a:pPr>
            <a:r>
              <a:rPr sz="2400" b="1" u="sng" spc="-5" dirty="0" err="1">
                <a:latin typeface="Times New Roman" panose="02020603050405020304" pitchFamily="18" charset="0"/>
                <a:cs typeface="Times New Roman" panose="02020603050405020304" pitchFamily="18" charset="0"/>
              </a:rPr>
              <a:t>Prueba</a:t>
            </a:r>
            <a:r>
              <a:rPr sz="2400" b="1" u="sng" spc="5"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de</a:t>
            </a:r>
            <a:r>
              <a:rPr sz="2400" b="1" u="sng" spc="-10"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elevación de</a:t>
            </a:r>
            <a:r>
              <a:rPr sz="2400" b="1" u="sng" spc="10" dirty="0">
                <a:latin typeface="Times New Roman" panose="02020603050405020304" pitchFamily="18" charset="0"/>
                <a:cs typeface="Times New Roman" panose="02020603050405020304" pitchFamily="18" charset="0"/>
              </a:rPr>
              <a:t> </a:t>
            </a:r>
            <a:r>
              <a:rPr sz="2400" b="1" u="sng" spc="-5" dirty="0" err="1">
                <a:latin typeface="Times New Roman" panose="02020603050405020304" pitchFamily="18" charset="0"/>
                <a:cs typeface="Times New Roman" panose="02020603050405020304" pitchFamily="18" charset="0"/>
              </a:rPr>
              <a:t>temperatura</a:t>
            </a:r>
            <a:endParaRPr lang="es-AR" sz="2400" b="1" u="sng" spc="-5" dirty="0">
              <a:latin typeface="Times New Roman" panose="02020603050405020304" pitchFamily="18" charset="0"/>
              <a:cs typeface="Times New Roman" panose="02020603050405020304" pitchFamily="18" charset="0"/>
            </a:endParaRPr>
          </a:p>
          <a:p>
            <a:pPr marL="12065" lvl="2" algn="just">
              <a:tabLst>
                <a:tab pos="469900" algn="l"/>
              </a:tabLst>
            </a:pPr>
            <a:endParaRPr sz="2400" b="1" u="sng" dirty="0">
              <a:latin typeface="Times New Roman" panose="02020603050405020304" pitchFamily="18" charset="0"/>
              <a:cs typeface="Times New Roman" panose="02020603050405020304" pitchFamily="18" charset="0"/>
            </a:endParaRPr>
          </a:p>
          <a:p>
            <a:pPr marL="355600" marR="5715" indent="-342900" algn="just">
              <a:spcBef>
                <a:spcPts val="190"/>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La</a:t>
            </a:r>
            <a:r>
              <a:rPr sz="2400" b="1" dirty="0">
                <a:latin typeface="Times New Roman" panose="02020603050405020304" pitchFamily="18" charset="0"/>
                <a:cs typeface="Times New Roman" panose="02020603050405020304" pitchFamily="18" charset="0"/>
              </a:rPr>
              <a:t> prueba deberá ser </a:t>
            </a:r>
            <a:r>
              <a:rPr sz="2400" b="1" spc="-5" dirty="0">
                <a:latin typeface="Times New Roman" panose="02020603050405020304" pitchFamily="18" charset="0"/>
                <a:cs typeface="Times New Roman" panose="02020603050405020304" pitchFamily="18" charset="0"/>
              </a:rPr>
              <a:t>hecha </a:t>
            </a:r>
            <a:r>
              <a:rPr sz="2400" b="1"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acuerdo </a:t>
            </a:r>
            <a:r>
              <a:rPr sz="2400" b="1" dirty="0">
                <a:latin typeface="Times New Roman" panose="02020603050405020304" pitchFamily="18" charset="0"/>
                <a:cs typeface="Times New Roman" panose="02020603050405020304" pitchFamily="18" charset="0"/>
              </a:rPr>
              <a:t>a </a:t>
            </a:r>
            <a:r>
              <a:rPr sz="2400" b="1" spc="-5" dirty="0">
                <a:latin typeface="Times New Roman" panose="02020603050405020304" pitchFamily="18" charset="0"/>
                <a:cs typeface="Times New Roman" panose="02020603050405020304" pitchFamily="18" charset="0"/>
              </a:rPr>
              <a:t>ANSI/IEEE </a:t>
            </a:r>
            <a:r>
              <a:rPr sz="2400" b="1" dirty="0">
                <a:latin typeface="Times New Roman" panose="02020603050405020304" pitchFamily="18" charset="0"/>
                <a:cs typeface="Times New Roman" panose="02020603050405020304" pitchFamily="18" charset="0"/>
              </a:rPr>
              <a:t>C57.12.90 a </a:t>
            </a:r>
            <a:r>
              <a:rPr sz="2400" b="1" spc="-10" dirty="0">
                <a:latin typeface="Times New Roman" panose="02020603050405020304" pitchFamily="18" charset="0"/>
                <a:cs typeface="Times New Roman" panose="02020603050405020304" pitchFamily="18" charset="0"/>
              </a:rPr>
              <a:t>un </a:t>
            </a:r>
            <a:r>
              <a:rPr sz="2400" b="1" spc="-5" dirty="0">
                <a:latin typeface="Times New Roman" panose="02020603050405020304" pitchFamily="18" charset="0"/>
                <a:cs typeface="Times New Roman" panose="02020603050405020304" pitchFamily="18" charset="0"/>
              </a:rPr>
              <a:t> transformador</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equipado</a:t>
            </a:r>
            <a:r>
              <a:rPr sz="2400" b="1" dirty="0">
                <a:latin typeface="Times New Roman" panose="02020603050405020304" pitchFamily="18" charset="0"/>
                <a:cs typeface="Times New Roman" panose="02020603050405020304" pitchFamily="18" charset="0"/>
              </a:rPr>
              <a:t> con</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todos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sus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dispositivos</a:t>
            </a:r>
            <a:r>
              <a:rPr sz="2400" b="1" dirty="0">
                <a:latin typeface="Times New Roman" panose="02020603050405020304" pitchFamily="18" charset="0"/>
                <a:cs typeface="Times New Roman" panose="02020603050405020304" pitchFamily="18" charset="0"/>
              </a:rPr>
              <a:t> del</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sistema</a:t>
            </a:r>
            <a:r>
              <a:rPr sz="2400" b="1"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 enfriamiento. </a:t>
            </a:r>
            <a:r>
              <a:rPr sz="2400" dirty="0">
                <a:latin typeface="Times New Roman" panose="02020603050405020304" pitchFamily="18" charset="0"/>
                <a:cs typeface="Times New Roman" panose="02020603050405020304" pitchFamily="18" charset="0"/>
              </a:rPr>
              <a:t>Se </a:t>
            </a:r>
            <a:r>
              <a:rPr sz="2400" spc="-5" dirty="0">
                <a:latin typeface="Times New Roman" panose="02020603050405020304" pitchFamily="18" charset="0"/>
                <a:cs typeface="Times New Roman" panose="02020603050405020304" pitchFamily="18" charset="0"/>
              </a:rPr>
              <a:t>deberá realizar pruebas </a:t>
            </a:r>
            <a:r>
              <a:rPr sz="2400" dirty="0">
                <a:latin typeface="Times New Roman" panose="02020603050405020304" pitchFamily="18" charset="0"/>
                <a:cs typeface="Times New Roman" panose="02020603050405020304" pitchFamily="18" charset="0"/>
              </a:rPr>
              <a:t>de calor </a:t>
            </a:r>
            <a:r>
              <a:rPr sz="2400" spc="-5" dirty="0">
                <a:latin typeface="Times New Roman" panose="02020603050405020304" pitchFamily="18" charset="0"/>
                <a:cs typeface="Times New Roman" panose="02020603050405020304" pitchFamily="18" charset="0"/>
              </a:rPr>
              <a:t>(heat run test) </a:t>
            </a:r>
            <a:r>
              <a:rPr sz="2400" dirty="0">
                <a:latin typeface="Times New Roman" panose="02020603050405020304" pitchFamily="18" charset="0"/>
                <a:cs typeface="Times New Roman" panose="02020603050405020304" pitchFamily="18" charset="0"/>
              </a:rPr>
              <a:t>y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determinar </a:t>
            </a:r>
            <a:r>
              <a:rPr sz="2400" spc="-5" dirty="0">
                <a:latin typeface="Times New Roman" panose="02020603050405020304" pitchFamily="18" charset="0"/>
                <a:cs typeface="Times New Roman" panose="02020603050405020304" pitchFamily="18" charset="0"/>
              </a:rPr>
              <a:t>los </a:t>
            </a:r>
            <a:r>
              <a:rPr sz="2400" dirty="0">
                <a:latin typeface="Times New Roman" panose="02020603050405020304" pitchFamily="18" charset="0"/>
                <a:cs typeface="Times New Roman" panose="02020603050405020304" pitchFamily="18" charset="0"/>
              </a:rPr>
              <a:t>puntos </a:t>
            </a:r>
            <a:r>
              <a:rPr sz="2400" spc="-10" dirty="0">
                <a:latin typeface="Times New Roman" panose="02020603050405020304" pitchFamily="18" charset="0"/>
                <a:cs typeface="Times New Roman" panose="02020603050405020304" pitchFamily="18" charset="0"/>
              </a:rPr>
              <a:t>más </a:t>
            </a:r>
            <a:r>
              <a:rPr sz="2400" spc="-5" dirty="0">
                <a:latin typeface="Times New Roman" panose="02020603050405020304" pitchFamily="18" charset="0"/>
                <a:cs typeface="Times New Roman" panose="02020603050405020304" pitchFamily="18" charset="0"/>
              </a:rPr>
              <a:t>calientes (hottest spot), los cuales </a:t>
            </a:r>
            <a:r>
              <a:rPr sz="2400" dirty="0">
                <a:latin typeface="Times New Roman" panose="02020603050405020304" pitchFamily="18" charset="0"/>
                <a:cs typeface="Times New Roman" panose="02020603050405020304" pitchFamily="18" charset="0"/>
              </a:rPr>
              <a:t>no </a:t>
            </a:r>
            <a:r>
              <a:rPr sz="2400" spc="-5" dirty="0">
                <a:latin typeface="Times New Roman" panose="02020603050405020304" pitchFamily="18" charset="0"/>
                <a:cs typeface="Times New Roman" panose="02020603050405020304" pitchFamily="18" charset="0"/>
              </a:rPr>
              <a:t>deben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exceder</a:t>
            </a:r>
            <a:r>
              <a:rPr sz="2400" dirty="0">
                <a:latin typeface="Times New Roman" panose="02020603050405020304" pitchFamily="18" charset="0"/>
                <a:cs typeface="Times New Roman" panose="02020603050405020304" pitchFamily="18" charset="0"/>
              </a:rPr>
              <a:t> las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elevaciones</a:t>
            </a:r>
            <a:r>
              <a:rPr sz="2400" dirty="0">
                <a:latin typeface="Times New Roman" panose="02020603050405020304" pitchFamily="18" charset="0"/>
                <a:cs typeface="Times New Roman" panose="02020603050405020304" pitchFamily="18" charset="0"/>
              </a:rPr>
              <a:t> de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temperaturas</a:t>
            </a:r>
            <a:r>
              <a:rPr sz="2400" dirty="0">
                <a:latin typeface="Times New Roman" panose="02020603050405020304" pitchFamily="18" charset="0"/>
                <a:cs typeface="Times New Roman" panose="02020603050405020304" pitchFamily="18" charset="0"/>
              </a:rPr>
              <a:t> indicadas</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en</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las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Especificaciones</a:t>
            </a:r>
            <a:r>
              <a:rPr sz="2400" spc="-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Técnicas</a:t>
            </a:r>
            <a:r>
              <a:rPr sz="2400" spc="-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Particulares</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cliente.</a:t>
            </a:r>
            <a:r>
              <a:rPr sz="2400" spc="-40" dirty="0">
                <a:latin typeface="Times New Roman" panose="02020603050405020304" pitchFamily="18" charset="0"/>
                <a:cs typeface="Times New Roman" panose="02020603050405020304" pitchFamily="18" charset="0"/>
              </a:rPr>
              <a:t> </a:t>
            </a:r>
            <a:endParaRPr lang="es-AR" sz="2400" spc="-40" dirty="0">
              <a:latin typeface="Times New Roman" panose="02020603050405020304" pitchFamily="18" charset="0"/>
              <a:cs typeface="Times New Roman" panose="02020603050405020304" pitchFamily="18" charset="0"/>
            </a:endParaRPr>
          </a:p>
          <a:p>
            <a:pPr marL="355600" marR="5715" indent="-342900" algn="just">
              <a:spcBef>
                <a:spcPts val="190"/>
              </a:spcBef>
              <a:buFont typeface="Wingdings" panose="05000000000000000000" pitchFamily="2" charset="2"/>
              <a:buChar char="Ø"/>
            </a:pPr>
            <a:endParaRPr lang="es-AR" sz="2400" spc="-40" dirty="0">
              <a:latin typeface="Times New Roman" panose="02020603050405020304" pitchFamily="18" charset="0"/>
              <a:cs typeface="Times New Roman" panose="02020603050405020304" pitchFamily="18" charset="0"/>
            </a:endParaRPr>
          </a:p>
          <a:p>
            <a:pPr marL="355600" marR="5715" indent="-342900" algn="just">
              <a:spcBef>
                <a:spcPts val="190"/>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La</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a:t>
            </a:r>
            <a:r>
              <a:rPr sz="2400" b="1" spc="-4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se</a:t>
            </a:r>
            <a:r>
              <a:rPr sz="2400" b="1" spc="-4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deberá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realizar</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en</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la</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posición</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del</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cambiador</a:t>
            </a:r>
            <a:r>
              <a:rPr sz="2400" b="1" dirty="0">
                <a:latin typeface="Times New Roman" panose="02020603050405020304" pitchFamily="18" charset="0"/>
                <a:cs typeface="Times New Roman" panose="02020603050405020304" pitchFamily="18" charset="0"/>
              </a:rPr>
              <a:t> de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tomas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que</a:t>
            </a:r>
            <a:r>
              <a:rPr sz="2400" b="1" dirty="0">
                <a:latin typeface="Times New Roman" panose="02020603050405020304" pitchFamily="18" charset="0"/>
                <a:cs typeface="Times New Roman" panose="02020603050405020304" pitchFamily="18" charset="0"/>
              </a:rPr>
              <a:t> de</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la</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mayor </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elevación</a:t>
            </a:r>
            <a:r>
              <a:rPr sz="2400" b="1" dirty="0">
                <a:latin typeface="Times New Roman" panose="02020603050405020304" pitchFamily="18" charset="0"/>
                <a:cs typeface="Times New Roman" panose="02020603050405020304" pitchFamily="18" charset="0"/>
              </a:rPr>
              <a:t> de</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temperatura</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los</a:t>
            </a:r>
            <a:r>
              <a:rPr sz="2400" b="1" spc="-5"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arrollados</a:t>
            </a:r>
            <a:r>
              <a:rPr sz="2400" b="1" spc="-5" dirty="0">
                <a:latin typeface="Times New Roman" panose="02020603050405020304" pitchFamily="18" charset="0"/>
                <a:cs typeface="Times New Roman" panose="02020603050405020304" pitchFamily="18" charset="0"/>
              </a:rPr>
              <a:t>.</a:t>
            </a:r>
            <a:endParaRPr lang="es-AR" sz="2400" b="1" spc="-5" dirty="0">
              <a:latin typeface="Times New Roman" panose="02020603050405020304" pitchFamily="18" charset="0"/>
              <a:cs typeface="Times New Roman" panose="02020603050405020304" pitchFamily="18" charset="0"/>
            </a:endParaRPr>
          </a:p>
          <a:p>
            <a:pPr marL="12700" marR="5715" algn="just">
              <a:spcBef>
                <a:spcPts val="190"/>
              </a:spcBef>
            </a:pPr>
            <a:endParaRPr lang="es-AR" sz="2400" b="1" dirty="0">
              <a:latin typeface="Times New Roman" panose="02020603050405020304" pitchFamily="18" charset="0"/>
              <a:cs typeface="Times New Roman" panose="02020603050405020304" pitchFamily="18" charset="0"/>
            </a:endParaRPr>
          </a:p>
          <a:p>
            <a:pPr marL="12700" marR="5715" algn="just">
              <a:spcBef>
                <a:spcPts val="190"/>
              </a:spcBef>
            </a:pPr>
            <a:endParaRPr sz="2400" b="1" dirty="0">
              <a:latin typeface="Times New Roman" panose="02020603050405020304" pitchFamily="18" charset="0"/>
              <a:cs typeface="Times New Roman" panose="02020603050405020304" pitchFamily="18" charset="0"/>
            </a:endParaRPr>
          </a:p>
          <a:p>
            <a:pPr marL="355600" indent="-342900">
              <a:buFont typeface="Wingdings" panose="05000000000000000000" pitchFamily="2" charset="2"/>
              <a:buChar char="Ø"/>
            </a:pPr>
            <a:r>
              <a:rPr sz="2400" b="1" dirty="0">
                <a:latin typeface="Times New Roman" panose="02020603050405020304" pitchFamily="18" charset="0"/>
                <a:cs typeface="Times New Roman" panose="02020603050405020304" pitchFamily="18" charset="0"/>
              </a:rPr>
              <a:t>Durante </a:t>
            </a:r>
            <a:r>
              <a:rPr sz="2400" b="1" spc="-10" dirty="0">
                <a:latin typeface="Times New Roman" panose="02020603050405020304" pitchFamily="18" charset="0"/>
                <a:cs typeface="Times New Roman" panose="02020603050405020304" pitchFamily="18" charset="0"/>
              </a:rPr>
              <a:t>la </a:t>
            </a:r>
            <a:r>
              <a:rPr sz="2400" b="1" spc="-5" dirty="0">
                <a:latin typeface="Times New Roman" panose="02020603050405020304" pitchFamily="18" charset="0"/>
                <a:cs typeface="Times New Roman" panose="02020603050405020304" pitchFamily="18" charset="0"/>
              </a:rPr>
              <a:t>ejecución </a:t>
            </a:r>
            <a:r>
              <a:rPr sz="2400" b="1" dirty="0">
                <a:latin typeface="Times New Roman" panose="02020603050405020304" pitchFamily="18" charset="0"/>
                <a:cs typeface="Times New Roman" panose="02020603050405020304" pitchFamily="18" charset="0"/>
              </a:rPr>
              <a:t>de </a:t>
            </a:r>
            <a:r>
              <a:rPr sz="2400" b="1" spc="-10" dirty="0">
                <a:latin typeface="Times New Roman" panose="02020603050405020304" pitchFamily="18" charset="0"/>
                <a:cs typeface="Times New Roman" panose="02020603050405020304" pitchFamily="18" charset="0"/>
              </a:rPr>
              <a:t>la </a:t>
            </a:r>
            <a:r>
              <a:rPr sz="2400" b="1" spc="-5" dirty="0">
                <a:latin typeface="Times New Roman" panose="02020603050405020304" pitchFamily="18" charset="0"/>
                <a:cs typeface="Times New Roman" panose="02020603050405020304" pitchFamily="18" charset="0"/>
              </a:rPr>
              <a:t>prueba </a:t>
            </a:r>
            <a:r>
              <a:rPr sz="2400" b="1" spc="-10"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elevación </a:t>
            </a:r>
            <a:r>
              <a:rPr sz="2400" b="1" dirty="0">
                <a:latin typeface="Times New Roman" panose="02020603050405020304" pitchFamily="18" charset="0"/>
                <a:cs typeface="Times New Roman" panose="02020603050405020304" pitchFamily="18" charset="0"/>
              </a:rPr>
              <a:t>de temperatura </a:t>
            </a:r>
            <a:r>
              <a:rPr sz="2400" b="1" spc="-5" dirty="0">
                <a:latin typeface="Times New Roman" panose="02020603050405020304" pitchFamily="18" charset="0"/>
                <a:cs typeface="Times New Roman" panose="02020603050405020304" pitchFamily="18" charset="0"/>
              </a:rPr>
              <a:t>se </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realizará</a:t>
            </a:r>
            <a:r>
              <a:rPr sz="2400" b="1" spc="27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el</a:t>
            </a:r>
            <a:r>
              <a:rPr sz="2400" b="1" spc="2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análisis</a:t>
            </a:r>
            <a:r>
              <a:rPr sz="2400" b="1" spc="27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26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los</a:t>
            </a:r>
            <a:r>
              <a:rPr sz="2400" b="1" spc="26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gases</a:t>
            </a:r>
            <a:r>
              <a:rPr sz="2400" b="1" spc="26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disueltos</a:t>
            </a:r>
            <a:r>
              <a:rPr sz="2400" b="1" spc="2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en</a:t>
            </a:r>
            <a:r>
              <a:rPr sz="2400" b="1" spc="26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el</a:t>
            </a:r>
            <a:r>
              <a:rPr sz="2400" b="1" spc="27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aceite,</a:t>
            </a:r>
            <a:r>
              <a:rPr sz="2400" b="1" spc="2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a:t>
            </a:r>
            <a:r>
              <a:rPr sz="2400" spc="27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duración</a:t>
            </a:r>
            <a:r>
              <a:rPr lang="es-AR" sz="2400" spc="-5" dirty="0">
                <a:latin typeface="Times New Roman" panose="02020603050405020304" pitchFamily="18" charset="0"/>
                <a:cs typeface="Times New Roman" panose="02020603050405020304" pitchFamily="18" charset="0"/>
              </a:rPr>
              <a:t> mínima</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realización</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las</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pruebas</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combinadas</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será</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doce</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(12) </a:t>
            </a:r>
            <a:r>
              <a:rPr lang="es-AR" sz="2400" dirty="0">
                <a:latin typeface="Times New Roman" panose="02020603050405020304" pitchFamily="18" charset="0"/>
                <a:cs typeface="Times New Roman" panose="02020603050405020304" pitchFamily="18" charset="0"/>
              </a:rPr>
              <a:t>horas.</a:t>
            </a:r>
          </a:p>
          <a:p>
            <a:pPr marL="12700"/>
            <a:endParaRPr lang="es-AR" sz="2400" b="1" dirty="0">
              <a:latin typeface="Times New Roman" panose="02020603050405020304" pitchFamily="18" charset="0"/>
              <a:cs typeface="Times New Roman" panose="02020603050405020304" pitchFamily="18" charset="0"/>
            </a:endParaRPr>
          </a:p>
          <a:p>
            <a:pPr marL="12700" marR="5080" algn="just">
              <a:spcBef>
                <a:spcPts val="815"/>
              </a:spcBef>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92433DF9-8411-4AE6-A532-F6DCF63293C6}"/>
              </a:ext>
            </a:extLst>
          </p:cNvPr>
          <p:cNvPicPr/>
          <p:nvPr/>
        </p:nvPicPr>
        <p:blipFill>
          <a:blip r:embed="rId3" cstate="print"/>
          <a:stretch>
            <a:fillRect/>
          </a:stretch>
        </p:blipFill>
        <p:spPr>
          <a:xfrm>
            <a:off x="10972800" y="137702"/>
            <a:ext cx="2208357" cy="54809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54000" y="33867"/>
            <a:ext cx="5689600" cy="8956298"/>
          </a:xfrm>
          <a:prstGeom prst="rect">
            <a:avLst/>
          </a:prstGeom>
        </p:spPr>
        <p:txBody>
          <a:bodyPr vert="horz" wrap="square" lIns="0" tIns="12700" rIns="0" bIns="0" rtlCol="0">
            <a:spAutoFit/>
          </a:bodyPr>
          <a:lstStyle/>
          <a:p>
            <a:pPr indent="-445135" algn="just">
              <a:spcBef>
                <a:spcPts val="985"/>
              </a:spcBef>
              <a:tabLst>
                <a:tab pos="469900" algn="l"/>
              </a:tabLst>
            </a:pPr>
            <a:r>
              <a:rPr sz="2400" b="1" u="sng" spc="-5"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400" b="1" u="sng" spc="-5"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Rutina</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Transformadores</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9525" indent="-342900" algn="just">
              <a:spcBef>
                <a:spcPts val="750"/>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Las </a:t>
            </a:r>
            <a:r>
              <a:rPr sz="2400" spc="-5" dirty="0">
                <a:latin typeface="Times New Roman" panose="02020603050405020304" pitchFamily="18" charset="0"/>
                <a:cs typeface="Times New Roman" panose="02020603050405020304" pitchFamily="18" charset="0"/>
              </a:rPr>
              <a:t>pruebas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rutina deberán </a:t>
            </a:r>
            <a:r>
              <a:rPr sz="2400" dirty="0">
                <a:latin typeface="Times New Roman" panose="02020603050405020304" pitchFamily="18" charset="0"/>
                <a:cs typeface="Times New Roman" panose="02020603050405020304" pitchFamily="18" charset="0"/>
              </a:rPr>
              <a:t>ser </a:t>
            </a:r>
            <a:r>
              <a:rPr sz="2400" spc="-5" dirty="0">
                <a:latin typeface="Times New Roman" panose="02020603050405020304" pitchFamily="18" charset="0"/>
                <a:cs typeface="Times New Roman" panose="02020603050405020304" pitchFamily="18" charset="0"/>
              </a:rPr>
              <a:t>hechas </a:t>
            </a: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todas las </a:t>
            </a:r>
            <a:r>
              <a:rPr sz="2400" dirty="0">
                <a:latin typeface="Times New Roman" panose="02020603050405020304" pitchFamily="18" charset="0"/>
                <a:cs typeface="Times New Roman" panose="02020603050405020304" pitchFamily="18" charset="0"/>
              </a:rPr>
              <a:t>unidades, </a:t>
            </a:r>
            <a:r>
              <a:rPr sz="2400" spc="-5" dirty="0">
                <a:latin typeface="Times New Roman" panose="02020603050405020304" pitchFamily="18" charset="0"/>
                <a:cs typeface="Times New Roman" panose="02020603050405020304" pitchFamily="18" charset="0"/>
              </a:rPr>
              <a:t>tal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como</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indica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2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continuación</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12700" marR="9525" algn="just">
              <a:spcBef>
                <a:spcPts val="750"/>
              </a:spcBef>
            </a:pPr>
            <a:endParaRPr sz="2400" dirty="0">
              <a:latin typeface="Times New Roman" panose="02020603050405020304" pitchFamily="18" charset="0"/>
              <a:cs typeface="Times New Roman" panose="02020603050405020304" pitchFamily="18" charset="0"/>
            </a:endParaRPr>
          </a:p>
          <a:p>
            <a:pPr marL="12700" algn="just"/>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impulso</a:t>
            </a:r>
            <a:r>
              <a:rP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atmosférico</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L="12700" algn="just"/>
            <a:endParaRPr lang="es-AR" sz="2400" dirty="0">
              <a:latin typeface="Times New Roman" panose="02020603050405020304" pitchFamily="18" charset="0"/>
              <a:cs typeface="Times New Roman" panose="02020603050405020304" pitchFamily="18" charset="0"/>
            </a:endParaRPr>
          </a:p>
          <a:p>
            <a:pPr marL="355600" indent="-342900" algn="just">
              <a:buFont typeface="Wingdings" panose="05000000000000000000" pitchFamily="2" charset="2"/>
              <a:buChar char="Ø"/>
            </a:pPr>
            <a:r>
              <a:rPr lang="es-AR" sz="2400" dirty="0">
                <a:latin typeface="Times New Roman" panose="02020603050405020304" pitchFamily="18" charset="0"/>
                <a:cs typeface="Times New Roman" panose="02020603050405020304" pitchFamily="18" charset="0"/>
              </a:rPr>
              <a:t>La</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prueba</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impulso</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deberá</a:t>
            </a:r>
            <a:r>
              <a:rPr lang="es-AR" sz="2400" spc="4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ser</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realizada</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acuerdo</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con</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ANSI/IEEE C57.12.90, </a:t>
            </a:r>
            <a:r>
              <a:rPr lang="es-AR" sz="2400" dirty="0">
                <a:latin typeface="Times New Roman" panose="02020603050405020304" pitchFamily="18" charset="0"/>
                <a:cs typeface="Times New Roman" panose="02020603050405020304" pitchFamily="18" charset="0"/>
              </a:rPr>
              <a:t>sobre </a:t>
            </a:r>
            <a:r>
              <a:rPr lang="es-AR" sz="2400" spc="-5" dirty="0">
                <a:latin typeface="Times New Roman" panose="02020603050405020304" pitchFamily="18" charset="0"/>
                <a:cs typeface="Times New Roman" panose="02020603050405020304" pitchFamily="18" charset="0"/>
              </a:rPr>
              <a:t>todos los terminales incluyendo </a:t>
            </a:r>
            <a:r>
              <a:rPr lang="es-AR" sz="2400" dirty="0">
                <a:latin typeface="Times New Roman" panose="02020603050405020304" pitchFamily="18" charset="0"/>
                <a:cs typeface="Times New Roman" panose="02020603050405020304" pitchFamily="18" charset="0"/>
              </a:rPr>
              <a:t>los </a:t>
            </a:r>
            <a:r>
              <a:rPr lang="es-AR" sz="2400" spc="-5" dirty="0">
                <a:latin typeface="Times New Roman" panose="02020603050405020304" pitchFamily="18" charset="0"/>
                <a:cs typeface="Times New Roman" panose="02020603050405020304" pitchFamily="18" charset="0"/>
              </a:rPr>
              <a:t>terminales del </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neutro,</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y</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en</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posiciones</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del</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cambiador</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tomas</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los</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transformadores </a:t>
            </a:r>
            <a:r>
              <a:rPr lang="es-AR" sz="2400" spc="-37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 </a:t>
            </a:r>
            <a:r>
              <a:rPr lang="es-AR" sz="2400" spc="-5" dirty="0">
                <a:latin typeface="Times New Roman" panose="02020603050405020304" pitchFamily="18" charset="0"/>
                <a:cs typeface="Times New Roman" panose="02020603050405020304" pitchFamily="18" charset="0"/>
              </a:rPr>
              <a:t>ser</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definidos </a:t>
            </a:r>
            <a:r>
              <a:rPr lang="es-AR" sz="2400" dirty="0">
                <a:latin typeface="Times New Roman" panose="02020603050405020304" pitchFamily="18" charset="0"/>
                <a:cs typeface="Times New Roman" panose="02020603050405020304" pitchFamily="18" charset="0"/>
              </a:rPr>
              <a:t>por</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cliente.</a:t>
            </a:r>
            <a:endParaRPr lang="es-AR" sz="2400" dirty="0">
              <a:latin typeface="Times New Roman" panose="02020603050405020304" pitchFamily="18" charset="0"/>
              <a:cs typeface="Times New Roman" panose="02020603050405020304" pitchFamily="18" charset="0"/>
            </a:endParaRPr>
          </a:p>
          <a:p>
            <a:pPr marL="342900" indent="-342900">
              <a:spcBef>
                <a:spcPts val="50"/>
              </a:spcBef>
              <a:buFont typeface="Wingdings" panose="05000000000000000000" pitchFamily="2" charset="2"/>
              <a:buChar char="Ø"/>
            </a:pPr>
            <a:endParaRPr lang="es-AR" sz="2400" dirty="0">
              <a:latin typeface="Times New Roman" panose="02020603050405020304" pitchFamily="18" charset="0"/>
              <a:cs typeface="Times New Roman" panose="02020603050405020304" pitchFamily="18" charset="0"/>
            </a:endParaRPr>
          </a:p>
          <a:p>
            <a:pPr marL="355600" indent="-342900" algn="just">
              <a:spcBef>
                <a:spcPts val="5"/>
              </a:spcBef>
              <a:buFont typeface="Wingdings" panose="05000000000000000000" pitchFamily="2" charset="2"/>
              <a:buChar char="Ø"/>
            </a:pPr>
            <a:r>
              <a:rPr lang="es-AR" sz="2400" dirty="0">
                <a:latin typeface="Times New Roman" panose="02020603050405020304" pitchFamily="18" charset="0"/>
                <a:cs typeface="Times New Roman" panose="02020603050405020304" pitchFamily="18" charset="0"/>
              </a:rPr>
              <a:t>El</a:t>
            </a:r>
            <a:r>
              <a:rPr lang="es-AR" sz="2400" spc="9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terminal</a:t>
            </a:r>
            <a:r>
              <a:rPr lang="es-AR" sz="2400" spc="9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del</a:t>
            </a:r>
            <a:r>
              <a:rPr lang="es-AR" sz="2400" spc="9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neutro</a:t>
            </a:r>
            <a:r>
              <a:rPr lang="es-AR" sz="2400" spc="9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deberá</a:t>
            </a:r>
            <a:r>
              <a:rPr lang="es-AR" sz="2400" spc="6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ser</a:t>
            </a:r>
            <a:r>
              <a:rPr lang="es-AR" sz="2400" spc="8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probado</a:t>
            </a:r>
            <a:r>
              <a:rPr lang="es-AR" sz="2400" spc="9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aplicando</a:t>
            </a:r>
            <a:r>
              <a:rPr lang="es-AR" sz="2400" spc="8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directamente</a:t>
            </a:r>
            <a:r>
              <a:rPr lang="es-AR" sz="2400" spc="8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una </a:t>
            </a:r>
            <a:r>
              <a:rPr lang="es-AR" sz="2400" dirty="0">
                <a:latin typeface="Times New Roman" panose="02020603050405020304" pitchFamily="18" charset="0"/>
                <a:cs typeface="Times New Roman" panose="02020603050405020304" pitchFamily="18" charset="0"/>
              </a:rPr>
              <a:t>(1) </a:t>
            </a:r>
            <a:r>
              <a:rPr lang="es-AR" sz="2400" spc="-5" dirty="0">
                <a:latin typeface="Times New Roman" panose="02020603050405020304" pitchFamily="18" charset="0"/>
                <a:cs typeface="Times New Roman" panose="02020603050405020304" pitchFamily="18" charset="0"/>
              </a:rPr>
              <a:t>onda reducida, </a:t>
            </a:r>
            <a:r>
              <a:rPr lang="es-AR" sz="2400" dirty="0">
                <a:latin typeface="Times New Roman" panose="02020603050405020304" pitchFamily="18" charset="0"/>
                <a:cs typeface="Times New Roman" panose="02020603050405020304" pitchFamily="18" charset="0"/>
              </a:rPr>
              <a:t>dos (2) </a:t>
            </a:r>
            <a:r>
              <a:rPr lang="es-AR" sz="2400" spc="-5" dirty="0">
                <a:latin typeface="Times New Roman" panose="02020603050405020304" pitchFamily="18" charset="0"/>
                <a:cs typeface="Times New Roman" panose="02020603050405020304" pitchFamily="18" charset="0"/>
              </a:rPr>
              <a:t>ondas completas </a:t>
            </a:r>
            <a:r>
              <a:rPr lang="es-AR" sz="2400" dirty="0">
                <a:latin typeface="Times New Roman" panose="02020603050405020304" pitchFamily="18" charset="0"/>
                <a:cs typeface="Times New Roman" panose="02020603050405020304" pitchFamily="18" charset="0"/>
              </a:rPr>
              <a:t>y una (1) </a:t>
            </a:r>
            <a:r>
              <a:rPr lang="es-AR" sz="2400" spc="-5" dirty="0">
                <a:latin typeface="Times New Roman" panose="02020603050405020304" pitchFamily="18" charset="0"/>
                <a:cs typeface="Times New Roman" panose="02020603050405020304" pitchFamily="18" charset="0"/>
              </a:rPr>
              <a:t>onda reducida </a:t>
            </a:r>
            <a:r>
              <a:rPr lang="es-AR" sz="2400" spc="-10" dirty="0">
                <a:latin typeface="Times New Roman" panose="02020603050405020304" pitchFamily="18" charset="0"/>
                <a:cs typeface="Times New Roman" panose="02020603050405020304" pitchFamily="18" charset="0"/>
              </a:rPr>
              <a:t>de </a:t>
            </a:r>
            <a:r>
              <a:rPr lang="es-AR" sz="2400" spc="-37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10/40</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microsegundos.</a:t>
            </a:r>
            <a:endParaRPr lang="es-AR" sz="2400" dirty="0">
              <a:latin typeface="Times New Roman" panose="02020603050405020304" pitchFamily="18" charset="0"/>
              <a:cs typeface="Times New Roman" panose="02020603050405020304" pitchFamily="18" charset="0"/>
            </a:endParaRPr>
          </a:p>
          <a:p>
            <a:pPr marL="355600" marR="5080" indent="-342900" algn="just">
              <a:spcBef>
                <a:spcPts val="815"/>
              </a:spcBef>
              <a:buFont typeface="Wingdings" panose="05000000000000000000" pitchFamily="2" charset="2"/>
              <a:buChar char="Ø"/>
            </a:pPr>
            <a:r>
              <a:rPr lang="es-AR" sz="2400" dirty="0">
                <a:latin typeface="Times New Roman" panose="02020603050405020304" pitchFamily="18" charset="0"/>
                <a:cs typeface="Times New Roman" panose="02020603050405020304" pitchFamily="18" charset="0"/>
              </a:rPr>
              <a:t>La </a:t>
            </a:r>
            <a:r>
              <a:rPr lang="es-AR" sz="2400" spc="-5" dirty="0">
                <a:latin typeface="Times New Roman" panose="02020603050405020304" pitchFamily="18" charset="0"/>
                <a:cs typeface="Times New Roman" panose="02020603050405020304" pitchFamily="18" charset="0"/>
              </a:rPr>
              <a:t>tolerancia </a:t>
            </a:r>
            <a:r>
              <a:rPr lang="es-AR" sz="2400" dirty="0">
                <a:latin typeface="Times New Roman" panose="02020603050405020304" pitchFamily="18" charset="0"/>
                <a:cs typeface="Times New Roman" panose="02020603050405020304" pitchFamily="18" charset="0"/>
              </a:rPr>
              <a:t>en la </a:t>
            </a:r>
            <a:r>
              <a:rPr lang="es-AR" sz="2400" spc="-5" dirty="0">
                <a:latin typeface="Times New Roman" panose="02020603050405020304" pitchFamily="18" charset="0"/>
                <a:cs typeface="Times New Roman" panose="02020603050405020304" pitchFamily="18" charset="0"/>
              </a:rPr>
              <a:t>forma </a:t>
            </a:r>
            <a:r>
              <a:rPr lang="es-AR" sz="240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ondas deberá </a:t>
            </a:r>
            <a:r>
              <a:rPr lang="es-AR" sz="2400" dirty="0">
                <a:latin typeface="Times New Roman" panose="02020603050405020304" pitchFamily="18" charset="0"/>
                <a:cs typeface="Times New Roman" panose="02020603050405020304" pitchFamily="18" charset="0"/>
              </a:rPr>
              <a:t>ser </a:t>
            </a:r>
            <a:r>
              <a:rPr lang="es-AR" sz="2400" spc="-5" dirty="0">
                <a:latin typeface="Times New Roman" panose="02020603050405020304" pitchFamily="18" charset="0"/>
                <a:cs typeface="Times New Roman" panose="02020603050405020304" pitchFamily="18" charset="0"/>
              </a:rPr>
              <a:t>como las indicadas </a:t>
            </a:r>
            <a:r>
              <a:rPr lang="es-AR" sz="2400" dirty="0">
                <a:latin typeface="Times New Roman" panose="02020603050405020304" pitchFamily="18" charset="0"/>
                <a:cs typeface="Times New Roman" panose="02020603050405020304" pitchFamily="18" charset="0"/>
              </a:rPr>
              <a:t>en </a:t>
            </a:r>
            <a:r>
              <a:rPr lang="es-AR" sz="2400" spc="-10" dirty="0">
                <a:latin typeface="Times New Roman" panose="02020603050405020304" pitchFamily="18" charset="0"/>
                <a:cs typeface="Times New Roman" panose="02020603050405020304" pitchFamily="18" charset="0"/>
              </a:rPr>
              <a:t>la </a:t>
            </a:r>
            <a:r>
              <a:rPr lang="es-AR" sz="2400" spc="-37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Norma ANSI/IEEE C57.12.90. </a:t>
            </a:r>
            <a:r>
              <a:rPr lang="es-AR" sz="2400" dirty="0">
                <a:latin typeface="Times New Roman" panose="02020603050405020304" pitchFamily="18" charset="0"/>
                <a:cs typeface="Times New Roman" panose="02020603050405020304" pitchFamily="18" charset="0"/>
              </a:rPr>
              <a:t>Para el tiempo al </a:t>
            </a:r>
            <a:r>
              <a:rPr lang="es-AR" sz="2400" spc="-5" dirty="0">
                <a:latin typeface="Times New Roman" panose="02020603050405020304" pitchFamily="18" charset="0"/>
                <a:cs typeface="Times New Roman" panose="02020603050405020304" pitchFamily="18" charset="0"/>
              </a:rPr>
              <a:t>pico deberán </a:t>
            </a:r>
            <a:r>
              <a:rPr lang="es-AR" sz="2400" dirty="0">
                <a:latin typeface="Times New Roman" panose="02020603050405020304" pitchFamily="18" charset="0"/>
                <a:cs typeface="Times New Roman" panose="02020603050405020304" pitchFamily="18" charset="0"/>
              </a:rPr>
              <a:t>ser </a:t>
            </a:r>
            <a:r>
              <a:rPr lang="es-AR" sz="2400" spc="-5" dirty="0">
                <a:latin typeface="Times New Roman" panose="02020603050405020304" pitchFamily="18" charset="0"/>
                <a:cs typeface="Times New Roman" panose="02020603050405020304" pitchFamily="18" charset="0"/>
              </a:rPr>
              <a:t>1,2 </a:t>
            </a:r>
            <a:r>
              <a:rPr lang="es-AR" sz="2400" dirty="0">
                <a:latin typeface="Times New Roman" panose="02020603050405020304" pitchFamily="18" charset="0"/>
                <a:cs typeface="Times New Roman" panose="02020603050405020304" pitchFamily="18" charset="0"/>
              </a:rPr>
              <a:t> </a:t>
            </a:r>
            <a:r>
              <a:rPr lang="es-AR" sz="2400" spc="-5" dirty="0" err="1">
                <a:latin typeface="Times New Roman" panose="02020603050405020304" pitchFamily="18" charset="0"/>
                <a:cs typeface="Times New Roman" panose="02020603050405020304" pitchFamily="18" charset="0"/>
              </a:rPr>
              <a:t>mseg</a:t>
            </a:r>
            <a:r>
              <a:rPr lang="es-AR" sz="2400" dirty="0">
                <a:latin typeface="Times New Roman" panose="02020603050405020304" pitchFamily="18" charset="0"/>
                <a:cs typeface="Times New Roman" panose="02020603050405020304" pitchFamily="18" charset="0"/>
              </a:rPr>
              <a:t> </a:t>
            </a:r>
            <a:r>
              <a:rPr lang="es-AR" sz="2400" u="sng" dirty="0">
                <a:uFill>
                  <a:solidFill>
                    <a:srgbClr val="000000"/>
                  </a:solidFill>
                </a:uFill>
                <a:latin typeface="Times New Roman" panose="02020603050405020304" pitchFamily="18" charset="0"/>
                <a:cs typeface="Times New Roman" panose="02020603050405020304" pitchFamily="18" charset="0"/>
              </a:rPr>
              <a:t>+</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30%.</a:t>
            </a:r>
            <a:endParaRPr lang="es-AR" sz="2400" dirty="0">
              <a:latin typeface="Times New Roman" panose="02020603050405020304" pitchFamily="18" charset="0"/>
              <a:cs typeface="Times New Roman" panose="02020603050405020304" pitchFamily="18" charset="0"/>
            </a:endParaRPr>
          </a:p>
          <a:p>
            <a:pPr marL="469265" lvl="2" indent="-457200" algn="just">
              <a:spcBef>
                <a:spcPts val="969"/>
              </a:spcBef>
              <a:buAutoNum type="arabicPeriod"/>
              <a:tabLst>
                <a:tab pos="469900" algn="l"/>
              </a:tabLst>
            </a:pPr>
            <a:endParaRPr sz="2400" dirty="0">
              <a:latin typeface="Times New Roman" panose="02020603050405020304" pitchFamily="18" charset="0"/>
              <a:cs typeface="Times New Roman" panose="02020603050405020304" pitchFamily="18" charset="0"/>
            </a:endParaRPr>
          </a:p>
        </p:txBody>
      </p:sp>
      <p:sp>
        <p:nvSpPr>
          <p:cNvPr id="6" name="Rectángulo 5"/>
          <p:cNvSpPr/>
          <p:nvPr/>
        </p:nvSpPr>
        <p:spPr>
          <a:xfrm>
            <a:off x="6096000" y="502682"/>
            <a:ext cx="7295745" cy="9202519"/>
          </a:xfrm>
          <a:prstGeom prst="rect">
            <a:avLst/>
          </a:prstGeom>
        </p:spPr>
        <p:txBody>
          <a:bodyPr wrap="square">
            <a:spAutoFit/>
          </a:bodyPr>
          <a:lstStyle/>
          <a:p>
            <a:pPr marL="355600" marR="8255" indent="-342900" algn="just">
              <a:spcBef>
                <a:spcPts val="805"/>
              </a:spcBef>
              <a:buFont typeface="Wingdings" panose="05000000000000000000" pitchFamily="2" charset="2"/>
              <a:buChar char="Ø"/>
            </a:pPr>
            <a:r>
              <a:rPr lang="es-AR" sz="2400" dirty="0">
                <a:latin typeface="Times New Roman" panose="02020603050405020304" pitchFamily="18" charset="0"/>
                <a:cs typeface="Times New Roman" panose="02020603050405020304" pitchFamily="18" charset="0"/>
              </a:rPr>
              <a:t>En </a:t>
            </a:r>
            <a:r>
              <a:rPr lang="es-AR" sz="2400" spc="-5" dirty="0">
                <a:latin typeface="Times New Roman" panose="02020603050405020304" pitchFamily="18" charset="0"/>
                <a:cs typeface="Times New Roman" panose="02020603050405020304" pitchFamily="18" charset="0"/>
              </a:rPr>
              <a:t>caso </a:t>
            </a:r>
            <a:r>
              <a:rPr lang="es-AR" sz="2400" dirty="0">
                <a:latin typeface="Times New Roman" panose="02020603050405020304" pitchFamily="18" charset="0"/>
                <a:cs typeface="Times New Roman" panose="02020603050405020304" pitchFamily="18" charset="0"/>
              </a:rPr>
              <a:t>de que El </a:t>
            </a:r>
            <a:r>
              <a:rPr lang="es-AR" sz="2400" spc="-5" dirty="0">
                <a:latin typeface="Times New Roman" panose="02020603050405020304" pitchFamily="18" charset="0"/>
                <a:cs typeface="Times New Roman" panose="02020603050405020304" pitchFamily="18" charset="0"/>
              </a:rPr>
              <a:t>CONTRATISTA </a:t>
            </a:r>
            <a:r>
              <a:rPr lang="es-AR" sz="2400" spc="-10" dirty="0">
                <a:latin typeface="Times New Roman" panose="02020603050405020304" pitchFamily="18" charset="0"/>
                <a:cs typeface="Times New Roman" panose="02020603050405020304" pitchFamily="18" charset="0"/>
              </a:rPr>
              <a:t>no </a:t>
            </a:r>
            <a:r>
              <a:rPr lang="es-AR" sz="2400" spc="-5" dirty="0">
                <a:latin typeface="Times New Roman" panose="02020603050405020304" pitchFamily="18" charset="0"/>
                <a:cs typeface="Times New Roman" panose="02020603050405020304" pitchFamily="18" charset="0"/>
              </a:rPr>
              <a:t>pueda </a:t>
            </a:r>
            <a:r>
              <a:rPr lang="es-AR" sz="2400" dirty="0">
                <a:latin typeface="Times New Roman" panose="02020603050405020304" pitchFamily="18" charset="0"/>
                <a:cs typeface="Times New Roman" panose="02020603050405020304" pitchFamily="18" charset="0"/>
              </a:rPr>
              <a:t>cumplir </a:t>
            </a:r>
            <a:r>
              <a:rPr lang="es-AR" sz="2400" spc="-5" dirty="0">
                <a:latin typeface="Times New Roman" panose="02020603050405020304" pitchFamily="18" charset="0"/>
                <a:cs typeface="Times New Roman" panose="02020603050405020304" pitchFamily="18" charset="0"/>
              </a:rPr>
              <a:t>con </a:t>
            </a:r>
            <a:r>
              <a:rPr lang="es-AR" sz="2400" dirty="0">
                <a:latin typeface="Times New Roman" panose="02020603050405020304" pitchFamily="18" charset="0"/>
                <a:cs typeface="Times New Roman" panose="02020603050405020304" pitchFamily="18" charset="0"/>
              </a:rPr>
              <a:t>la forma </a:t>
            </a:r>
            <a:r>
              <a:rPr lang="es-AR" sz="2400" spc="-1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onda, el </a:t>
            </a:r>
            <a:r>
              <a:rPr lang="es-AR" sz="2400" spc="-5" dirty="0">
                <a:latin typeface="Times New Roman" panose="02020603050405020304" pitchFamily="18" charset="0"/>
                <a:cs typeface="Times New Roman" panose="02020603050405020304" pitchFamily="18" charset="0"/>
              </a:rPr>
              <a:t>valor pico </a:t>
            </a:r>
            <a:r>
              <a:rPr lang="es-AR" sz="2400" dirty="0">
                <a:latin typeface="Times New Roman" panose="02020603050405020304" pitchFamily="18" charset="0"/>
                <a:cs typeface="Times New Roman" panose="02020603050405020304" pitchFamily="18" charset="0"/>
              </a:rPr>
              <a:t>de la </a:t>
            </a:r>
            <a:r>
              <a:rPr lang="es-AR" sz="2400" spc="-5" dirty="0">
                <a:latin typeface="Times New Roman" panose="02020603050405020304" pitchFamily="18" charset="0"/>
                <a:cs typeface="Times New Roman" panose="02020603050405020304" pitchFamily="18" charset="0"/>
              </a:rPr>
              <a:t>tensión será aumentado proporcionalmente </a:t>
            </a:r>
            <a:r>
              <a:rPr lang="es-AR" sz="2400" dirty="0">
                <a:latin typeface="Times New Roman" panose="02020603050405020304" pitchFamily="18" charset="0"/>
                <a:cs typeface="Times New Roman" panose="02020603050405020304" pitchFamily="18" charset="0"/>
              </a:rPr>
              <a:t> para </a:t>
            </a:r>
            <a:r>
              <a:rPr lang="es-AR" sz="2400" spc="-5" dirty="0">
                <a:latin typeface="Times New Roman" panose="02020603050405020304" pitchFamily="18" charset="0"/>
                <a:cs typeface="Times New Roman" panose="02020603050405020304" pitchFamily="18" charset="0"/>
              </a:rPr>
              <a:t>compensar </a:t>
            </a:r>
            <a:r>
              <a:rPr lang="es-AR" sz="2400" dirty="0">
                <a:latin typeface="Times New Roman" panose="02020603050405020304" pitchFamily="18" charset="0"/>
                <a:cs typeface="Times New Roman" panose="02020603050405020304" pitchFamily="18" charset="0"/>
              </a:rPr>
              <a:t>el tiempo al </a:t>
            </a:r>
            <a:r>
              <a:rPr lang="es-AR" sz="2400" spc="-5" dirty="0">
                <a:latin typeface="Times New Roman" panose="02020603050405020304" pitchFamily="18" charset="0"/>
                <a:cs typeface="Times New Roman" panose="02020603050405020304" pitchFamily="18" charset="0"/>
              </a:rPr>
              <a:t>valor pico </a:t>
            </a:r>
            <a:r>
              <a:rPr lang="es-AR" sz="2400" dirty="0">
                <a:latin typeface="Times New Roman" panose="02020603050405020304" pitchFamily="18" charset="0"/>
                <a:cs typeface="Times New Roman" panose="02020603050405020304" pitchFamily="18" charset="0"/>
              </a:rPr>
              <a:t>y el </a:t>
            </a:r>
            <a:r>
              <a:rPr lang="es-AR" sz="2400" spc="-5" dirty="0">
                <a:latin typeface="Times New Roman" panose="02020603050405020304" pitchFamily="18" charset="0"/>
                <a:cs typeface="Times New Roman" panose="02020603050405020304" pitchFamily="18" charset="0"/>
              </a:rPr>
              <a:t>tiempo </a:t>
            </a:r>
            <a:r>
              <a:rPr lang="es-AR" sz="240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cola </a:t>
            </a:r>
            <a:r>
              <a:rPr lang="es-AR" sz="2400" dirty="0">
                <a:latin typeface="Times New Roman" panose="02020603050405020304" pitchFamily="18" charset="0"/>
                <a:cs typeface="Times New Roman" panose="02020603050405020304" pitchFamily="18" charset="0"/>
              </a:rPr>
              <a:t>y de </a:t>
            </a:r>
            <a:r>
              <a:rPr lang="es-AR" sz="2400" spc="-5" dirty="0">
                <a:latin typeface="Times New Roman" panose="02020603050405020304" pitchFamily="18" charset="0"/>
                <a:cs typeface="Times New Roman" panose="02020603050405020304" pitchFamily="18" charset="0"/>
              </a:rPr>
              <a:t>este </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modo </a:t>
            </a:r>
            <a:r>
              <a:rPr lang="es-AR" sz="2400" dirty="0">
                <a:latin typeface="Times New Roman" panose="02020603050405020304" pitchFamily="18" charset="0"/>
                <a:cs typeface="Times New Roman" panose="02020603050405020304" pitchFamily="18" charset="0"/>
              </a:rPr>
              <a:t>mantener</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el</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nivel</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 </a:t>
            </a:r>
            <a:r>
              <a:rPr lang="es-AR" sz="2400" spc="-5" dirty="0" err="1">
                <a:latin typeface="Times New Roman" panose="02020603050405020304" pitchFamily="18" charset="0"/>
                <a:cs typeface="Times New Roman" panose="02020603050405020304" pitchFamily="18" charset="0"/>
              </a:rPr>
              <a:t>kV</a:t>
            </a:r>
            <a:r>
              <a:rPr lang="es-AR" sz="2400" spc="-5" dirty="0">
                <a:latin typeface="Times New Roman" panose="02020603050405020304" pitchFamily="18" charset="0"/>
                <a:cs typeface="Times New Roman" panose="02020603050405020304" pitchFamily="18" charset="0"/>
              </a:rPr>
              <a:t>/</a:t>
            </a:r>
            <a:r>
              <a:rPr lang="es-AR" sz="2400" spc="-5" dirty="0" err="1">
                <a:latin typeface="Times New Roman" panose="02020603050405020304" pitchFamily="18" charset="0"/>
                <a:cs typeface="Times New Roman" panose="02020603050405020304" pitchFamily="18" charset="0"/>
              </a:rPr>
              <a:t>mseg</a:t>
            </a:r>
            <a:r>
              <a:rPr lang="es-AR" sz="2400" dirty="0">
                <a:latin typeface="Times New Roman" panose="02020603050405020304" pitchFamily="18" charset="0"/>
                <a:cs typeface="Times New Roman" panose="02020603050405020304" pitchFamily="18" charset="0"/>
              </a:rPr>
              <a:t> requerido.</a:t>
            </a:r>
          </a:p>
          <a:p>
            <a:pPr marL="355600" marR="8255" indent="-342900" algn="just">
              <a:spcBef>
                <a:spcPts val="805"/>
              </a:spcBef>
              <a:buFont typeface="Wingdings" panose="05000000000000000000" pitchFamily="2" charset="2"/>
              <a:buChar char="Ø"/>
            </a:pPr>
            <a:endParaRPr lang="es-AR" sz="2400" dirty="0">
              <a:latin typeface="Times New Roman" panose="02020603050405020304" pitchFamily="18" charset="0"/>
              <a:cs typeface="Times New Roman" panose="02020603050405020304" pitchFamily="18" charset="0"/>
            </a:endParaRPr>
          </a:p>
          <a:p>
            <a:pPr marL="355600" marR="10160" indent="-342900" algn="just">
              <a:spcBef>
                <a:spcPts val="105"/>
              </a:spcBef>
              <a:buFont typeface="Wingdings" panose="05000000000000000000" pitchFamily="2" charset="2"/>
              <a:buChar char="Ø"/>
            </a:pPr>
            <a:r>
              <a:rPr lang="es-AR" sz="2400" dirty="0">
                <a:latin typeface="Times New Roman" panose="02020603050405020304" pitchFamily="18" charset="0"/>
                <a:cs typeface="Times New Roman" panose="02020603050405020304" pitchFamily="18" charset="0"/>
              </a:rPr>
              <a:t>En la prueba de </a:t>
            </a:r>
            <a:r>
              <a:rPr lang="es-AR" sz="2400" spc="-5" dirty="0">
                <a:latin typeface="Times New Roman" panose="02020603050405020304" pitchFamily="18" charset="0"/>
                <a:cs typeface="Times New Roman" panose="02020603050405020304" pitchFamily="18" charset="0"/>
              </a:rPr>
              <a:t>onda cortada, </a:t>
            </a:r>
            <a:r>
              <a:rPr lang="es-AR" sz="2400" dirty="0">
                <a:latin typeface="Times New Roman" panose="02020603050405020304" pitchFamily="18" charset="0"/>
                <a:cs typeface="Times New Roman" panose="02020603050405020304" pitchFamily="18" charset="0"/>
              </a:rPr>
              <a:t>el </a:t>
            </a:r>
            <a:r>
              <a:rPr lang="es-AR" sz="2400" spc="-5" dirty="0">
                <a:latin typeface="Times New Roman" panose="02020603050405020304" pitchFamily="18" charset="0"/>
                <a:cs typeface="Times New Roman" panose="02020603050405020304" pitchFamily="18" charset="0"/>
              </a:rPr>
              <a:t>tiempo </a:t>
            </a:r>
            <a:r>
              <a:rPr lang="es-AR" sz="2400" dirty="0">
                <a:latin typeface="Times New Roman" panose="02020603050405020304" pitchFamily="18" charset="0"/>
                <a:cs typeface="Times New Roman" panose="02020603050405020304" pitchFamily="18" charset="0"/>
              </a:rPr>
              <a:t>entre el </a:t>
            </a:r>
            <a:r>
              <a:rPr lang="es-AR" sz="2400" spc="-5" dirty="0">
                <a:latin typeface="Times New Roman" panose="02020603050405020304" pitchFamily="18" charset="0"/>
                <a:cs typeface="Times New Roman" panose="02020603050405020304" pitchFamily="18" charset="0"/>
              </a:rPr>
              <a:t>instante </a:t>
            </a:r>
            <a:r>
              <a:rPr lang="es-AR" sz="240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corte </a:t>
            </a:r>
            <a:r>
              <a:rPr lang="es-AR" sz="2400" dirty="0">
                <a:latin typeface="Times New Roman" panose="02020603050405020304" pitchFamily="18" charset="0"/>
                <a:cs typeface="Times New Roman" panose="02020603050405020304" pitchFamily="18" charset="0"/>
              </a:rPr>
              <a:t>y el </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primer </a:t>
            </a:r>
            <a:r>
              <a:rPr lang="es-AR" sz="2400" spc="-5" dirty="0">
                <a:latin typeface="Times New Roman" panose="02020603050405020304" pitchFamily="18" charset="0"/>
                <a:cs typeface="Times New Roman" panose="02020603050405020304" pitchFamily="18" charset="0"/>
              </a:rPr>
              <a:t>paso </a:t>
            </a:r>
            <a:r>
              <a:rPr lang="es-AR" sz="2400" dirty="0">
                <a:latin typeface="Times New Roman" panose="02020603050405020304" pitchFamily="18" charset="0"/>
                <a:cs typeface="Times New Roman" panose="02020603050405020304" pitchFamily="18" charset="0"/>
              </a:rPr>
              <a:t>por </a:t>
            </a:r>
            <a:r>
              <a:rPr lang="es-AR" sz="2400" spc="-5" dirty="0">
                <a:latin typeface="Times New Roman" panose="02020603050405020304" pitchFamily="18" charset="0"/>
                <a:cs typeface="Times New Roman" panose="02020603050405020304" pitchFamily="18" charset="0"/>
              </a:rPr>
              <a:t>cero </a:t>
            </a:r>
            <a:r>
              <a:rPr lang="es-AR" sz="2400" dirty="0">
                <a:latin typeface="Times New Roman" panose="02020603050405020304" pitchFamily="18" charset="0"/>
                <a:cs typeface="Times New Roman" panose="02020603050405020304" pitchFamily="18" charset="0"/>
              </a:rPr>
              <a:t>de la onda </a:t>
            </a:r>
            <a:r>
              <a:rPr lang="es-AR" sz="2400" spc="-5" dirty="0">
                <a:latin typeface="Times New Roman" panose="02020603050405020304" pitchFamily="18" charset="0"/>
                <a:cs typeface="Times New Roman" panose="02020603050405020304" pitchFamily="18" charset="0"/>
              </a:rPr>
              <a:t>deberá </a:t>
            </a:r>
            <a:r>
              <a:rPr lang="es-AR" sz="2400" dirty="0">
                <a:latin typeface="Times New Roman" panose="02020603050405020304" pitchFamily="18" charset="0"/>
                <a:cs typeface="Times New Roman" panose="02020603050405020304" pitchFamily="18" charset="0"/>
              </a:rPr>
              <a:t>ser </a:t>
            </a:r>
            <a:r>
              <a:rPr lang="es-AR" sz="2400" spc="-5" dirty="0">
                <a:latin typeface="Times New Roman" panose="02020603050405020304" pitchFamily="18" charset="0"/>
                <a:cs typeface="Times New Roman" panose="02020603050405020304" pitchFamily="18" charset="0"/>
              </a:rPr>
              <a:t>inferior </a:t>
            </a:r>
            <a:r>
              <a:rPr lang="es-AR" sz="2400" dirty="0">
                <a:latin typeface="Times New Roman" panose="02020603050405020304" pitchFamily="18" charset="0"/>
                <a:cs typeface="Times New Roman" panose="02020603050405020304" pitchFamily="18" charset="0"/>
              </a:rPr>
              <a:t>a </a:t>
            </a:r>
            <a:r>
              <a:rPr lang="es-AR" sz="2400" spc="-5" dirty="0">
                <a:latin typeface="Times New Roman" panose="02020603050405020304" pitchFamily="18" charset="0"/>
                <a:cs typeface="Times New Roman" panose="02020603050405020304" pitchFamily="18" charset="0"/>
              </a:rPr>
              <a:t>1mseg, </a:t>
            </a:r>
            <a:r>
              <a:rPr lang="es-AR" sz="2400" dirty="0">
                <a:latin typeface="Times New Roman" panose="02020603050405020304" pitchFamily="18" charset="0"/>
                <a:cs typeface="Times New Roman" panose="02020603050405020304" pitchFamily="18" charset="0"/>
              </a:rPr>
              <a:t>y la </a:t>
            </a:r>
            <a:r>
              <a:rPr lang="es-AR" sz="2400" spc="-5" dirty="0">
                <a:latin typeface="Times New Roman" panose="02020603050405020304" pitchFamily="18" charset="0"/>
                <a:cs typeface="Times New Roman" panose="02020603050405020304" pitchFamily="18" charset="0"/>
              </a:rPr>
              <a:t>Antes </a:t>
            </a:r>
            <a:r>
              <a:rPr lang="es-AR" sz="2400" dirty="0">
                <a:latin typeface="Times New Roman" panose="02020603050405020304" pitchFamily="18" charset="0"/>
                <a:cs typeface="Times New Roman" panose="02020603050405020304" pitchFamily="18" charset="0"/>
              </a:rPr>
              <a:t>y después </a:t>
            </a:r>
            <a:r>
              <a:rPr lang="es-AR" sz="2400" spc="-1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esta prueba deberá realizarse </a:t>
            </a:r>
            <a:r>
              <a:rPr lang="es-AR" sz="2400" dirty="0">
                <a:latin typeface="Times New Roman" panose="02020603050405020304" pitchFamily="18" charset="0"/>
                <a:cs typeface="Times New Roman" panose="02020603050405020304" pitchFamily="18" charset="0"/>
              </a:rPr>
              <a:t>un </a:t>
            </a:r>
            <a:r>
              <a:rPr lang="es-AR" sz="2400" spc="-5" dirty="0">
                <a:latin typeface="Times New Roman" panose="02020603050405020304" pitchFamily="18" charset="0"/>
                <a:cs typeface="Times New Roman" panose="02020603050405020304" pitchFamily="18" charset="0"/>
              </a:rPr>
              <a:t>análisis </a:t>
            </a:r>
            <a:r>
              <a:rPr lang="es-AR" sz="2400" dirty="0">
                <a:latin typeface="Times New Roman" panose="02020603050405020304" pitchFamily="18" charset="0"/>
                <a:cs typeface="Times New Roman" panose="02020603050405020304" pitchFamily="18" charset="0"/>
              </a:rPr>
              <a:t>de </a:t>
            </a:r>
            <a:r>
              <a:rPr lang="es-AR" sz="2400" spc="-10" dirty="0">
                <a:latin typeface="Times New Roman" panose="02020603050405020304" pitchFamily="18" charset="0"/>
                <a:cs typeface="Times New Roman" panose="02020603050405020304" pitchFamily="18" charset="0"/>
              </a:rPr>
              <a:t>los </a:t>
            </a:r>
            <a:r>
              <a:rPr lang="es-AR" sz="2400" spc="-5" dirty="0">
                <a:latin typeface="Times New Roman" panose="02020603050405020304" pitchFamily="18" charset="0"/>
                <a:cs typeface="Times New Roman" panose="02020603050405020304" pitchFamily="18" charset="0"/>
              </a:rPr>
              <a:t> gases</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disueltos</a:t>
            </a:r>
            <a:r>
              <a:rPr lang="es-AR" sz="2400" spc="5"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en </a:t>
            </a:r>
            <a:r>
              <a:rPr lang="es-AR" sz="2400" dirty="0">
                <a:latin typeface="Times New Roman" panose="02020603050405020304" pitchFamily="18" charset="0"/>
                <a:cs typeface="Times New Roman" panose="02020603050405020304" pitchFamily="18" charset="0"/>
              </a:rPr>
              <a:t>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aceite.</a:t>
            </a:r>
          </a:p>
          <a:p>
            <a:pPr marL="355600" marR="10160" indent="-342900" algn="just">
              <a:spcBef>
                <a:spcPts val="105"/>
              </a:spcBef>
              <a:buFont typeface="Wingdings" panose="05000000000000000000" pitchFamily="2" charset="2"/>
              <a:buChar char="Ø"/>
            </a:pPr>
            <a:endParaRPr lang="es-AR" sz="2400" dirty="0">
              <a:latin typeface="Times New Roman" panose="02020603050405020304" pitchFamily="18" charset="0"/>
              <a:cs typeface="Times New Roman" panose="02020603050405020304" pitchFamily="18" charset="0"/>
            </a:endParaRPr>
          </a:p>
          <a:p>
            <a:pPr marL="355600" marR="5080" indent="-342900" algn="just">
              <a:spcBef>
                <a:spcPts val="665"/>
              </a:spcBef>
              <a:buFont typeface="Wingdings" panose="05000000000000000000" pitchFamily="2" charset="2"/>
              <a:buChar char="Ø"/>
            </a:pPr>
            <a:r>
              <a:rPr lang="es-AR" sz="2400" spc="-5" dirty="0">
                <a:latin typeface="Times New Roman" panose="02020603050405020304" pitchFamily="18" charset="0"/>
                <a:cs typeface="Times New Roman" panose="02020603050405020304" pitchFamily="18" charset="0"/>
              </a:rPr>
              <a:t>Antes</a:t>
            </a:r>
            <a:r>
              <a:rPr lang="es-AR" sz="2400" dirty="0">
                <a:latin typeface="Times New Roman" panose="02020603050405020304" pitchFamily="18" charset="0"/>
                <a:cs typeface="Times New Roman" panose="02020603050405020304" pitchFamily="18" charset="0"/>
              </a:rPr>
              <a:t> de</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ejecución</a:t>
            </a:r>
            <a:r>
              <a:rPr lang="es-AR" sz="2400" dirty="0">
                <a:latin typeface="Times New Roman" panose="02020603050405020304" pitchFamily="18" charset="0"/>
                <a:cs typeface="Times New Roman" panose="02020603050405020304" pitchFamily="18" charset="0"/>
              </a:rPr>
              <a:t> de</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estas</a:t>
            </a:r>
            <a:r>
              <a:rPr lang="es-AR" sz="2400" dirty="0">
                <a:latin typeface="Times New Roman" panose="02020603050405020304" pitchFamily="18" charset="0"/>
                <a:cs typeface="Times New Roman" panose="02020603050405020304" pitchFamily="18" charset="0"/>
              </a:rPr>
              <a:t> pruebas</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FABRICANTE</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deberá </a:t>
            </a:r>
            <a:r>
              <a:rPr lang="es-AR" sz="2400" spc="-37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presentar al </a:t>
            </a:r>
            <a:r>
              <a:rPr lang="es-AR" sz="2400" spc="-5" dirty="0">
                <a:latin typeface="Times New Roman" panose="02020603050405020304" pitchFamily="18" charset="0"/>
                <a:cs typeface="Times New Roman" panose="02020603050405020304" pitchFamily="18" charset="0"/>
              </a:rPr>
              <a:t>cliente los resultados </a:t>
            </a:r>
            <a:r>
              <a:rPr lang="es-AR" sz="240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estudios analíticos </a:t>
            </a:r>
            <a:r>
              <a:rPr lang="es-AR" sz="2400" dirty="0">
                <a:latin typeface="Times New Roman" panose="02020603050405020304" pitchFamily="18" charset="0"/>
                <a:cs typeface="Times New Roman" panose="02020603050405020304" pitchFamily="18" charset="0"/>
              </a:rPr>
              <a:t>que </a:t>
            </a:r>
            <a:r>
              <a:rPr lang="es-AR" sz="2400" spc="-5" dirty="0">
                <a:latin typeface="Times New Roman" panose="02020603050405020304" pitchFamily="18" charset="0"/>
                <a:cs typeface="Times New Roman" panose="02020603050405020304" pitchFamily="18" charset="0"/>
              </a:rPr>
              <a:t>permitan </a:t>
            </a:r>
            <a:r>
              <a:rPr lang="es-AR" sz="2400" dirty="0">
                <a:latin typeface="Times New Roman" panose="02020603050405020304" pitchFamily="18" charset="0"/>
                <a:cs typeface="Times New Roman" panose="02020603050405020304" pitchFamily="18" charset="0"/>
              </a:rPr>
              <a:t> definir</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posición</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cambiador</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tomas.</a:t>
            </a:r>
          </a:p>
          <a:p>
            <a:pPr marL="355600" marR="5080" indent="-342900" algn="just">
              <a:spcBef>
                <a:spcPts val="665"/>
              </a:spcBef>
              <a:buFont typeface="Wingdings" panose="05000000000000000000" pitchFamily="2" charset="2"/>
              <a:buChar char="Ø"/>
            </a:pPr>
            <a:endParaRPr lang="es-AR" sz="2400" dirty="0">
              <a:latin typeface="Times New Roman" panose="02020603050405020304" pitchFamily="18" charset="0"/>
              <a:cs typeface="Times New Roman" panose="02020603050405020304" pitchFamily="18" charset="0"/>
            </a:endParaRPr>
          </a:p>
          <a:p>
            <a:pPr marL="355600" marR="8255" indent="-342900" algn="just">
              <a:spcBef>
                <a:spcPts val="815"/>
              </a:spcBef>
              <a:buFont typeface="Wingdings" panose="05000000000000000000" pitchFamily="2" charset="2"/>
              <a:buChar char="Ø"/>
            </a:pP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magnitud de la </a:t>
            </a:r>
            <a:r>
              <a:rPr lang="es-AR" sz="2400" spc="-5" dirty="0">
                <a:latin typeface="Times New Roman" panose="02020603050405020304" pitchFamily="18" charset="0"/>
                <a:cs typeface="Times New Roman" panose="02020603050405020304" pitchFamily="18" charset="0"/>
              </a:rPr>
              <a:t>oscilación </a:t>
            </a:r>
            <a:r>
              <a:rPr lang="es-AR" sz="2400" dirty="0">
                <a:latin typeface="Times New Roman" panose="02020603050405020304" pitchFamily="18" charset="0"/>
                <a:cs typeface="Times New Roman" panose="02020603050405020304" pitchFamily="18" charset="0"/>
              </a:rPr>
              <a:t>no </a:t>
            </a:r>
            <a:r>
              <a:rPr lang="es-AR" sz="2400" spc="-5" dirty="0">
                <a:latin typeface="Times New Roman" panose="02020603050405020304" pitchFamily="18" charset="0"/>
                <a:cs typeface="Times New Roman" panose="02020603050405020304" pitchFamily="18" charset="0"/>
              </a:rPr>
              <a:t>deberá ser limitada artificialmente durante </a:t>
            </a:r>
            <a:r>
              <a:rPr lang="es-AR" sz="2400" spc="-37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corte</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onda</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menos</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del</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40%</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valor</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pico</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tensión.</a:t>
            </a:r>
          </a:p>
          <a:p>
            <a:pPr marL="355600" marR="8255" indent="-342900" algn="just">
              <a:spcBef>
                <a:spcPts val="815"/>
              </a:spcBef>
              <a:buFont typeface="Wingdings" panose="05000000000000000000" pitchFamily="2" charset="2"/>
              <a:buChar char="Ø"/>
            </a:pPr>
            <a:endParaRPr lang="es-AR" sz="2400" dirty="0">
              <a:latin typeface="Times New Roman" panose="02020603050405020304" pitchFamily="18" charset="0"/>
              <a:cs typeface="Times New Roman" panose="02020603050405020304" pitchFamily="18" charset="0"/>
            </a:endParaRPr>
          </a:p>
          <a:p>
            <a:pPr marL="355600" marR="8255" indent="-342900" algn="just">
              <a:spcBef>
                <a:spcPts val="830"/>
              </a:spcBef>
              <a:buFont typeface="Wingdings" panose="05000000000000000000" pitchFamily="2" charset="2"/>
              <a:buChar char="Ø"/>
            </a:pPr>
            <a:r>
              <a:rPr lang="es-AR" sz="2400" dirty="0">
                <a:latin typeface="Times New Roman" panose="02020603050405020304" pitchFamily="18" charset="0"/>
                <a:cs typeface="Times New Roman" panose="02020603050405020304" pitchFamily="18" charset="0"/>
              </a:rPr>
              <a:t>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valor</a:t>
            </a:r>
            <a:r>
              <a:rPr lang="es-AR" sz="2400" dirty="0">
                <a:latin typeface="Times New Roman" panose="02020603050405020304" pitchFamily="18" charset="0"/>
                <a:cs typeface="Times New Roman" panose="02020603050405020304" pitchFamily="18" charset="0"/>
              </a:rPr>
              <a:t> pico</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onda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cortada</a:t>
            </a:r>
            <a:r>
              <a:rPr lang="es-AR" sz="2400" dirty="0">
                <a:latin typeface="Times New Roman" panose="02020603050405020304" pitchFamily="18" charset="0"/>
                <a:cs typeface="Times New Roman" panose="02020603050405020304" pitchFamily="18" charset="0"/>
              </a:rPr>
              <a:t> será</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un</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10%</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superior</a:t>
            </a:r>
            <a:r>
              <a:rPr lang="es-AR" sz="2400" dirty="0">
                <a:latin typeface="Times New Roman" panose="02020603050405020304" pitchFamily="18" charset="0"/>
                <a:cs typeface="Times New Roman" panose="02020603050405020304" pitchFamily="18" charset="0"/>
              </a:rPr>
              <a:t> al</a:t>
            </a:r>
            <a:r>
              <a:rPr lang="es-AR" sz="2400" spc="5"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BIL </a:t>
            </a:r>
            <a:r>
              <a:rPr lang="es-AR" sz="2400" spc="-5" dirty="0">
                <a:latin typeface="Times New Roman" panose="02020603050405020304" pitchFamily="18" charset="0"/>
                <a:cs typeface="Times New Roman" panose="02020603050405020304" pitchFamily="18" charset="0"/>
              </a:rPr>
              <a:t> correspondiente</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al</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terminal</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en</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consideración.</a:t>
            </a:r>
            <a:endParaRPr lang="es-AR" sz="2400" dirty="0">
              <a:latin typeface="Times New Roman" panose="02020603050405020304" pitchFamily="18" charset="0"/>
              <a:cs typeface="Times New Roman" panose="02020603050405020304" pitchFamily="18" charset="0"/>
            </a:endParaRPr>
          </a:p>
        </p:txBody>
      </p:sp>
      <p:pic>
        <p:nvPicPr>
          <p:cNvPr id="5" name="object 5">
            <a:extLst>
              <a:ext uri="{FF2B5EF4-FFF2-40B4-BE49-F238E27FC236}">
                <a16:creationId xmlns:a16="http://schemas.microsoft.com/office/drawing/2014/main" xmlns="" id="{829D85C5-1950-452D-B52F-7B5DF5ECF07A}"/>
              </a:ext>
            </a:extLst>
          </p:cNvPr>
          <p:cNvPicPr/>
          <p:nvPr/>
        </p:nvPicPr>
        <p:blipFill>
          <a:blip r:embed="rId3" cstate="print"/>
          <a:stretch>
            <a:fillRect/>
          </a:stretch>
        </p:blipFill>
        <p:spPr>
          <a:xfrm>
            <a:off x="11126643" y="0"/>
            <a:ext cx="2208357" cy="54809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143000" y="478223"/>
            <a:ext cx="11430000" cy="9282028"/>
          </a:xfrm>
          <a:prstGeom prst="rect">
            <a:avLst/>
          </a:prstGeom>
        </p:spPr>
        <p:txBody>
          <a:bodyPr vert="horz" wrap="square" lIns="0" tIns="12700" rIns="0" bIns="0" rtlCol="0">
            <a:spAutoFit/>
          </a:bodyPr>
          <a:lstStyle/>
          <a:p>
            <a:pPr marL="12065" marR="311150" lvl="2">
              <a:spcBef>
                <a:spcPts val="955"/>
              </a:spcBef>
              <a:tabLst>
                <a:tab pos="469900" algn="l"/>
              </a:tabLst>
            </a:pPr>
            <a:r>
              <a:rPr sz="2400" b="1" u="sng" spc="-5" dirty="0" err="1">
                <a:latin typeface="Times New Roman" panose="02020603050405020304" pitchFamily="18" charset="0"/>
                <a:cs typeface="Times New Roman" panose="02020603050405020304" pitchFamily="18" charset="0"/>
              </a:rPr>
              <a:t>Pruebas</a:t>
            </a:r>
            <a:r>
              <a:rPr sz="2400" b="1" u="sng" dirty="0">
                <a:latin typeface="Times New Roman" panose="02020603050405020304" pitchFamily="18" charset="0"/>
                <a:cs typeface="Times New Roman" panose="02020603050405020304" pitchFamily="18" charset="0"/>
              </a:rPr>
              <a:t> a</a:t>
            </a:r>
            <a:r>
              <a:rPr sz="2400" b="1" u="sng" spc="-5" dirty="0">
                <a:latin typeface="Times New Roman" panose="02020603050405020304" pitchFamily="18" charset="0"/>
                <a:cs typeface="Times New Roman" panose="02020603050405020304" pitchFamily="18" charset="0"/>
              </a:rPr>
              <a:t> baja frecuencia</a:t>
            </a:r>
            <a:r>
              <a:rPr sz="2400" b="1" u="sng" spc="5"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(Potencial</a:t>
            </a:r>
            <a:r>
              <a:rPr sz="2400" b="1" u="sng" spc="10"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aplicado</a:t>
            </a:r>
            <a:r>
              <a:rPr sz="2400" b="1" u="sng" spc="15" dirty="0">
                <a:latin typeface="Times New Roman" panose="02020603050405020304" pitchFamily="18" charset="0"/>
                <a:cs typeface="Times New Roman" panose="02020603050405020304" pitchFamily="18" charset="0"/>
              </a:rPr>
              <a:t> </a:t>
            </a:r>
            <a:r>
              <a:rPr sz="2400" b="1" u="sng" dirty="0">
                <a:latin typeface="Times New Roman" panose="02020603050405020304" pitchFamily="18" charset="0"/>
                <a:cs typeface="Times New Roman" panose="02020603050405020304" pitchFamily="18" charset="0"/>
              </a:rPr>
              <a:t>y</a:t>
            </a:r>
            <a:r>
              <a:rPr sz="2400" b="1" u="sng" spc="-45" dirty="0">
                <a:latin typeface="Times New Roman" panose="02020603050405020304" pitchFamily="18" charset="0"/>
                <a:cs typeface="Times New Roman" panose="02020603050405020304" pitchFamily="18" charset="0"/>
              </a:rPr>
              <a:t> </a:t>
            </a:r>
            <a:r>
              <a:rPr sz="2400" b="1" u="sng" dirty="0">
                <a:latin typeface="Times New Roman" panose="02020603050405020304" pitchFamily="18" charset="0"/>
                <a:cs typeface="Times New Roman" panose="02020603050405020304" pitchFamily="18" charset="0"/>
              </a:rPr>
              <a:t>Potencial </a:t>
            </a:r>
            <a:r>
              <a:rPr sz="2400" b="1" u="sng" spc="-370" dirty="0">
                <a:latin typeface="Times New Roman" panose="02020603050405020304" pitchFamily="18" charset="0"/>
                <a:cs typeface="Times New Roman" panose="02020603050405020304" pitchFamily="18" charset="0"/>
              </a:rPr>
              <a:t> </a:t>
            </a:r>
            <a:r>
              <a:rPr sz="2400" b="1" u="sng" spc="-5" dirty="0" err="1">
                <a:latin typeface="Times New Roman" panose="02020603050405020304" pitchFamily="18" charset="0"/>
                <a:cs typeface="Times New Roman" panose="02020603050405020304" pitchFamily="18" charset="0"/>
              </a:rPr>
              <a:t>Inducido</a:t>
            </a:r>
            <a:r>
              <a:rPr sz="2400" b="1" u="sng" spc="-5" dirty="0">
                <a:latin typeface="Times New Roman" panose="02020603050405020304" pitchFamily="18" charset="0"/>
                <a:cs typeface="Times New Roman" panose="02020603050405020304" pitchFamily="18" charset="0"/>
              </a:rPr>
              <a:t>).</a:t>
            </a:r>
            <a:endParaRPr lang="es-AR" sz="2400" b="1" u="sng" spc="-5" dirty="0">
              <a:latin typeface="Times New Roman" panose="02020603050405020304" pitchFamily="18" charset="0"/>
              <a:cs typeface="Times New Roman" panose="02020603050405020304" pitchFamily="18" charset="0"/>
            </a:endParaRPr>
          </a:p>
          <a:p>
            <a:pPr marL="469265" marR="311150" lvl="2" indent="-457200">
              <a:spcBef>
                <a:spcPts val="955"/>
              </a:spcBef>
              <a:buAutoNum type="arabicPeriod" startAt="2"/>
              <a:tabLst>
                <a:tab pos="469900" algn="l"/>
              </a:tabLst>
            </a:pPr>
            <a:endParaRPr sz="2400" dirty="0">
              <a:latin typeface="Times New Roman" panose="02020603050405020304" pitchFamily="18" charset="0"/>
              <a:cs typeface="Times New Roman" panose="02020603050405020304" pitchFamily="18" charset="0"/>
            </a:endParaRPr>
          </a:p>
          <a:p>
            <a:pPr marL="355600" marR="6350" indent="-342900" algn="just">
              <a:spcBef>
                <a:spcPts val="905"/>
              </a:spcBef>
              <a:buFont typeface="Wingdings" panose="05000000000000000000" pitchFamily="2" charset="2"/>
              <a:buChar char="Ø"/>
            </a:pPr>
            <a:r>
              <a:rPr sz="2400" b="1" dirty="0">
                <a:latin typeface="Times New Roman" panose="02020603050405020304" pitchFamily="18" charset="0"/>
                <a:cs typeface="Times New Roman" panose="02020603050405020304" pitchFamily="18" charset="0"/>
              </a:rPr>
              <a:t>Se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realizaran</a:t>
            </a:r>
            <a:r>
              <a:rPr sz="2400" b="1"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estas</a:t>
            </a:r>
            <a:r>
              <a:rPr sz="2400" b="1" spc="-5" dirty="0">
                <a:latin typeface="Times New Roman" panose="02020603050405020304" pitchFamily="18" charset="0"/>
                <a:cs typeface="Times New Roman" panose="02020603050405020304" pitchFamily="18" charset="0"/>
              </a:rPr>
              <a:t> pruebas</a:t>
            </a:r>
            <a:r>
              <a:rPr sz="2400" b="1" dirty="0">
                <a:latin typeface="Times New Roman" panose="02020603050405020304" pitchFamily="18" charset="0"/>
                <a:cs typeface="Times New Roman" panose="02020603050405020304" pitchFamily="18" charset="0"/>
              </a:rPr>
              <a:t> de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acuerdo</a:t>
            </a:r>
            <a:r>
              <a:rPr sz="2400" b="1" dirty="0">
                <a:latin typeface="Times New Roman" panose="02020603050405020304" pitchFamily="18" charset="0"/>
                <a:cs typeface="Times New Roman" panose="02020603050405020304" pitchFamily="18" charset="0"/>
              </a:rPr>
              <a:t> a</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lo</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indicado</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en</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ANSI </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C57.12.90 </a:t>
            </a:r>
            <a:r>
              <a:rPr sz="2400" b="1" dirty="0">
                <a:latin typeface="Times New Roman" panose="02020603050405020304" pitchFamily="18" charset="0"/>
                <a:cs typeface="Times New Roman" panose="02020603050405020304" pitchFamily="18" charset="0"/>
              </a:rPr>
              <a:t>y se aplicarán </a:t>
            </a:r>
            <a:r>
              <a:rPr sz="2400" b="1" spc="-5" dirty="0">
                <a:latin typeface="Times New Roman" panose="02020603050405020304" pitchFamily="18" charset="0"/>
                <a:cs typeface="Times New Roman" panose="02020603050405020304" pitchFamily="18" charset="0"/>
              </a:rPr>
              <a:t>los niveles </a:t>
            </a:r>
            <a:r>
              <a:rPr sz="2400" b="1"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tensión indicados </a:t>
            </a:r>
            <a:r>
              <a:rPr sz="2400" b="1" spc="-10" dirty="0">
                <a:latin typeface="Times New Roman" panose="02020603050405020304" pitchFamily="18" charset="0"/>
                <a:cs typeface="Times New Roman" panose="02020603050405020304" pitchFamily="18" charset="0"/>
              </a:rPr>
              <a:t>en ANSI </a:t>
            </a:r>
            <a:r>
              <a:rPr sz="2400" b="1" spc="-5" dirty="0">
                <a:latin typeface="Times New Roman" panose="02020603050405020304" pitchFamily="18" charset="0"/>
                <a:cs typeface="Times New Roman" panose="02020603050405020304" pitchFamily="18" charset="0"/>
              </a:rPr>
              <a:t> C57.12.00</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correspondientes</a:t>
            </a:r>
            <a:r>
              <a:rPr sz="2400" b="1" dirty="0">
                <a:latin typeface="Times New Roman" panose="02020603050405020304" pitchFamily="18" charset="0"/>
                <a:cs typeface="Times New Roman" panose="02020603050405020304" pitchFamily="18" charset="0"/>
              </a:rPr>
              <a:t> al</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BIL</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especificado.</a:t>
            </a:r>
            <a:r>
              <a:rPr sz="2400" b="1" dirty="0">
                <a:latin typeface="Times New Roman" panose="02020603050405020304" pitchFamily="18" charset="0"/>
                <a:cs typeface="Times New Roman" panose="02020603050405020304" pitchFamily="18" charset="0"/>
              </a:rPr>
              <a:t> El</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valor</a:t>
            </a:r>
            <a:r>
              <a:rPr sz="2400" b="1" dirty="0">
                <a:latin typeface="Times New Roman" panose="02020603050405020304" pitchFamily="18" charset="0"/>
                <a:cs typeface="Times New Roman" panose="02020603050405020304" pitchFamily="18" charset="0"/>
              </a:rPr>
              <a:t> de</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las </a:t>
            </a:r>
            <a:r>
              <a:rPr sz="2400" b="1" spc="-5" dirty="0">
                <a:latin typeface="Times New Roman" panose="02020603050405020304" pitchFamily="18" charset="0"/>
                <a:cs typeface="Times New Roman" panose="02020603050405020304" pitchFamily="18" charset="0"/>
              </a:rPr>
              <a:t> descargas </a:t>
            </a:r>
            <a:r>
              <a:rPr sz="2400" b="1" dirty="0">
                <a:latin typeface="Times New Roman" panose="02020603050405020304" pitchFamily="18" charset="0"/>
                <a:cs typeface="Times New Roman" panose="02020603050405020304" pitchFamily="18" charset="0"/>
              </a:rPr>
              <a:t>en </a:t>
            </a:r>
            <a:r>
              <a:rPr sz="2400" b="1" spc="-10" dirty="0">
                <a:latin typeface="Times New Roman" panose="02020603050405020304" pitchFamily="18" charset="0"/>
                <a:cs typeface="Times New Roman" panose="02020603050405020304" pitchFamily="18" charset="0"/>
              </a:rPr>
              <a:t>la </a:t>
            </a:r>
            <a:r>
              <a:rPr sz="2400" b="1" spc="-5" dirty="0">
                <a:latin typeface="Times New Roman" panose="02020603050405020304" pitchFamily="18" charset="0"/>
                <a:cs typeface="Times New Roman" panose="02020603050405020304" pitchFamily="18" charset="0"/>
              </a:rPr>
              <a:t>prueba </a:t>
            </a:r>
            <a:r>
              <a:rPr sz="2400" b="1"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potencial inducido, </a:t>
            </a:r>
            <a:r>
              <a:rPr sz="2400" b="1" dirty="0">
                <a:latin typeface="Times New Roman" panose="02020603050405020304" pitchFamily="18" charset="0"/>
                <a:cs typeface="Times New Roman" panose="02020603050405020304" pitchFamily="18" charset="0"/>
              </a:rPr>
              <a:t>deberá </a:t>
            </a:r>
            <a:r>
              <a:rPr sz="2400" b="1" spc="-5" dirty="0">
                <a:latin typeface="Times New Roman" panose="02020603050405020304" pitchFamily="18" charset="0"/>
                <a:cs typeface="Times New Roman" panose="02020603050405020304" pitchFamily="18" charset="0"/>
              </a:rPr>
              <a:t>ser inferior </a:t>
            </a:r>
            <a:r>
              <a:rPr sz="2400" b="1" dirty="0">
                <a:latin typeface="Times New Roman" panose="02020603050405020304" pitchFamily="18" charset="0"/>
                <a:cs typeface="Times New Roman" panose="02020603050405020304" pitchFamily="18" charset="0"/>
              </a:rPr>
              <a:t>a </a:t>
            </a:r>
            <a:r>
              <a:rPr sz="2400" b="1" spc="-5" dirty="0">
                <a:latin typeface="Times New Roman" panose="02020603050405020304" pitchFamily="18" charset="0"/>
                <a:cs typeface="Times New Roman" panose="02020603050405020304" pitchFamily="18" charset="0"/>
              </a:rPr>
              <a:t>200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pC</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1,5</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veces</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la</a:t>
            </a:r>
            <a:r>
              <a:rPr sz="2400" b="1" spc="-2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tensión</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máxima</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10" dirty="0">
                <a:latin typeface="Times New Roman" panose="02020603050405020304" pitchFamily="18" charset="0"/>
                <a:cs typeface="Times New Roman" panose="02020603050405020304" pitchFamily="18" charset="0"/>
              </a:rPr>
              <a:t> </a:t>
            </a:r>
            <a:r>
              <a:rPr sz="2400" b="1" dirty="0" err="1">
                <a:latin typeface="Times New Roman" panose="02020603050405020304" pitchFamily="18" charset="0"/>
                <a:cs typeface="Times New Roman" panose="02020603050405020304" pitchFamily="18" charset="0"/>
              </a:rPr>
              <a:t>operación</a:t>
            </a:r>
            <a:r>
              <a:rPr sz="2400" b="1" dirty="0">
                <a:latin typeface="Times New Roman" panose="02020603050405020304" pitchFamily="18" charset="0"/>
                <a:cs typeface="Times New Roman" panose="02020603050405020304" pitchFamily="18" charset="0"/>
              </a:rPr>
              <a:t>.</a:t>
            </a:r>
            <a:endParaRPr lang="es-AR" sz="2400" b="1" dirty="0">
              <a:latin typeface="Times New Roman" panose="02020603050405020304" pitchFamily="18" charset="0"/>
              <a:cs typeface="Times New Roman" panose="02020603050405020304" pitchFamily="18" charset="0"/>
            </a:endParaRPr>
          </a:p>
          <a:p>
            <a:pPr marL="12700" marR="6350" algn="just">
              <a:spcBef>
                <a:spcPts val="905"/>
              </a:spcBef>
            </a:pPr>
            <a:endParaRPr sz="2400" b="1" dirty="0">
              <a:latin typeface="Times New Roman" panose="02020603050405020304" pitchFamily="18" charset="0"/>
              <a:cs typeface="Times New Roman" panose="02020603050405020304" pitchFamily="18" charset="0"/>
            </a:endParaRPr>
          </a:p>
          <a:p>
            <a:pPr marL="12065" lvl="2" algn="just">
              <a:spcBef>
                <a:spcPts val="780"/>
              </a:spcBef>
              <a:tabLst>
                <a:tab pos="469900" algn="l"/>
              </a:tabLst>
            </a:pPr>
            <a:r>
              <a:rPr sz="2400" b="1" u="sng" spc="-5" dirty="0">
                <a:latin typeface="Times New Roman" panose="02020603050405020304" pitchFamily="18" charset="0"/>
                <a:cs typeface="Times New Roman" panose="02020603050405020304" pitchFamily="18" charset="0"/>
              </a:rPr>
              <a:t>Medida</a:t>
            </a:r>
            <a:r>
              <a:rPr sz="2400" b="1" u="sng" spc="-20"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de</a:t>
            </a:r>
            <a:r>
              <a:rPr sz="2400" b="1" u="sng" spc="-15" dirty="0">
                <a:latin typeface="Times New Roman" panose="02020603050405020304" pitchFamily="18" charset="0"/>
                <a:cs typeface="Times New Roman" panose="02020603050405020304" pitchFamily="18" charset="0"/>
              </a:rPr>
              <a:t> </a:t>
            </a:r>
            <a:r>
              <a:rPr sz="2400" b="1" u="sng" spc="-5" dirty="0" err="1">
                <a:latin typeface="Times New Roman" panose="02020603050405020304" pitchFamily="18" charset="0"/>
                <a:cs typeface="Times New Roman" panose="02020603050405020304" pitchFamily="18" charset="0"/>
              </a:rPr>
              <a:t>resistencia</a:t>
            </a:r>
            <a:r>
              <a:rPr sz="2400" b="1" u="sng" spc="-5" dirty="0">
                <a:latin typeface="Times New Roman" panose="02020603050405020304" pitchFamily="18" charset="0"/>
                <a:cs typeface="Times New Roman" panose="02020603050405020304" pitchFamily="18" charset="0"/>
              </a:rPr>
              <a:t>.</a:t>
            </a:r>
            <a:endParaRPr lang="es-AR" sz="2400" b="1" u="sng" spc="-5" dirty="0">
              <a:latin typeface="Times New Roman" panose="02020603050405020304" pitchFamily="18" charset="0"/>
              <a:cs typeface="Times New Roman" panose="02020603050405020304" pitchFamily="18" charset="0"/>
            </a:endParaRPr>
          </a:p>
          <a:p>
            <a:pPr marL="469265" lvl="2" indent="-457200" algn="just">
              <a:spcBef>
                <a:spcPts val="780"/>
              </a:spcBef>
              <a:buAutoNum type="arabicPeriod" startAt="3"/>
              <a:tabLst>
                <a:tab pos="469900" algn="l"/>
              </a:tabLst>
            </a:pPr>
            <a:endParaRPr sz="2400" b="1" dirty="0">
              <a:latin typeface="Times New Roman" panose="02020603050405020304" pitchFamily="18" charset="0"/>
              <a:cs typeface="Times New Roman" panose="02020603050405020304" pitchFamily="18" charset="0"/>
            </a:endParaRPr>
          </a:p>
          <a:p>
            <a:pPr marL="355600" marR="8890" indent="-342900" algn="just">
              <a:spcBef>
                <a:spcPts val="760"/>
              </a:spcBef>
              <a:buFont typeface="Wingdings" panose="05000000000000000000" pitchFamily="2" charset="2"/>
              <a:buChar char="Ø"/>
            </a:pPr>
            <a:r>
              <a:rPr sz="2400" b="1" dirty="0">
                <a:latin typeface="Times New Roman" panose="02020603050405020304" pitchFamily="18" charset="0"/>
                <a:cs typeface="Times New Roman" panose="02020603050405020304" pitchFamily="18" charset="0"/>
              </a:rPr>
              <a:t>La prueba deberá ser </a:t>
            </a:r>
            <a:r>
              <a:rPr sz="2400" b="1" spc="-5" dirty="0">
                <a:latin typeface="Times New Roman" panose="02020603050405020304" pitchFamily="18" charset="0"/>
                <a:cs typeface="Times New Roman" panose="02020603050405020304" pitchFamily="18" charset="0"/>
              </a:rPr>
              <a:t>realizada </a:t>
            </a:r>
            <a:r>
              <a:rPr sz="2400" b="1"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acuerdo </a:t>
            </a:r>
            <a:r>
              <a:rPr sz="2400" b="1" dirty="0">
                <a:latin typeface="Times New Roman" panose="02020603050405020304" pitchFamily="18" charset="0"/>
                <a:cs typeface="Times New Roman" panose="02020603050405020304" pitchFamily="18" charset="0"/>
              </a:rPr>
              <a:t>a </a:t>
            </a:r>
            <a:r>
              <a:rPr sz="2400" b="1" spc="-5" dirty="0">
                <a:latin typeface="Times New Roman" panose="02020603050405020304" pitchFamily="18" charset="0"/>
                <a:cs typeface="Times New Roman" panose="02020603050405020304" pitchFamily="18" charset="0"/>
              </a:rPr>
              <a:t>ANSI/IEEE C57.12.90 </a:t>
            </a:r>
            <a:r>
              <a:rPr sz="2400" b="1" dirty="0">
                <a:latin typeface="Times New Roman" panose="02020603050405020304" pitchFamily="18" charset="0"/>
                <a:cs typeface="Times New Roman" panose="02020603050405020304" pitchFamily="18" charset="0"/>
              </a:rPr>
              <a:t> sobre </a:t>
            </a:r>
            <a:r>
              <a:rPr sz="2400" b="1" spc="-5" dirty="0">
                <a:latin typeface="Times New Roman" panose="02020603050405020304" pitchFamily="18" charset="0"/>
                <a:cs typeface="Times New Roman" panose="02020603050405020304" pitchFamily="18" charset="0"/>
              </a:rPr>
              <a:t>todos los </a:t>
            </a:r>
            <a:r>
              <a:rPr sz="2400" b="1" dirty="0">
                <a:latin typeface="Times New Roman" panose="02020603050405020304" pitchFamily="18" charset="0"/>
                <a:cs typeface="Times New Roman" panose="02020603050405020304" pitchFamily="18" charset="0"/>
              </a:rPr>
              <a:t>arrollados y en </a:t>
            </a:r>
            <a:r>
              <a:rPr sz="2400" b="1" spc="-5" dirty="0">
                <a:latin typeface="Times New Roman" panose="02020603050405020304" pitchFamily="18" charset="0"/>
                <a:cs typeface="Times New Roman" panose="02020603050405020304" pitchFamily="18" charset="0"/>
              </a:rPr>
              <a:t>todas </a:t>
            </a:r>
            <a:r>
              <a:rPr sz="2400" b="1" dirty="0">
                <a:latin typeface="Times New Roman" panose="02020603050405020304" pitchFamily="18" charset="0"/>
                <a:cs typeface="Times New Roman" panose="02020603050405020304" pitchFamily="18" charset="0"/>
              </a:rPr>
              <a:t>las </a:t>
            </a:r>
            <a:r>
              <a:rPr sz="2400" b="1" spc="-5" dirty="0">
                <a:latin typeface="Times New Roman" panose="02020603050405020304" pitchFamily="18" charset="0"/>
                <a:cs typeface="Times New Roman" panose="02020603050405020304" pitchFamily="18" charset="0"/>
              </a:rPr>
              <a:t>posiciones </a:t>
            </a:r>
            <a:r>
              <a:rPr sz="2400" b="1" dirty="0">
                <a:latin typeface="Times New Roman" panose="02020603050405020304" pitchFamily="18" charset="0"/>
                <a:cs typeface="Times New Roman" panose="02020603050405020304" pitchFamily="18" charset="0"/>
              </a:rPr>
              <a:t>del cambiador </a:t>
            </a:r>
            <a:r>
              <a:rPr sz="2400" b="1" spc="-10"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tomas</a:t>
            </a:r>
            <a:r>
              <a:rPr sz="2400" b="1" spc="-5" dirty="0">
                <a:latin typeface="Times New Roman" panose="02020603050405020304" pitchFamily="18" charset="0"/>
                <a:cs typeface="Times New Roman" panose="02020603050405020304" pitchFamily="18" charset="0"/>
              </a:rPr>
              <a:t>.</a:t>
            </a:r>
            <a:endParaRPr lang="es-AR" sz="2400" b="1" spc="-5" dirty="0">
              <a:latin typeface="Times New Roman" panose="02020603050405020304" pitchFamily="18" charset="0"/>
              <a:cs typeface="Times New Roman" panose="02020603050405020304" pitchFamily="18" charset="0"/>
            </a:endParaRPr>
          </a:p>
          <a:p>
            <a:pPr marL="12700" marR="8890" algn="just">
              <a:spcBef>
                <a:spcPts val="760"/>
              </a:spcBef>
            </a:pPr>
            <a:endParaRPr sz="2400" b="1" dirty="0">
              <a:latin typeface="Times New Roman" panose="02020603050405020304" pitchFamily="18" charset="0"/>
              <a:cs typeface="Times New Roman" panose="02020603050405020304" pitchFamily="18" charset="0"/>
            </a:endParaRPr>
          </a:p>
          <a:p>
            <a:pPr marL="12065" marR="706120" lvl="2" algn="just">
              <a:spcBef>
                <a:spcPts val="1095"/>
              </a:spcBef>
              <a:tabLst>
                <a:tab pos="469900" algn="l"/>
              </a:tabLst>
            </a:pPr>
            <a:r>
              <a:rPr sz="2400" b="1" u="sng" spc="-5" dirty="0">
                <a:latin typeface="Times New Roman" panose="02020603050405020304" pitchFamily="18" charset="0"/>
                <a:cs typeface="Times New Roman" panose="02020603050405020304" pitchFamily="18" charset="0"/>
              </a:rPr>
              <a:t>Pruebas de relación de transformación </a:t>
            </a:r>
            <a:r>
              <a:rPr sz="2400" b="1" u="sng" dirty="0">
                <a:latin typeface="Times New Roman" panose="02020603050405020304" pitchFamily="18" charset="0"/>
                <a:cs typeface="Times New Roman" panose="02020603050405020304" pitchFamily="18" charset="0"/>
              </a:rPr>
              <a:t>y </a:t>
            </a:r>
            <a:r>
              <a:rPr sz="2400" b="1" u="sng" spc="-5" dirty="0">
                <a:latin typeface="Times New Roman" panose="02020603050405020304" pitchFamily="18" charset="0"/>
                <a:cs typeface="Times New Roman" panose="02020603050405020304" pitchFamily="18" charset="0"/>
              </a:rPr>
              <a:t>cálculos de </a:t>
            </a:r>
            <a:r>
              <a:rPr sz="2400" b="1" u="sng" spc="-375" dirty="0">
                <a:latin typeface="Times New Roman" panose="02020603050405020304" pitchFamily="18" charset="0"/>
                <a:cs typeface="Times New Roman" panose="02020603050405020304" pitchFamily="18" charset="0"/>
              </a:rPr>
              <a:t> </a:t>
            </a:r>
            <a:r>
              <a:rPr sz="2400" b="1" u="sng" spc="-5" dirty="0" err="1">
                <a:latin typeface="Times New Roman" panose="02020603050405020304" pitchFamily="18" charset="0"/>
                <a:cs typeface="Times New Roman" panose="02020603050405020304" pitchFamily="18" charset="0"/>
              </a:rPr>
              <a:t>regulación</a:t>
            </a:r>
            <a:r>
              <a:rPr sz="2400" b="1" spc="-5" dirty="0">
                <a:latin typeface="Times New Roman" panose="02020603050405020304" pitchFamily="18" charset="0"/>
                <a:cs typeface="Times New Roman" panose="02020603050405020304" pitchFamily="18" charset="0"/>
              </a:rPr>
              <a:t>.</a:t>
            </a:r>
            <a:endParaRPr lang="es-AR" sz="2400" b="1" spc="-5" dirty="0">
              <a:latin typeface="Times New Roman" panose="02020603050405020304" pitchFamily="18" charset="0"/>
              <a:cs typeface="Times New Roman" panose="02020603050405020304" pitchFamily="18" charset="0"/>
            </a:endParaRPr>
          </a:p>
          <a:p>
            <a:pPr marL="469265" marR="706120" lvl="2" indent="-457200" algn="just">
              <a:spcBef>
                <a:spcPts val="1095"/>
              </a:spcBef>
              <a:buAutoNum type="arabicPeriod" startAt="4"/>
              <a:tabLst>
                <a:tab pos="469900" algn="l"/>
              </a:tabLst>
            </a:pPr>
            <a:endParaRPr sz="2400" b="1" dirty="0">
              <a:latin typeface="Times New Roman" panose="02020603050405020304" pitchFamily="18" charset="0"/>
              <a:cs typeface="Times New Roman" panose="02020603050405020304" pitchFamily="18" charset="0"/>
            </a:endParaRPr>
          </a:p>
          <a:p>
            <a:pPr marL="355600" marR="7620" indent="-342900" algn="just">
              <a:spcBef>
                <a:spcPts val="700"/>
              </a:spcBef>
              <a:buFont typeface="Wingdings" panose="05000000000000000000" pitchFamily="2" charset="2"/>
              <a:buChar char="Ø"/>
            </a:pPr>
            <a:r>
              <a:rPr sz="2400" b="1" dirty="0">
                <a:latin typeface="Times New Roman" panose="02020603050405020304" pitchFamily="18" charset="0"/>
                <a:cs typeface="Times New Roman" panose="02020603050405020304" pitchFamily="18" charset="0"/>
              </a:rPr>
              <a:t>La prueba deberá ser </a:t>
            </a:r>
            <a:r>
              <a:rPr sz="2400" b="1" spc="-5" dirty="0">
                <a:latin typeface="Times New Roman" panose="02020603050405020304" pitchFamily="18" charset="0"/>
                <a:cs typeface="Times New Roman" panose="02020603050405020304" pitchFamily="18" charset="0"/>
              </a:rPr>
              <a:t>realizada </a:t>
            </a:r>
            <a:r>
              <a:rPr sz="2400" b="1"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acuerdo </a:t>
            </a:r>
            <a:r>
              <a:rPr sz="2400" b="1" dirty="0">
                <a:latin typeface="Times New Roman" panose="02020603050405020304" pitchFamily="18" charset="0"/>
                <a:cs typeface="Times New Roman" panose="02020603050405020304" pitchFamily="18" charset="0"/>
              </a:rPr>
              <a:t>a </a:t>
            </a:r>
            <a:r>
              <a:rPr sz="2400" b="1" spc="-5" dirty="0">
                <a:latin typeface="Times New Roman" panose="02020603050405020304" pitchFamily="18" charset="0"/>
                <a:cs typeface="Times New Roman" panose="02020603050405020304" pitchFamily="18" charset="0"/>
              </a:rPr>
              <a:t>ANSI/IEEE C57.12.90 </a:t>
            </a:r>
            <a:r>
              <a:rPr sz="2400" b="1" dirty="0">
                <a:latin typeface="Times New Roman" panose="02020603050405020304" pitchFamily="18" charset="0"/>
                <a:cs typeface="Times New Roman" panose="02020603050405020304" pitchFamily="18" charset="0"/>
              </a:rPr>
              <a:t> sobre </a:t>
            </a:r>
            <a:r>
              <a:rPr sz="2400" b="1" spc="-5" dirty="0">
                <a:latin typeface="Times New Roman" panose="02020603050405020304" pitchFamily="18" charset="0"/>
                <a:cs typeface="Times New Roman" panose="02020603050405020304" pitchFamily="18" charset="0"/>
              </a:rPr>
              <a:t>todos los </a:t>
            </a:r>
            <a:r>
              <a:rPr sz="2400" b="1" dirty="0">
                <a:latin typeface="Times New Roman" panose="02020603050405020304" pitchFamily="18" charset="0"/>
                <a:cs typeface="Times New Roman" panose="02020603050405020304" pitchFamily="18" charset="0"/>
              </a:rPr>
              <a:t>arrollados a </a:t>
            </a:r>
            <a:r>
              <a:rPr sz="2400" b="1" spc="-5" dirty="0">
                <a:latin typeface="Times New Roman" panose="02020603050405020304" pitchFamily="18" charset="0"/>
                <a:cs typeface="Times New Roman" panose="02020603050405020304" pitchFamily="18" charset="0"/>
              </a:rPr>
              <a:t>tensión nominal </a:t>
            </a:r>
            <a:r>
              <a:rPr sz="2400" b="1" dirty="0">
                <a:latin typeface="Times New Roman" panose="02020603050405020304" pitchFamily="18" charset="0"/>
                <a:cs typeface="Times New Roman" panose="02020603050405020304" pitchFamily="18" charset="0"/>
              </a:rPr>
              <a:t>y en </a:t>
            </a:r>
            <a:r>
              <a:rPr sz="2400" b="1" spc="-5" dirty="0">
                <a:latin typeface="Times New Roman" panose="02020603050405020304" pitchFamily="18" charset="0"/>
                <a:cs typeface="Times New Roman" panose="02020603050405020304" pitchFamily="18" charset="0"/>
              </a:rPr>
              <a:t>todas las posiciones </a:t>
            </a:r>
            <a:r>
              <a:rPr sz="2400" b="1" dirty="0">
                <a:latin typeface="Times New Roman" panose="02020603050405020304" pitchFamily="18" charset="0"/>
                <a:cs typeface="Times New Roman" panose="02020603050405020304" pitchFamily="18" charset="0"/>
              </a:rPr>
              <a:t> del</a:t>
            </a:r>
            <a:r>
              <a:rPr sz="2400" b="1" spc="-1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cambiador</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10"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tomas</a:t>
            </a:r>
            <a:r>
              <a:rPr sz="2400" b="1" spc="-5" dirty="0">
                <a:latin typeface="Times New Roman" panose="02020603050405020304" pitchFamily="18" charset="0"/>
                <a:cs typeface="Times New Roman" panose="02020603050405020304" pitchFamily="18" charset="0"/>
              </a:rPr>
              <a:t>.</a:t>
            </a:r>
            <a:endParaRPr lang="es-AR" sz="2400" b="1" spc="-5" dirty="0">
              <a:latin typeface="Times New Roman" panose="02020603050405020304" pitchFamily="18" charset="0"/>
              <a:cs typeface="Times New Roman" panose="02020603050405020304" pitchFamily="18" charset="0"/>
            </a:endParaRPr>
          </a:p>
          <a:p>
            <a:pPr marL="12700" marR="7620" algn="just">
              <a:spcBef>
                <a:spcPts val="700"/>
              </a:spcBef>
            </a:pPr>
            <a:endParaRPr sz="2400" b="1" dirty="0">
              <a:latin typeface="Times New Roman" panose="02020603050405020304" pitchFamily="18" charset="0"/>
              <a:cs typeface="Times New Roman" panose="02020603050405020304" pitchFamily="18" charset="0"/>
            </a:endParaRPr>
          </a:p>
          <a:p>
            <a:pPr marL="12065" lvl="2" algn="just">
              <a:spcBef>
                <a:spcPts val="975"/>
              </a:spcBef>
              <a:tabLst>
                <a:tab pos="469900" algn="l"/>
              </a:tabLst>
            </a:pPr>
            <a:r>
              <a:rPr sz="2400" b="1" u="sng" spc="-5" dirty="0">
                <a:latin typeface="Times New Roman" panose="02020603050405020304" pitchFamily="18" charset="0"/>
                <a:cs typeface="Times New Roman" panose="02020603050405020304" pitchFamily="18" charset="0"/>
              </a:rPr>
              <a:t>Polaridad</a:t>
            </a:r>
            <a:r>
              <a:rPr sz="2400" b="1" u="sng" spc="5" dirty="0">
                <a:latin typeface="Times New Roman" panose="02020603050405020304" pitchFamily="18" charset="0"/>
                <a:cs typeface="Times New Roman" panose="02020603050405020304" pitchFamily="18" charset="0"/>
              </a:rPr>
              <a:t> </a:t>
            </a:r>
            <a:r>
              <a:rPr sz="2400" b="1" u="sng" dirty="0">
                <a:latin typeface="Times New Roman" panose="02020603050405020304" pitchFamily="18" charset="0"/>
                <a:cs typeface="Times New Roman" panose="02020603050405020304" pitchFamily="18" charset="0"/>
              </a:rPr>
              <a:t>y</a:t>
            </a:r>
            <a:r>
              <a:rPr sz="2400" b="1" u="sng" spc="-50"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Grupo</a:t>
            </a:r>
            <a:r>
              <a:rPr sz="2400" b="1" u="sng" spc="5" dirty="0">
                <a:latin typeface="Times New Roman" panose="02020603050405020304" pitchFamily="18" charset="0"/>
                <a:cs typeface="Times New Roman" panose="02020603050405020304" pitchFamily="18" charset="0"/>
              </a:rPr>
              <a:t> </a:t>
            </a:r>
            <a:r>
              <a:rPr sz="2400" b="1" u="sng" spc="-5" dirty="0" err="1">
                <a:latin typeface="Times New Roman" panose="02020603050405020304" pitchFamily="18" charset="0"/>
                <a:cs typeface="Times New Roman" panose="02020603050405020304" pitchFamily="18" charset="0"/>
              </a:rPr>
              <a:t>Vectorial</a:t>
            </a:r>
            <a:r>
              <a:rPr sz="2400" b="1" u="sng" spc="-5" dirty="0">
                <a:latin typeface="Times New Roman" panose="02020603050405020304" pitchFamily="18" charset="0"/>
                <a:cs typeface="Times New Roman" panose="02020603050405020304" pitchFamily="18" charset="0"/>
              </a:rPr>
              <a:t>.</a:t>
            </a:r>
            <a:endParaRPr lang="es-AR" sz="2400" b="1" u="sng" spc="-5" dirty="0">
              <a:latin typeface="Times New Roman" panose="02020603050405020304" pitchFamily="18" charset="0"/>
              <a:cs typeface="Times New Roman" panose="02020603050405020304" pitchFamily="18" charset="0"/>
            </a:endParaRPr>
          </a:p>
          <a:p>
            <a:pPr marL="469265" lvl="2" indent="-457200" algn="just">
              <a:spcBef>
                <a:spcPts val="975"/>
              </a:spcBef>
              <a:buAutoNum type="arabicPeriod" startAt="5"/>
              <a:tabLst>
                <a:tab pos="469900" algn="l"/>
              </a:tabLst>
            </a:pPr>
            <a:endParaRPr sz="2400" b="1" u="sng" dirty="0">
              <a:latin typeface="Times New Roman" panose="02020603050405020304" pitchFamily="18" charset="0"/>
              <a:cs typeface="Times New Roman" panose="02020603050405020304" pitchFamily="18" charset="0"/>
            </a:endParaRPr>
          </a:p>
          <a:p>
            <a:pPr marL="355600" marR="211454" indent="-342900">
              <a:spcBef>
                <a:spcPts val="215"/>
              </a:spcBef>
              <a:buFont typeface="Wingdings" panose="05000000000000000000" pitchFamily="2" charset="2"/>
              <a:buChar char="Ø"/>
            </a:pPr>
            <a:r>
              <a:rPr sz="2400" b="1" dirty="0">
                <a:latin typeface="Times New Roman" panose="02020603050405020304" pitchFamily="18" charset="0"/>
                <a:cs typeface="Times New Roman" panose="02020603050405020304" pitchFamily="18" charset="0"/>
              </a:rPr>
              <a:t>Las </a:t>
            </a:r>
            <a:r>
              <a:rPr sz="2400" b="1" spc="-5" dirty="0">
                <a:latin typeface="Times New Roman" panose="02020603050405020304" pitchFamily="18" charset="0"/>
                <a:cs typeface="Times New Roman" panose="02020603050405020304" pitchFamily="18" charset="0"/>
              </a:rPr>
              <a:t>pruebas</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deberán</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ser</a:t>
            </a:r>
            <a:r>
              <a:rPr sz="2400" b="1" spc="1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realizadas</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de</a:t>
            </a:r>
            <a:r>
              <a:rPr sz="2400" b="1" spc="1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acuerdo a </a:t>
            </a:r>
            <a:r>
              <a:rPr sz="2400" b="1" spc="-5" dirty="0">
                <a:latin typeface="Times New Roman" panose="02020603050405020304" pitchFamily="18" charset="0"/>
                <a:cs typeface="Times New Roman" panose="02020603050405020304" pitchFamily="18" charset="0"/>
              </a:rPr>
              <a:t>ANSI C57.12.90</a:t>
            </a:r>
            <a:r>
              <a:rPr sz="2400" b="1" spc="1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tensión</a:t>
            </a:r>
            <a:r>
              <a:rPr sz="2400" b="1" spc="-5" dirty="0">
                <a:latin typeface="Times New Roman" panose="02020603050405020304" pitchFamily="18" charset="0"/>
                <a:cs typeface="Times New Roman" panose="02020603050405020304" pitchFamily="18" charset="0"/>
              </a:rPr>
              <a:t> nomi</a:t>
            </a:r>
            <a:r>
              <a:rPr sz="2400" spc="-5" dirty="0">
                <a:latin typeface="Times New Roman" panose="02020603050405020304" pitchFamily="18" charset="0"/>
                <a:cs typeface="Times New Roman" panose="02020603050405020304" pitchFamily="18" charset="0"/>
              </a:rPr>
              <a:t>nal.</a:t>
            </a: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9CDB5FEE-6FDE-489F-909E-4283E2877475}"/>
              </a:ext>
            </a:extLst>
          </p:cNvPr>
          <p:cNvPicPr/>
          <p:nvPr/>
        </p:nvPicPr>
        <p:blipFill>
          <a:blip r:embed="rId3" cstate="print"/>
          <a:stretch>
            <a:fillRect/>
          </a:stretch>
        </p:blipFill>
        <p:spPr>
          <a:xfrm>
            <a:off x="11049000" y="213902"/>
            <a:ext cx="2208357" cy="54809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04800" y="14591"/>
            <a:ext cx="12725400" cy="9868727"/>
          </a:xfrm>
          <a:prstGeom prst="rect">
            <a:avLst/>
          </a:prstGeom>
        </p:spPr>
        <p:txBody>
          <a:bodyPr vert="horz" wrap="square" lIns="0" tIns="131445" rIns="0" bIns="0" rtlCol="0">
            <a:spAutoFit/>
          </a:bodyPr>
          <a:lstStyle/>
          <a:p>
            <a:pPr marL="12700" algn="just">
              <a:spcBef>
                <a:spcPts val="1035"/>
              </a:spcBef>
            </a:pPr>
            <a:r>
              <a:rPr sz="2800" b="1" u="sng" spc="5" dirty="0" err="1">
                <a:latin typeface="Times New Roman" panose="02020603050405020304" pitchFamily="18" charset="0"/>
                <a:cs typeface="Times New Roman" panose="02020603050405020304" pitchFamily="18" charset="0"/>
              </a:rPr>
              <a:t>Medidas</a:t>
            </a:r>
            <a:r>
              <a:rPr sz="2800" b="1" u="sng" spc="-20"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de pérdidas</a:t>
            </a:r>
            <a:r>
              <a:rPr sz="2800" b="1" u="sng" spc="-10" dirty="0">
                <a:latin typeface="Times New Roman" panose="02020603050405020304" pitchFamily="18" charset="0"/>
                <a:cs typeface="Times New Roman" panose="02020603050405020304" pitchFamily="18" charset="0"/>
              </a:rPr>
              <a:t> </a:t>
            </a:r>
            <a:r>
              <a:rPr sz="2800" b="1" u="sng" dirty="0">
                <a:latin typeface="Times New Roman" panose="02020603050405020304" pitchFamily="18" charset="0"/>
                <a:cs typeface="Times New Roman" panose="02020603050405020304" pitchFamily="18" charset="0"/>
              </a:rPr>
              <a:t>en</a:t>
            </a:r>
            <a:r>
              <a:rPr sz="2800" b="1" u="sng" spc="-15"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vacío.</a:t>
            </a:r>
            <a:endParaRPr sz="2800" u="sng" dirty="0">
              <a:latin typeface="Times New Roman" panose="02020603050405020304" pitchFamily="18" charset="0"/>
              <a:cs typeface="Times New Roman" panose="02020603050405020304" pitchFamily="18" charset="0"/>
            </a:endParaRPr>
          </a:p>
          <a:p>
            <a:pPr marL="469900" marR="5080" indent="-457200" algn="just">
              <a:spcBef>
                <a:spcPts val="210"/>
              </a:spcBef>
              <a:buFont typeface="Wingdings" panose="05000000000000000000" pitchFamily="2" charset="2"/>
              <a:buChar char="Ø"/>
            </a:pPr>
            <a:r>
              <a:rPr sz="2800" dirty="0">
                <a:latin typeface="Times New Roman" panose="02020603050405020304" pitchFamily="18" charset="0"/>
                <a:cs typeface="Times New Roman" panose="02020603050405020304" pitchFamily="18" charset="0"/>
              </a:rPr>
              <a:t>La </a:t>
            </a:r>
            <a:r>
              <a:rPr sz="2800" spc="-5" dirty="0">
                <a:latin typeface="Times New Roman" panose="02020603050405020304" pitchFamily="18" charset="0"/>
                <a:cs typeface="Times New Roman" panose="02020603050405020304" pitchFamily="18" charset="0"/>
              </a:rPr>
              <a:t>prueba deberá </a:t>
            </a:r>
            <a:r>
              <a:rPr sz="2800" dirty="0">
                <a:latin typeface="Times New Roman" panose="02020603050405020304" pitchFamily="18" charset="0"/>
                <a:cs typeface="Times New Roman" panose="02020603050405020304" pitchFamily="18" charset="0"/>
              </a:rPr>
              <a:t>ser realizada de acuerdo a </a:t>
            </a:r>
            <a:r>
              <a:rPr sz="2800" spc="-5" dirty="0">
                <a:latin typeface="Times New Roman" panose="02020603050405020304" pitchFamily="18" charset="0"/>
                <a:cs typeface="Times New Roman" panose="02020603050405020304" pitchFamily="18" charset="0"/>
              </a:rPr>
              <a:t>ANSI C57.12.90 </a:t>
            </a:r>
            <a:r>
              <a:rPr sz="2800" dirty="0">
                <a:latin typeface="Times New Roman" panose="02020603050405020304" pitchFamily="18" charset="0"/>
                <a:cs typeface="Times New Roman" panose="02020603050405020304" pitchFamily="18" charset="0"/>
              </a:rPr>
              <a:t>a </a:t>
            </a:r>
            <a:r>
              <a:rPr sz="2800" spc="-5" dirty="0">
                <a:latin typeface="Times New Roman" panose="02020603050405020304" pitchFamily="18" charset="0"/>
                <a:cs typeface="Times New Roman" panose="02020603050405020304" pitchFamily="18" charset="0"/>
              </a:rPr>
              <a:t>90%, </a:t>
            </a:r>
            <a:r>
              <a:rPr sz="2800" dirty="0">
                <a:latin typeface="Times New Roman" panose="02020603050405020304" pitchFamily="18" charset="0"/>
                <a:cs typeface="Times New Roman" panose="02020603050405020304" pitchFamily="18" charset="0"/>
              </a:rPr>
              <a:t> 95% y 110% de </a:t>
            </a:r>
            <a:r>
              <a:rPr sz="2800" spc="-10" dirty="0">
                <a:latin typeface="Times New Roman" panose="02020603050405020304" pitchFamily="18" charset="0"/>
                <a:cs typeface="Times New Roman" panose="02020603050405020304" pitchFamily="18" charset="0"/>
              </a:rPr>
              <a:t>la </a:t>
            </a:r>
            <a:r>
              <a:rPr sz="2800" spc="-5" dirty="0">
                <a:latin typeface="Times New Roman" panose="02020603050405020304" pitchFamily="18" charset="0"/>
                <a:cs typeface="Times New Roman" panose="02020603050405020304" pitchFamily="18" charset="0"/>
              </a:rPr>
              <a:t>tensión nominal, </a:t>
            </a:r>
            <a:r>
              <a:rPr sz="2800" dirty="0">
                <a:latin typeface="Times New Roman" panose="02020603050405020304" pitchFamily="18" charset="0"/>
                <a:cs typeface="Times New Roman" panose="02020603050405020304" pitchFamily="18" charset="0"/>
              </a:rPr>
              <a:t>a 60 </a:t>
            </a:r>
            <a:r>
              <a:rPr sz="2800" spc="-5" dirty="0">
                <a:latin typeface="Times New Roman" panose="02020603050405020304" pitchFamily="18" charset="0"/>
                <a:cs typeface="Times New Roman" panose="02020603050405020304" pitchFamily="18" charset="0"/>
              </a:rPr>
              <a:t>Hz, antes </a:t>
            </a:r>
            <a:r>
              <a:rPr sz="2800" spc="-10" dirty="0">
                <a:latin typeface="Times New Roman" panose="02020603050405020304" pitchFamily="18" charset="0"/>
                <a:cs typeface="Times New Roman" panose="02020603050405020304" pitchFamily="18" charset="0"/>
              </a:rPr>
              <a:t>de </a:t>
            </a:r>
            <a:r>
              <a:rPr sz="2800" dirty="0">
                <a:latin typeface="Times New Roman" panose="02020603050405020304" pitchFamily="18" charset="0"/>
                <a:cs typeface="Times New Roman" panose="02020603050405020304" pitchFamily="18" charset="0"/>
              </a:rPr>
              <a:t>las </a:t>
            </a:r>
            <a:r>
              <a:rPr sz="2800" spc="-5" dirty="0">
                <a:latin typeface="Times New Roman" panose="02020603050405020304" pitchFamily="18" charset="0"/>
                <a:cs typeface="Times New Roman" panose="02020603050405020304" pitchFamily="18" charset="0"/>
              </a:rPr>
              <a:t>pruebas </a:t>
            </a:r>
            <a:r>
              <a:rPr sz="2800" dirty="0">
                <a:latin typeface="Times New Roman" panose="02020603050405020304" pitchFamily="18" charset="0"/>
                <a:cs typeface="Times New Roman" panose="02020603050405020304" pitchFamily="18" charset="0"/>
              </a:rPr>
              <a:t> </a:t>
            </a:r>
            <a:r>
              <a:rPr sz="2800" spc="-5" dirty="0" err="1">
                <a:latin typeface="Times New Roman" panose="02020603050405020304" pitchFamily="18" charset="0"/>
                <a:cs typeface="Times New Roman" panose="02020603050405020304" pitchFamily="18" charset="0"/>
              </a:rPr>
              <a:t>dieléctricas</a:t>
            </a:r>
            <a:r>
              <a:rPr sz="2800" spc="-5" dirty="0">
                <a:latin typeface="Times New Roman" panose="02020603050405020304" pitchFamily="18" charset="0"/>
                <a:cs typeface="Times New Roman" panose="02020603050405020304" pitchFamily="18" charset="0"/>
              </a:rPr>
              <a:t>.</a:t>
            </a:r>
            <a:endParaRPr lang="es-AR" sz="2800" spc="-5" dirty="0">
              <a:latin typeface="Times New Roman" panose="02020603050405020304" pitchFamily="18" charset="0"/>
              <a:cs typeface="Times New Roman" panose="02020603050405020304" pitchFamily="18" charset="0"/>
            </a:endParaRPr>
          </a:p>
          <a:p>
            <a:pPr marL="12700" marR="5080" algn="just">
              <a:spcBef>
                <a:spcPts val="210"/>
              </a:spcBef>
            </a:pPr>
            <a:endParaRPr lang="es-AR" sz="2800" spc="-5" dirty="0">
              <a:latin typeface="Times New Roman" panose="02020603050405020304" pitchFamily="18" charset="0"/>
              <a:cs typeface="Times New Roman" panose="02020603050405020304" pitchFamily="18" charset="0"/>
            </a:endParaRPr>
          </a:p>
          <a:p>
            <a:pPr marL="12065" lvl="2" algn="just">
              <a:spcBef>
                <a:spcPts val="1019"/>
              </a:spcBef>
              <a:tabLst>
                <a:tab pos="469900" algn="l"/>
              </a:tabLst>
            </a:pPr>
            <a:r>
              <a:rPr lang="es-AR" sz="2800" b="1" u="sng" spc="-5" dirty="0">
                <a:latin typeface="Times New Roman" panose="02020603050405020304" pitchFamily="18" charset="0"/>
                <a:cs typeface="Times New Roman" panose="02020603050405020304" pitchFamily="18" charset="0"/>
              </a:rPr>
              <a:t>Corriente</a:t>
            </a:r>
            <a:r>
              <a:rPr lang="es-AR" sz="2800" b="1" u="sng" spc="-1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de</a:t>
            </a:r>
            <a:r>
              <a:rPr lang="es-AR" sz="2800" b="1" u="sng" spc="-10" dirty="0">
                <a:latin typeface="Times New Roman" panose="02020603050405020304" pitchFamily="18" charset="0"/>
                <a:cs typeface="Times New Roman" panose="02020603050405020304" pitchFamily="18" charset="0"/>
              </a:rPr>
              <a:t> </a:t>
            </a:r>
            <a:r>
              <a:rPr lang="es-AR" sz="2800" b="1" u="sng" dirty="0">
                <a:latin typeface="Times New Roman" panose="02020603050405020304" pitchFamily="18" charset="0"/>
                <a:cs typeface="Times New Roman" panose="02020603050405020304" pitchFamily="18" charset="0"/>
              </a:rPr>
              <a:t>Excitación</a:t>
            </a:r>
            <a:r>
              <a:rPr lang="es-AR" sz="2800" b="1" u="sng" spc="5" dirty="0">
                <a:latin typeface="Times New Roman" panose="02020603050405020304" pitchFamily="18" charset="0"/>
                <a:cs typeface="Times New Roman" panose="02020603050405020304" pitchFamily="18" charset="0"/>
              </a:rPr>
              <a:t> </a:t>
            </a:r>
            <a:r>
              <a:rPr lang="es-AR" sz="2800" b="1" u="sng" dirty="0">
                <a:latin typeface="Times New Roman" panose="02020603050405020304" pitchFamily="18" charset="0"/>
                <a:cs typeface="Times New Roman" panose="02020603050405020304" pitchFamily="18" charset="0"/>
              </a:rPr>
              <a:t>y</a:t>
            </a:r>
            <a:r>
              <a:rPr lang="es-AR" sz="2800" b="1" u="sng" spc="-45" dirty="0">
                <a:latin typeface="Times New Roman" panose="02020603050405020304" pitchFamily="18" charset="0"/>
                <a:cs typeface="Times New Roman" panose="02020603050405020304" pitchFamily="18" charset="0"/>
              </a:rPr>
              <a:t> </a:t>
            </a:r>
            <a:r>
              <a:rPr lang="es-AR" sz="2800" b="1" u="sng" dirty="0">
                <a:latin typeface="Times New Roman" panose="02020603050405020304" pitchFamily="18" charset="0"/>
                <a:cs typeface="Times New Roman" panose="02020603050405020304" pitchFamily="18" charset="0"/>
              </a:rPr>
              <a:t>Excitación</a:t>
            </a:r>
            <a:r>
              <a:rPr lang="es-AR" sz="2800" b="1" u="sng" spc="-10" dirty="0">
                <a:latin typeface="Times New Roman" panose="02020603050405020304" pitchFamily="18" charset="0"/>
                <a:cs typeface="Times New Roman" panose="02020603050405020304" pitchFamily="18" charset="0"/>
              </a:rPr>
              <a:t> </a:t>
            </a:r>
            <a:r>
              <a:rPr lang="es-AR" sz="2800" b="1" u="sng" dirty="0">
                <a:latin typeface="Times New Roman" panose="02020603050405020304" pitchFamily="18" charset="0"/>
                <a:cs typeface="Times New Roman" panose="02020603050405020304" pitchFamily="18" charset="0"/>
              </a:rPr>
              <a:t>a</a:t>
            </a:r>
            <a:r>
              <a:rPr lang="es-AR" sz="2800" b="1" u="sng" spc="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baja</a:t>
            </a:r>
            <a:r>
              <a:rPr lang="es-AR" sz="2800" b="1" u="sng" spc="-1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tensión</a:t>
            </a:r>
            <a:r>
              <a:rPr lang="es-AR" sz="2800" b="1" spc="-5" dirty="0">
                <a:latin typeface="Times New Roman" panose="02020603050405020304" pitchFamily="18" charset="0"/>
                <a:cs typeface="Times New Roman" panose="02020603050405020304" pitchFamily="18" charset="0"/>
              </a:rPr>
              <a:t>.</a:t>
            </a:r>
            <a:endParaRPr lang="es-AR" sz="2800" dirty="0">
              <a:latin typeface="Times New Roman" panose="02020603050405020304" pitchFamily="18" charset="0"/>
              <a:cs typeface="Times New Roman" panose="02020603050405020304" pitchFamily="18" charset="0"/>
            </a:endParaRPr>
          </a:p>
          <a:p>
            <a:pPr marL="469900" marR="5080" indent="-457200" algn="just">
              <a:spcBef>
                <a:spcPts val="180"/>
              </a:spcBef>
              <a:buFont typeface="Wingdings" panose="05000000000000000000" pitchFamily="2" charset="2"/>
              <a:buChar char="Ø"/>
            </a:pPr>
            <a:r>
              <a:rPr lang="es-AR" sz="2800" dirty="0">
                <a:latin typeface="Times New Roman" panose="02020603050405020304" pitchFamily="18" charset="0"/>
                <a:cs typeface="Times New Roman" panose="02020603050405020304" pitchFamily="18" charset="0"/>
              </a:rPr>
              <a:t>La </a:t>
            </a:r>
            <a:r>
              <a:rPr lang="es-AR" sz="2800" spc="-5" dirty="0">
                <a:latin typeface="Times New Roman" panose="02020603050405020304" pitchFamily="18" charset="0"/>
                <a:cs typeface="Times New Roman" panose="02020603050405020304" pitchFamily="18" charset="0"/>
              </a:rPr>
              <a:t>prueba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corriente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excitación deberá </a:t>
            </a:r>
            <a:r>
              <a:rPr lang="es-AR" sz="2800" dirty="0">
                <a:latin typeface="Times New Roman" panose="02020603050405020304" pitchFamily="18" charset="0"/>
                <a:cs typeface="Times New Roman" panose="02020603050405020304" pitchFamily="18" charset="0"/>
              </a:rPr>
              <a:t>ser </a:t>
            </a:r>
            <a:r>
              <a:rPr lang="es-AR" sz="2800" spc="-5" dirty="0">
                <a:latin typeface="Times New Roman" panose="02020603050405020304" pitchFamily="18" charset="0"/>
                <a:cs typeface="Times New Roman" panose="02020603050405020304" pitchFamily="18" charset="0"/>
              </a:rPr>
              <a:t>realizada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acuerdo </a:t>
            </a:r>
            <a:r>
              <a:rPr lang="es-AR" sz="2800" dirty="0">
                <a:latin typeface="Times New Roman" panose="02020603050405020304" pitchFamily="18" charset="0"/>
                <a:cs typeface="Times New Roman" panose="02020603050405020304" pitchFamily="18" charset="0"/>
              </a:rPr>
              <a:t>a </a:t>
            </a:r>
            <a:r>
              <a:rPr lang="es-AR" sz="2800" spc="-38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ANSI</a:t>
            </a:r>
            <a:r>
              <a:rPr lang="es-AR" sz="2800" spc="33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C57.12.90</a:t>
            </a:r>
            <a:r>
              <a:rPr lang="es-AR" sz="2800" spc="3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a:t>
            </a:r>
            <a:r>
              <a:rPr lang="es-AR" sz="2800" spc="32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90%,</a:t>
            </a:r>
            <a:r>
              <a:rPr lang="es-AR" sz="2800" spc="3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95%,</a:t>
            </a:r>
            <a:r>
              <a:rPr lang="es-AR" sz="2800" spc="3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100%,</a:t>
            </a:r>
            <a:r>
              <a:rPr lang="es-AR" sz="2800" spc="33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105%,</a:t>
            </a:r>
            <a:r>
              <a:rPr lang="es-AR" sz="2800" spc="34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y</a:t>
            </a:r>
            <a:r>
              <a:rPr lang="es-AR" sz="2800" spc="32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110%</a:t>
            </a:r>
            <a:r>
              <a:rPr lang="es-AR" sz="2800" spc="3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34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32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tensión </a:t>
            </a:r>
            <a:r>
              <a:rPr lang="es-AR" sz="2800" dirty="0">
                <a:latin typeface="Times New Roman" panose="02020603050405020304" pitchFamily="18" charset="0"/>
                <a:cs typeface="Times New Roman" panose="02020603050405020304" pitchFamily="18" charset="0"/>
              </a:rPr>
              <a:t>nominal</a:t>
            </a:r>
            <a:r>
              <a:rPr lang="es-AR" sz="2800" spc="-2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a:t>
            </a:r>
            <a:r>
              <a:rPr lang="es-AR" sz="2800" spc="-2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60</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Hz.</a:t>
            </a:r>
            <a:r>
              <a:rPr lang="es-AR" sz="2800" spc="-3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La</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prueba</a:t>
            </a:r>
            <a:r>
              <a:rPr lang="es-AR" sz="2800" spc="-2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2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excitación</a:t>
            </a:r>
            <a:r>
              <a:rPr lang="es-AR" sz="2800" spc="-2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a:t>
            </a:r>
            <a:r>
              <a:rPr lang="es-AR" sz="2800" spc="-2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baja</a:t>
            </a:r>
            <a:r>
              <a:rPr lang="es-AR" sz="2800" spc="-3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tensión</a:t>
            </a:r>
            <a:r>
              <a:rPr lang="es-AR" sz="2800" spc="-3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se</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realizará</a:t>
            </a:r>
            <a:r>
              <a:rPr lang="es-AR" sz="2800" spc="-2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 </a:t>
            </a:r>
            <a:r>
              <a:rPr lang="es-AR" sz="2800" spc="-37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acuerdo a </a:t>
            </a:r>
            <a:r>
              <a:rPr lang="es-AR" sz="2800" spc="-5" dirty="0">
                <a:latin typeface="Times New Roman" panose="02020603050405020304" pitchFamily="18" charset="0"/>
                <a:cs typeface="Times New Roman" panose="02020603050405020304" pitchFamily="18" charset="0"/>
              </a:rPr>
              <a:t>ANSI C57.12.90 </a:t>
            </a:r>
            <a:r>
              <a:rPr lang="es-AR" sz="2800" dirty="0">
                <a:latin typeface="Times New Roman" panose="02020603050405020304" pitchFamily="18" charset="0"/>
                <a:cs typeface="Times New Roman" panose="02020603050405020304" pitchFamily="18" charset="0"/>
              </a:rPr>
              <a:t>y una </a:t>
            </a:r>
            <a:r>
              <a:rPr lang="es-AR" sz="2800" spc="-5" dirty="0">
                <a:latin typeface="Times New Roman" panose="02020603050405020304" pitchFamily="18" charset="0"/>
                <a:cs typeface="Times New Roman" panose="02020603050405020304" pitchFamily="18" charset="0"/>
              </a:rPr>
              <a:t>tensión </a:t>
            </a:r>
            <a:r>
              <a:rPr lang="es-AR" sz="2800" dirty="0">
                <a:latin typeface="Times New Roman" panose="02020603050405020304" pitchFamily="18" charset="0"/>
                <a:cs typeface="Times New Roman" panose="02020603050405020304" pitchFamily="18" charset="0"/>
              </a:rPr>
              <a:t>mucho menor </a:t>
            </a:r>
            <a:r>
              <a:rPr lang="es-AR" sz="2800" spc="-5" dirty="0">
                <a:latin typeface="Times New Roman" panose="02020603050405020304" pitchFamily="18" charset="0"/>
                <a:cs typeface="Times New Roman" panose="02020603050405020304" pitchFamily="18" charset="0"/>
              </a:rPr>
              <a:t>que </a:t>
            </a:r>
            <a:r>
              <a:rPr lang="es-AR" sz="2800" dirty="0">
                <a:latin typeface="Times New Roman" panose="02020603050405020304" pitchFamily="18" charset="0"/>
                <a:cs typeface="Times New Roman" panose="02020603050405020304" pitchFamily="18" charset="0"/>
              </a:rPr>
              <a:t>la </a:t>
            </a:r>
            <a:r>
              <a:rPr lang="es-AR" sz="2800" spc="-5" dirty="0">
                <a:latin typeface="Times New Roman" panose="02020603050405020304" pitchFamily="18" charset="0"/>
                <a:cs typeface="Times New Roman" panose="02020603050405020304" pitchFamily="18" charset="0"/>
              </a:rPr>
              <a:t>tensión </a:t>
            </a:r>
            <a:r>
              <a:rPr lang="es-AR" sz="2800" dirty="0">
                <a:latin typeface="Times New Roman" panose="02020603050405020304" pitchFamily="18" charset="0"/>
                <a:cs typeface="Times New Roman" panose="02020603050405020304" pitchFamily="18" charset="0"/>
              </a:rPr>
              <a:t> nominal </a:t>
            </a:r>
            <a:r>
              <a:rPr lang="es-AR" sz="2800" spc="-5" dirty="0" err="1">
                <a:latin typeface="Times New Roman" panose="02020603050405020304" pitchFamily="18" charset="0"/>
                <a:cs typeface="Times New Roman" panose="02020603050405020304" pitchFamily="18" charset="0"/>
              </a:rPr>
              <a:t>i.e</a:t>
            </a:r>
            <a:r>
              <a:rPr lang="es-AR" sz="2800" spc="5"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10 </a:t>
            </a:r>
            <a:r>
              <a:rPr lang="es-AR" sz="2800" spc="-5" dirty="0" err="1">
                <a:latin typeface="Times New Roman" panose="02020603050405020304" pitchFamily="18" charset="0"/>
                <a:cs typeface="Times New Roman" panose="02020603050405020304" pitchFamily="18" charset="0"/>
              </a:rPr>
              <a:t>kV</a:t>
            </a:r>
            <a:r>
              <a:rPr lang="es-AR" sz="2800" spc="-5" dirty="0">
                <a:latin typeface="Times New Roman" panose="02020603050405020304" pitchFamily="18" charset="0"/>
                <a:cs typeface="Times New Roman" panose="02020603050405020304" pitchFamily="18" charset="0"/>
              </a:rPr>
              <a:t>.</a:t>
            </a:r>
            <a:endParaRPr lang="es-AR" sz="2800" dirty="0">
              <a:latin typeface="Times New Roman" panose="02020603050405020304" pitchFamily="18" charset="0"/>
              <a:cs typeface="Times New Roman" panose="02020603050405020304" pitchFamily="18" charset="0"/>
            </a:endParaRPr>
          </a:p>
          <a:p>
            <a:pPr>
              <a:spcBef>
                <a:spcPts val="55"/>
              </a:spcBef>
            </a:pPr>
            <a:endParaRPr lang="es-AR" sz="2800" dirty="0">
              <a:latin typeface="Times New Roman" panose="02020603050405020304" pitchFamily="18" charset="0"/>
              <a:cs typeface="Times New Roman" panose="02020603050405020304" pitchFamily="18" charset="0"/>
            </a:endParaRPr>
          </a:p>
          <a:p>
            <a:pPr marL="12065" lvl="2" algn="just">
              <a:tabLst>
                <a:tab pos="469900" algn="l"/>
              </a:tabLst>
            </a:pPr>
            <a:r>
              <a:rPr lang="es-AR" sz="2800" b="1" u="sng" spc="-5" dirty="0">
                <a:latin typeface="Times New Roman" panose="02020603050405020304" pitchFamily="18" charset="0"/>
                <a:cs typeface="Times New Roman" panose="02020603050405020304" pitchFamily="18" charset="0"/>
              </a:rPr>
              <a:t>Impedancias</a:t>
            </a:r>
            <a:r>
              <a:rPr lang="es-AR" sz="2800" b="1" u="sng" spc="5" dirty="0">
                <a:latin typeface="Times New Roman" panose="02020603050405020304" pitchFamily="18" charset="0"/>
                <a:cs typeface="Times New Roman" panose="02020603050405020304" pitchFamily="18" charset="0"/>
              </a:rPr>
              <a:t> </a:t>
            </a:r>
            <a:r>
              <a:rPr lang="es-AR" sz="2800" b="1" u="sng" dirty="0">
                <a:latin typeface="Times New Roman" panose="02020603050405020304" pitchFamily="18" charset="0"/>
                <a:cs typeface="Times New Roman" panose="02020603050405020304" pitchFamily="18" charset="0"/>
              </a:rPr>
              <a:t>y</a:t>
            </a:r>
            <a:r>
              <a:rPr lang="es-AR" sz="2800" b="1" u="sng" spc="-3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pérdidas</a:t>
            </a:r>
            <a:r>
              <a:rPr lang="es-AR" sz="2800" b="1" u="sng" spc="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bajo</a:t>
            </a:r>
            <a:r>
              <a:rPr lang="es-AR" sz="2800" b="1" u="sng" spc="-1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carga</a:t>
            </a:r>
            <a:r>
              <a:rPr lang="es-AR" sz="2800" b="1" spc="-5" dirty="0">
                <a:latin typeface="Times New Roman" panose="02020603050405020304" pitchFamily="18" charset="0"/>
                <a:cs typeface="Times New Roman" panose="02020603050405020304" pitchFamily="18" charset="0"/>
              </a:rPr>
              <a:t>.</a:t>
            </a:r>
            <a:endParaRPr lang="es-AR" sz="2800" dirty="0">
              <a:latin typeface="Times New Roman" panose="02020603050405020304" pitchFamily="18" charset="0"/>
              <a:cs typeface="Times New Roman" panose="02020603050405020304" pitchFamily="18" charset="0"/>
            </a:endParaRPr>
          </a:p>
          <a:p>
            <a:pPr marL="469900" marR="5715" indent="-457200" algn="just">
              <a:spcBef>
                <a:spcPts val="204"/>
              </a:spcBef>
              <a:buFont typeface="Wingdings" panose="05000000000000000000" pitchFamily="2" charset="2"/>
              <a:buChar char="Ø"/>
            </a:pPr>
            <a:r>
              <a:rPr lang="es-AR" sz="2800" dirty="0">
                <a:latin typeface="Times New Roman" panose="02020603050405020304" pitchFamily="18" charset="0"/>
                <a:cs typeface="Times New Roman" panose="02020603050405020304" pitchFamily="18" charset="0"/>
              </a:rPr>
              <a:t>La </a:t>
            </a:r>
            <a:r>
              <a:rPr lang="es-AR" sz="2800" spc="-5" dirty="0">
                <a:latin typeface="Times New Roman" panose="02020603050405020304" pitchFamily="18" charset="0"/>
                <a:cs typeface="Times New Roman" panose="02020603050405020304" pitchFamily="18" charset="0"/>
              </a:rPr>
              <a:t>prueba </a:t>
            </a:r>
            <a:r>
              <a:rPr lang="es-AR" sz="2800" dirty="0">
                <a:latin typeface="Times New Roman" panose="02020603050405020304" pitchFamily="18" charset="0"/>
                <a:cs typeface="Times New Roman" panose="02020603050405020304" pitchFamily="18" charset="0"/>
              </a:rPr>
              <a:t>deberá ser realizada </a:t>
            </a:r>
            <a:r>
              <a:rPr lang="es-AR" sz="2800" spc="-10" dirty="0">
                <a:latin typeface="Times New Roman" panose="02020603050405020304" pitchFamily="18" charset="0"/>
                <a:cs typeface="Times New Roman" panose="02020603050405020304" pitchFamily="18" charset="0"/>
              </a:rPr>
              <a:t>de </a:t>
            </a:r>
            <a:r>
              <a:rPr lang="es-AR" sz="2800" dirty="0">
                <a:latin typeface="Times New Roman" panose="02020603050405020304" pitchFamily="18" charset="0"/>
                <a:cs typeface="Times New Roman" panose="02020603050405020304" pitchFamily="18" charset="0"/>
              </a:rPr>
              <a:t>acuerdo a </a:t>
            </a:r>
            <a:r>
              <a:rPr lang="es-AR" sz="2800" spc="-5" dirty="0">
                <a:latin typeface="Times New Roman" panose="02020603050405020304" pitchFamily="18" charset="0"/>
                <a:cs typeface="Times New Roman" panose="02020603050405020304" pitchFamily="18" charset="0"/>
              </a:rPr>
              <a:t>ANSI/IEEE C57.12.90 </a:t>
            </a:r>
            <a:r>
              <a:rPr lang="es-AR" sz="2800" dirty="0">
                <a:latin typeface="Times New Roman" panose="02020603050405020304" pitchFamily="18" charset="0"/>
                <a:cs typeface="Times New Roman" panose="02020603050405020304" pitchFamily="18" charset="0"/>
              </a:rPr>
              <a:t>a </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tensión</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nominal</a:t>
            </a:r>
            <a:r>
              <a:rPr lang="es-AR" sz="2800" dirty="0">
                <a:latin typeface="Times New Roman" panose="02020603050405020304" pitchFamily="18" charset="0"/>
                <a:cs typeface="Times New Roman" panose="02020603050405020304" pitchFamily="18" charset="0"/>
              </a:rPr>
              <a:t> en</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toma</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nominal,</a:t>
            </a:r>
            <a:r>
              <a:rPr lang="es-AR" sz="2800" dirty="0">
                <a:latin typeface="Times New Roman" panose="02020603050405020304" pitchFamily="18" charset="0"/>
                <a:cs typeface="Times New Roman" panose="02020603050405020304" pitchFamily="18" charset="0"/>
              </a:rPr>
              <a:t> las</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posiciones</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extremas</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del </a:t>
            </a:r>
            <a:r>
              <a:rPr lang="es-AR" sz="2800" dirty="0">
                <a:latin typeface="Times New Roman" panose="02020603050405020304" pitchFamily="18" charset="0"/>
                <a:cs typeface="Times New Roman" panose="02020603050405020304" pitchFamily="18" charset="0"/>
              </a:rPr>
              <a:t> cambiador</a:t>
            </a:r>
            <a:r>
              <a:rPr lang="es-AR" sz="2800" spc="-4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5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tomas</a:t>
            </a:r>
            <a:r>
              <a:rPr lang="es-AR" sz="2800" spc="-3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y</a:t>
            </a:r>
            <a:r>
              <a:rPr lang="es-AR" sz="2800" spc="-5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en</a:t>
            </a:r>
            <a:r>
              <a:rPr lang="es-AR" sz="2800" spc="-2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5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toma</a:t>
            </a:r>
            <a:r>
              <a:rPr lang="es-AR" sz="2800" spc="-4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que</a:t>
            </a:r>
            <a:r>
              <a:rPr lang="es-AR" sz="2800" spc="-5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produce</a:t>
            </a:r>
            <a:r>
              <a:rPr lang="es-AR" sz="2800" spc="-3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las</a:t>
            </a:r>
            <a:r>
              <a:rPr lang="es-AR" sz="2800" spc="-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máximas</a:t>
            </a:r>
            <a:r>
              <a:rPr lang="es-AR" sz="2800" spc="-3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pérdidas,</a:t>
            </a:r>
            <a:r>
              <a:rPr lang="es-AR" sz="2800" spc="-35"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la </a:t>
            </a:r>
            <a:r>
              <a:rPr lang="es-AR" sz="2800" spc="-38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medición </a:t>
            </a:r>
            <a:r>
              <a:rPr lang="es-AR" sz="2800" spc="-5" dirty="0">
                <a:latin typeface="Times New Roman" panose="02020603050405020304" pitchFamily="18" charset="0"/>
                <a:cs typeface="Times New Roman" panose="02020603050405020304" pitchFamily="18" charset="0"/>
              </a:rPr>
              <a:t>deberá hacerse </a:t>
            </a:r>
            <a:r>
              <a:rPr lang="es-AR" sz="2800" dirty="0">
                <a:latin typeface="Times New Roman" panose="02020603050405020304" pitchFamily="18" charset="0"/>
                <a:cs typeface="Times New Roman" panose="02020603050405020304" pitchFamily="18" charset="0"/>
              </a:rPr>
              <a:t>utilizando </a:t>
            </a:r>
            <a:r>
              <a:rPr lang="es-AR" sz="2800" spc="-10" dirty="0">
                <a:latin typeface="Times New Roman" panose="02020603050405020304" pitchFamily="18" charset="0"/>
                <a:cs typeface="Times New Roman" panose="02020603050405020304" pitchFamily="18" charset="0"/>
              </a:rPr>
              <a:t>el </a:t>
            </a:r>
            <a:r>
              <a:rPr lang="es-AR" sz="2800" spc="-5" dirty="0">
                <a:latin typeface="Times New Roman" panose="02020603050405020304" pitchFamily="18" charset="0"/>
                <a:cs typeface="Times New Roman" panose="02020603050405020304" pitchFamily="18" charset="0"/>
              </a:rPr>
              <a:t>método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los tres vatímetros. </a:t>
            </a:r>
            <a:r>
              <a:rPr lang="es-AR" sz="2800" dirty="0">
                <a:latin typeface="Times New Roman" panose="02020603050405020304" pitchFamily="18" charset="0"/>
                <a:cs typeface="Times New Roman" panose="02020603050405020304" pitchFamily="18" charset="0"/>
              </a:rPr>
              <a:t> Deberá</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igualmente</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efectuarse</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las</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mediciones</a:t>
            </a:r>
            <a:r>
              <a:rPr lang="es-AR" sz="2800" dirty="0">
                <a:latin typeface="Times New Roman" panose="02020603050405020304" pitchFamily="18" charset="0"/>
                <a:cs typeface="Times New Roman" panose="02020603050405020304" pitchFamily="18" charset="0"/>
              </a:rPr>
              <a:t> de</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impedancia</a:t>
            </a:r>
            <a:r>
              <a:rPr lang="es-AR" sz="280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 secuencia</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cero.</a:t>
            </a:r>
            <a:endParaRPr lang="es-AR" sz="2800" dirty="0">
              <a:latin typeface="Times New Roman" panose="02020603050405020304" pitchFamily="18" charset="0"/>
              <a:cs typeface="Times New Roman" panose="02020603050405020304" pitchFamily="18" charset="0"/>
            </a:endParaRPr>
          </a:p>
          <a:p>
            <a:pPr>
              <a:spcBef>
                <a:spcPts val="50"/>
              </a:spcBef>
            </a:pPr>
            <a:endParaRPr lang="es-AR" sz="2800" dirty="0">
              <a:latin typeface="Times New Roman" panose="02020603050405020304" pitchFamily="18" charset="0"/>
              <a:cs typeface="Times New Roman" panose="02020603050405020304" pitchFamily="18" charset="0"/>
            </a:endParaRPr>
          </a:p>
          <a:p>
            <a:pPr marL="12065" lvl="2" algn="just">
              <a:tabLst>
                <a:tab pos="469900" algn="l"/>
              </a:tabLst>
            </a:pPr>
            <a:r>
              <a:rPr lang="es-AR" sz="2800" b="1" u="sng" spc="-5" dirty="0">
                <a:latin typeface="Times New Roman" panose="02020603050405020304" pitchFamily="18" charset="0"/>
                <a:cs typeface="Times New Roman" panose="02020603050405020304" pitchFamily="18" charset="0"/>
              </a:rPr>
              <a:t>Pruebas</a:t>
            </a:r>
            <a:r>
              <a:rPr lang="es-AR" sz="2800" b="1" u="sng"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de</a:t>
            </a:r>
            <a:r>
              <a:rPr lang="es-AR" sz="2800" b="1" u="sng" spc="-10" dirty="0">
                <a:latin typeface="Times New Roman" panose="02020603050405020304" pitchFamily="18" charset="0"/>
                <a:cs typeface="Times New Roman" panose="02020603050405020304" pitchFamily="18" charset="0"/>
              </a:rPr>
              <a:t> </a:t>
            </a:r>
            <a:r>
              <a:rPr lang="es-AR" sz="2800" b="1" u="sng" dirty="0">
                <a:latin typeface="Times New Roman" panose="02020603050405020304" pitchFamily="18" charset="0"/>
                <a:cs typeface="Times New Roman" panose="02020603050405020304" pitchFamily="18" charset="0"/>
              </a:rPr>
              <a:t>factor</a:t>
            </a:r>
            <a:r>
              <a:rPr lang="es-AR" sz="2800" b="1" u="sng" spc="-10"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de</a:t>
            </a:r>
            <a:r>
              <a:rPr lang="es-AR" sz="2800" b="1" u="sng" spc="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potencia</a:t>
            </a:r>
            <a:r>
              <a:rPr lang="es-AR" sz="2800" b="1" u="sng" spc="5" dirty="0">
                <a:latin typeface="Times New Roman" panose="02020603050405020304" pitchFamily="18" charset="0"/>
                <a:cs typeface="Times New Roman" panose="02020603050405020304" pitchFamily="18" charset="0"/>
              </a:rPr>
              <a:t> </a:t>
            </a:r>
            <a:r>
              <a:rPr lang="es-AR" sz="2800" b="1" u="sng" spc="-10" dirty="0">
                <a:latin typeface="Times New Roman" panose="02020603050405020304" pitchFamily="18" charset="0"/>
                <a:cs typeface="Times New Roman" panose="02020603050405020304" pitchFamily="18" charset="0"/>
              </a:rPr>
              <a:t>del</a:t>
            </a:r>
            <a:r>
              <a:rPr lang="es-AR" sz="2800" b="1" u="sng" spc="5" dirty="0">
                <a:latin typeface="Times New Roman" panose="02020603050405020304" pitchFamily="18" charset="0"/>
                <a:cs typeface="Times New Roman" panose="02020603050405020304" pitchFamily="18" charset="0"/>
              </a:rPr>
              <a:t> </a:t>
            </a:r>
            <a:r>
              <a:rPr lang="es-AR" sz="2800" b="1" u="sng" spc="-5" dirty="0">
                <a:latin typeface="Times New Roman" panose="02020603050405020304" pitchFamily="18" charset="0"/>
                <a:cs typeface="Times New Roman" panose="02020603050405020304" pitchFamily="18" charset="0"/>
              </a:rPr>
              <a:t>aislamiento</a:t>
            </a:r>
            <a:r>
              <a:rPr lang="es-AR" sz="2800" b="1" spc="-5" dirty="0">
                <a:latin typeface="Times New Roman" panose="02020603050405020304" pitchFamily="18" charset="0"/>
                <a:cs typeface="Times New Roman" panose="02020603050405020304" pitchFamily="18" charset="0"/>
              </a:rPr>
              <a:t>.</a:t>
            </a:r>
            <a:endParaRPr lang="es-AR" sz="2800" dirty="0">
              <a:latin typeface="Times New Roman" panose="02020603050405020304" pitchFamily="18" charset="0"/>
              <a:cs typeface="Times New Roman" panose="02020603050405020304" pitchFamily="18" charset="0"/>
            </a:endParaRPr>
          </a:p>
          <a:p>
            <a:pPr marL="469900" indent="-457200" algn="just">
              <a:buFont typeface="Wingdings" panose="05000000000000000000" pitchFamily="2" charset="2"/>
              <a:buChar char="Ø"/>
            </a:pPr>
            <a:r>
              <a:rPr lang="es-AR" sz="2800" dirty="0">
                <a:latin typeface="Times New Roman" panose="02020603050405020304" pitchFamily="18" charset="0"/>
                <a:cs typeface="Times New Roman" panose="02020603050405020304" pitchFamily="18" charset="0"/>
              </a:rPr>
              <a:t>La prueba deberá ser </a:t>
            </a:r>
            <a:r>
              <a:rPr lang="es-AR" sz="2800" spc="-5" dirty="0">
                <a:latin typeface="Times New Roman" panose="02020603050405020304" pitchFamily="18" charset="0"/>
                <a:cs typeface="Times New Roman" panose="02020603050405020304" pitchFamily="18" charset="0"/>
              </a:rPr>
              <a:t>hecha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acuerdo </a:t>
            </a:r>
            <a:r>
              <a:rPr lang="es-AR" sz="2800" dirty="0">
                <a:latin typeface="Times New Roman" panose="02020603050405020304" pitchFamily="18" charset="0"/>
                <a:cs typeface="Times New Roman" panose="02020603050405020304" pitchFamily="18" charset="0"/>
              </a:rPr>
              <a:t>a </a:t>
            </a:r>
            <a:r>
              <a:rPr lang="es-AR" sz="2800" spc="-5" dirty="0">
                <a:latin typeface="Times New Roman" panose="02020603050405020304" pitchFamily="18" charset="0"/>
                <a:cs typeface="Times New Roman" panose="02020603050405020304" pitchFamily="18" charset="0"/>
              </a:rPr>
              <a:t>ANSI/IEEE C57.12.90 </a:t>
            </a:r>
            <a:r>
              <a:rPr lang="es-AR" sz="2800" dirty="0">
                <a:latin typeface="Times New Roman" panose="02020603050405020304" pitchFamily="18" charset="0"/>
                <a:cs typeface="Times New Roman" panose="02020603050405020304" pitchFamily="18" charset="0"/>
              </a:rPr>
              <a:t>a </a:t>
            </a:r>
            <a:r>
              <a:rPr lang="es-AR" sz="2800" spc="-10" dirty="0">
                <a:latin typeface="Times New Roman" panose="02020603050405020304" pitchFamily="18" charset="0"/>
                <a:cs typeface="Times New Roman" panose="02020603050405020304" pitchFamily="18" charset="0"/>
              </a:rPr>
              <a:t>10 </a:t>
            </a:r>
            <a:r>
              <a:rPr lang="es-AR" sz="2800" spc="-5" dirty="0">
                <a:latin typeface="Times New Roman" panose="02020603050405020304" pitchFamily="18" charset="0"/>
                <a:cs typeface="Times New Roman" panose="02020603050405020304" pitchFamily="18" charset="0"/>
              </a:rPr>
              <a:t> </a:t>
            </a:r>
            <a:r>
              <a:rPr lang="es-AR" sz="2800" dirty="0" err="1">
                <a:latin typeface="Times New Roman" panose="02020603050405020304" pitchFamily="18" charset="0"/>
                <a:cs typeface="Times New Roman" panose="02020603050405020304" pitchFamily="18" charset="0"/>
              </a:rPr>
              <a:t>kV</a:t>
            </a:r>
            <a:r>
              <a:rPr lang="es-AR" sz="2800" dirty="0">
                <a:latin typeface="Times New Roman" panose="02020603050405020304" pitchFamily="18" charset="0"/>
                <a:cs typeface="Times New Roman" panose="02020603050405020304" pitchFamily="18" charset="0"/>
              </a:rPr>
              <a:t>,</a:t>
            </a:r>
            <a:r>
              <a:rPr lang="es-AR" sz="2800" spc="34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60</a:t>
            </a:r>
            <a:r>
              <a:rPr lang="es-AR" sz="2800" spc="3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Hz.</a:t>
            </a:r>
            <a:r>
              <a:rPr lang="es-AR" sz="2800" spc="33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sobre</a:t>
            </a:r>
            <a:r>
              <a:rPr lang="es-AR" sz="2800" spc="3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cada</a:t>
            </a:r>
            <a:r>
              <a:rPr lang="es-AR" sz="2800" spc="34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arrollado.</a:t>
            </a:r>
            <a:r>
              <a:rPr lang="es-AR" sz="2800" spc="34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Se</a:t>
            </a:r>
            <a:r>
              <a:rPr lang="es-AR" sz="2800" spc="34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dará</a:t>
            </a:r>
            <a:r>
              <a:rPr lang="es-AR" sz="2800" spc="34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preferencia</a:t>
            </a:r>
            <a:r>
              <a:rPr lang="es-AR" sz="2800" spc="32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al</a:t>
            </a:r>
            <a:r>
              <a:rPr lang="es-AR" sz="2800" spc="35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método</a:t>
            </a:r>
            <a:r>
              <a:rPr lang="es-AR" sz="2800" spc="33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II </a:t>
            </a:r>
            <a:r>
              <a:rPr lang="es-AR" sz="2800" dirty="0">
                <a:latin typeface="Times New Roman" panose="02020603050405020304" pitchFamily="18" charset="0"/>
                <a:cs typeface="Times New Roman" panose="02020603050405020304" pitchFamily="18" charset="0"/>
              </a:rPr>
              <a:t>indicado</a:t>
            </a:r>
            <a:r>
              <a:rPr lang="es-AR" sz="2800" spc="12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en</a:t>
            </a:r>
            <a:r>
              <a:rPr lang="es-AR" sz="2800" spc="12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114"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tabla</a:t>
            </a:r>
            <a:r>
              <a:rPr lang="es-AR" sz="2800" spc="14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1</a:t>
            </a:r>
            <a:r>
              <a:rPr lang="es-AR" sz="2800" spc="12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12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la</a:t>
            </a:r>
            <a:r>
              <a:rPr lang="es-AR" sz="2800" spc="12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norma</a:t>
            </a:r>
            <a:r>
              <a:rPr lang="es-AR" sz="2800" spc="12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antes</a:t>
            </a:r>
            <a:r>
              <a:rPr lang="es-AR" sz="2800" spc="114"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citada.</a:t>
            </a:r>
            <a:r>
              <a:rPr lang="es-AR" sz="2800" spc="1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El</a:t>
            </a:r>
            <a:r>
              <a:rPr lang="es-AR" sz="2800" spc="114"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factor</a:t>
            </a:r>
            <a:r>
              <a:rPr lang="es-AR" sz="2800" spc="14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12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potencia </a:t>
            </a:r>
            <a:r>
              <a:rPr lang="es-AR" sz="2800" dirty="0">
                <a:latin typeface="Times New Roman" panose="02020603050405020304" pitchFamily="18" charset="0"/>
                <a:cs typeface="Times New Roman" panose="02020603050405020304" pitchFamily="18" charset="0"/>
              </a:rPr>
              <a:t>deberá </a:t>
            </a:r>
            <a:r>
              <a:rPr lang="es-AR" sz="2800" spc="-5" dirty="0">
                <a:latin typeface="Times New Roman" panose="02020603050405020304" pitchFamily="18" charset="0"/>
                <a:cs typeface="Times New Roman" panose="02020603050405020304" pitchFamily="18" charset="0"/>
              </a:rPr>
              <a:t>ser menor </a:t>
            </a:r>
            <a:r>
              <a:rPr lang="es-AR" sz="2800" dirty="0">
                <a:latin typeface="Times New Roman" panose="02020603050405020304" pitchFamily="18" charset="0"/>
                <a:cs typeface="Times New Roman" panose="02020603050405020304" pitchFamily="18" charset="0"/>
              </a:rPr>
              <a:t>a </a:t>
            </a:r>
            <a:r>
              <a:rPr lang="es-AR" sz="2800" spc="-5" dirty="0">
                <a:latin typeface="Times New Roman" panose="02020603050405020304" pitchFamily="18" charset="0"/>
                <a:cs typeface="Times New Roman" panose="02020603050405020304" pitchFamily="18" charset="0"/>
              </a:rPr>
              <a:t>0.5% referido </a:t>
            </a:r>
            <a:r>
              <a:rPr lang="es-AR" sz="2800" dirty="0">
                <a:latin typeface="Times New Roman" panose="02020603050405020304" pitchFamily="18" charset="0"/>
                <a:cs typeface="Times New Roman" panose="02020603050405020304" pitchFamily="18" charset="0"/>
              </a:rPr>
              <a:t>a 20°C </a:t>
            </a:r>
            <a:r>
              <a:rPr lang="es-AR" sz="2800" spc="-5" dirty="0">
                <a:latin typeface="Times New Roman" panose="02020603050405020304" pitchFamily="18" charset="0"/>
                <a:cs typeface="Times New Roman" panose="02020603050405020304" pitchFamily="18" charset="0"/>
              </a:rPr>
              <a:t>antes </a:t>
            </a:r>
            <a:r>
              <a:rPr lang="es-AR" sz="2800" dirty="0">
                <a:latin typeface="Times New Roman" panose="02020603050405020304" pitchFamily="18" charset="0"/>
                <a:cs typeface="Times New Roman" panose="02020603050405020304" pitchFamily="18" charset="0"/>
              </a:rPr>
              <a:t>del </a:t>
            </a:r>
            <a:r>
              <a:rPr lang="es-AR" sz="2800" spc="-5" dirty="0">
                <a:latin typeface="Times New Roman" panose="02020603050405020304" pitchFamily="18" charset="0"/>
                <a:cs typeface="Times New Roman" panose="02020603050405020304" pitchFamily="18" charset="0"/>
              </a:rPr>
              <a:t>embarque </a:t>
            </a:r>
            <a:r>
              <a:rPr lang="es-AR" sz="2800" dirty="0">
                <a:latin typeface="Times New Roman" panose="02020603050405020304" pitchFamily="18" charset="0"/>
                <a:cs typeface="Times New Roman" panose="02020603050405020304" pitchFamily="18" charset="0"/>
              </a:rPr>
              <a:t>de </a:t>
            </a:r>
            <a:r>
              <a:rPr lang="es-AR" sz="2800" spc="-5" dirty="0">
                <a:latin typeface="Times New Roman" panose="02020603050405020304" pitchFamily="18" charset="0"/>
                <a:cs typeface="Times New Roman" panose="02020603050405020304" pitchFamily="18" charset="0"/>
              </a:rPr>
              <a:t>las </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unidades.</a:t>
            </a:r>
            <a:endParaRPr lang="es-AR" sz="28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FF2E7117-E180-4597-8ECE-D33A521AA94A}"/>
              </a:ext>
            </a:extLst>
          </p:cNvPr>
          <p:cNvPicPr/>
          <p:nvPr/>
        </p:nvPicPr>
        <p:blipFill>
          <a:blip r:embed="rId3" cstate="print"/>
          <a:stretch>
            <a:fillRect/>
          </a:stretch>
        </p:blipFill>
        <p:spPr>
          <a:xfrm>
            <a:off x="11049000" y="137702"/>
            <a:ext cx="2208357" cy="54809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447800" y="304800"/>
            <a:ext cx="11353800" cy="10034414"/>
          </a:xfrm>
          <a:prstGeom prst="rect">
            <a:avLst/>
          </a:prstGeom>
        </p:spPr>
        <p:txBody>
          <a:bodyPr vert="horz" wrap="square" lIns="0" tIns="12700" rIns="0" bIns="0" rtlCol="0">
            <a:spAutoFit/>
          </a:bodyPr>
          <a:lstStyle/>
          <a:p>
            <a:pPr marL="12065" lvl="2" algn="just">
              <a:spcBef>
                <a:spcPts val="5"/>
              </a:spcBef>
              <a:tabLst>
                <a:tab pos="911860" algn="l"/>
              </a:tabLst>
            </a:pPr>
            <a:r>
              <a:rPr sz="2400" b="1" u="sng" spc="-5" dirty="0" err="1">
                <a:latin typeface="Times New Roman" panose="02020603050405020304" pitchFamily="18" charset="0"/>
                <a:cs typeface="Times New Roman" panose="02020603050405020304" pitchFamily="18" charset="0"/>
              </a:rPr>
              <a:t>Prueba</a:t>
            </a:r>
            <a:r>
              <a:rPr sz="2400" b="1" u="sng" spc="-15"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de</a:t>
            </a:r>
            <a:r>
              <a:rPr sz="2400" b="1" u="sng" spc="-30" dirty="0">
                <a:latin typeface="Times New Roman" panose="02020603050405020304" pitchFamily="18" charset="0"/>
                <a:cs typeface="Times New Roman" panose="02020603050405020304" pitchFamily="18" charset="0"/>
              </a:rPr>
              <a:t> </a:t>
            </a:r>
            <a:r>
              <a:rPr sz="2400" b="1" u="sng" spc="-5" dirty="0" err="1">
                <a:latin typeface="Times New Roman" panose="02020603050405020304" pitchFamily="18" charset="0"/>
                <a:cs typeface="Times New Roman" panose="02020603050405020304" pitchFamily="18" charset="0"/>
              </a:rPr>
              <a:t>fuga</a:t>
            </a:r>
            <a:r>
              <a:rPr sz="2400" b="1" spc="-5" dirty="0">
                <a:latin typeface="Times New Roman" panose="02020603050405020304" pitchFamily="18" charset="0"/>
                <a:cs typeface="Times New Roman" panose="02020603050405020304" pitchFamily="18" charset="0"/>
              </a:rPr>
              <a:t>.</a:t>
            </a:r>
            <a:endParaRPr lang="es-AR" sz="2400" b="1" spc="-5" dirty="0">
              <a:latin typeface="Times New Roman" panose="02020603050405020304" pitchFamily="18" charset="0"/>
              <a:cs typeface="Times New Roman" panose="02020603050405020304" pitchFamily="18" charset="0"/>
            </a:endParaRPr>
          </a:p>
          <a:p>
            <a:pPr marL="911225" lvl="2" indent="-899160" algn="just">
              <a:spcBef>
                <a:spcPts val="5"/>
              </a:spcBef>
              <a:buAutoNum type="arabicPeriod" startAt="10"/>
              <a:tabLst>
                <a:tab pos="911860" algn="l"/>
              </a:tabLst>
            </a:pPr>
            <a:endParaRPr sz="2400" dirty="0">
              <a:latin typeface="Times New Roman" panose="02020603050405020304" pitchFamily="18" charset="0"/>
              <a:cs typeface="Times New Roman" panose="02020603050405020304" pitchFamily="18" charset="0"/>
            </a:endParaRPr>
          </a:p>
          <a:p>
            <a:pPr marL="355600" marR="5715" indent="-342900" algn="just">
              <a:spcBef>
                <a:spcPts val="204"/>
              </a:spcBef>
              <a:buFont typeface="Wingdings" panose="05000000000000000000" pitchFamily="2" charset="2"/>
              <a:buChar char="Ø"/>
            </a:pPr>
            <a:r>
              <a:rPr sz="2400" b="1" dirty="0">
                <a:latin typeface="Times New Roman" panose="02020603050405020304" pitchFamily="18" charset="0"/>
                <a:cs typeface="Times New Roman" panose="02020603050405020304" pitchFamily="18" charset="0"/>
              </a:rPr>
              <a:t>El </a:t>
            </a:r>
            <a:r>
              <a:rPr sz="2400" b="1" spc="-5" dirty="0">
                <a:latin typeface="Times New Roman" panose="02020603050405020304" pitchFamily="18" charset="0"/>
                <a:cs typeface="Times New Roman" panose="02020603050405020304" pitchFamily="18" charset="0"/>
              </a:rPr>
              <a:t>tanque </a:t>
            </a:r>
            <a:r>
              <a:rPr sz="2400" b="1" dirty="0">
                <a:latin typeface="Times New Roman" panose="02020603050405020304" pitchFamily="18" charset="0"/>
                <a:cs typeface="Times New Roman" panose="02020603050405020304" pitchFamily="18" charset="0"/>
              </a:rPr>
              <a:t>del </a:t>
            </a:r>
            <a:r>
              <a:rPr sz="2400" b="1" spc="-5" dirty="0">
                <a:latin typeface="Times New Roman" panose="02020603050405020304" pitchFamily="18" charset="0"/>
                <a:cs typeface="Times New Roman" panose="02020603050405020304" pitchFamily="18" charset="0"/>
              </a:rPr>
              <a:t>transformador </a:t>
            </a:r>
            <a:r>
              <a:rPr sz="2400" b="1" dirty="0">
                <a:latin typeface="Times New Roman" panose="02020603050405020304" pitchFamily="18" charset="0"/>
                <a:cs typeface="Times New Roman" panose="02020603050405020304" pitchFamily="18" charset="0"/>
              </a:rPr>
              <a:t>y el </a:t>
            </a:r>
            <a:r>
              <a:rPr sz="2400" b="1" spc="-5" dirty="0">
                <a:latin typeface="Times New Roman" panose="02020603050405020304" pitchFamily="18" charset="0"/>
                <a:cs typeface="Times New Roman" panose="02020603050405020304" pitchFamily="18" charset="0"/>
              </a:rPr>
              <a:t>sistema </a:t>
            </a:r>
            <a:r>
              <a:rPr sz="2400" b="1" dirty="0">
                <a:latin typeface="Times New Roman" panose="02020603050405020304" pitchFamily="18" charset="0"/>
                <a:cs typeface="Times New Roman" panose="02020603050405020304" pitchFamily="18" charset="0"/>
              </a:rPr>
              <a:t>de enfriamiento deberán </a:t>
            </a:r>
            <a:r>
              <a:rPr sz="2400" b="1" spc="-5" dirty="0">
                <a:latin typeface="Times New Roman" panose="02020603050405020304" pitchFamily="18" charset="0"/>
                <a:cs typeface="Times New Roman" panose="02020603050405020304" pitchFamily="18" charset="0"/>
              </a:rPr>
              <a:t>ser </a:t>
            </a:r>
            <a:r>
              <a:rPr sz="2400" b="1" dirty="0">
                <a:latin typeface="Times New Roman" panose="02020603050405020304" pitchFamily="18" charset="0"/>
                <a:cs typeface="Times New Roman" panose="02020603050405020304" pitchFamily="18" charset="0"/>
              </a:rPr>
              <a:t> probados para </a:t>
            </a:r>
            <a:r>
              <a:rPr sz="2400" b="1" spc="-5" dirty="0">
                <a:latin typeface="Times New Roman" panose="02020603050405020304" pitchFamily="18" charset="0"/>
                <a:cs typeface="Times New Roman" panose="02020603050405020304" pitchFamily="18" charset="0"/>
              </a:rPr>
              <a:t>detectar fugas </a:t>
            </a:r>
            <a:r>
              <a:rPr sz="2400" b="1"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aceite, </a:t>
            </a:r>
            <a:r>
              <a:rPr sz="2400" b="1" dirty="0">
                <a:latin typeface="Times New Roman" panose="02020603050405020304" pitchFamily="18" charset="0"/>
                <a:cs typeface="Times New Roman" panose="02020603050405020304" pitchFamily="18" charset="0"/>
              </a:rPr>
              <a:t>o </a:t>
            </a:r>
            <a:r>
              <a:rPr sz="2400" b="1" spc="-5" dirty="0">
                <a:latin typeface="Times New Roman" panose="02020603050405020304" pitchFamily="18" charset="0"/>
                <a:cs typeface="Times New Roman" panose="02020603050405020304" pitchFamily="18" charset="0"/>
              </a:rPr>
              <a:t>deformaciones </a:t>
            </a:r>
            <a:r>
              <a:rPr sz="2400" b="1" dirty="0">
                <a:latin typeface="Times New Roman" panose="02020603050405020304" pitchFamily="18" charset="0"/>
                <a:cs typeface="Times New Roman" panose="02020603050405020304" pitchFamily="18" charset="0"/>
              </a:rPr>
              <a:t>cuando se </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llene</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el</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transformador</a:t>
            </a:r>
            <a:r>
              <a:rPr sz="2400" b="1" dirty="0">
                <a:latin typeface="Times New Roman" panose="02020603050405020304" pitchFamily="18" charset="0"/>
                <a:cs typeface="Times New Roman" panose="02020603050405020304" pitchFamily="18" charset="0"/>
              </a:rPr>
              <a:t> con</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aceite</a:t>
            </a:r>
            <a:r>
              <a:rPr sz="2400" b="1" dirty="0">
                <a:latin typeface="Times New Roman" panose="02020603050405020304" pitchFamily="18" charset="0"/>
                <a:cs typeface="Times New Roman" panose="02020603050405020304" pitchFamily="18" charset="0"/>
              </a:rPr>
              <a:t> a</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la</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temperatura</a:t>
            </a:r>
            <a:r>
              <a:rPr sz="2400" b="1" dirty="0">
                <a:latin typeface="Times New Roman" panose="02020603050405020304" pitchFamily="18" charset="0"/>
                <a:cs typeface="Times New Roman" panose="02020603050405020304" pitchFamily="18" charset="0"/>
              </a:rPr>
              <a:t> normal</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 funcionamiento. </a:t>
            </a:r>
            <a:endParaRPr lang="es-AR" sz="2400" b="1" spc="-5" dirty="0">
              <a:latin typeface="Times New Roman" panose="02020603050405020304" pitchFamily="18" charset="0"/>
              <a:cs typeface="Times New Roman" panose="02020603050405020304" pitchFamily="18" charset="0"/>
            </a:endParaRPr>
          </a:p>
          <a:p>
            <a:pPr marL="12700" marR="5715" algn="just">
              <a:spcBef>
                <a:spcPts val="204"/>
              </a:spcBef>
            </a:pPr>
            <a:endParaRPr lang="es-AR" sz="2400" b="1" spc="-5" dirty="0">
              <a:latin typeface="Times New Roman" panose="02020603050405020304" pitchFamily="18" charset="0"/>
              <a:cs typeface="Times New Roman" panose="02020603050405020304" pitchFamily="18" charset="0"/>
            </a:endParaRPr>
          </a:p>
          <a:p>
            <a:pPr marL="355600" marR="5715" indent="-342900" algn="just">
              <a:spcBef>
                <a:spcPts val="204"/>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La </a:t>
            </a:r>
            <a:r>
              <a:rPr sz="2400" dirty="0" err="1">
                <a:latin typeface="Times New Roman" panose="02020603050405020304" pitchFamily="18" charset="0"/>
                <a:cs typeface="Times New Roman" panose="02020603050405020304" pitchFamily="18" charset="0"/>
              </a:rPr>
              <a:t>prueba</a:t>
            </a:r>
            <a:r>
              <a:rPr sz="2400"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deberá</a:t>
            </a:r>
            <a:r>
              <a:rPr sz="2400" b="1" spc="-5"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realizarse</a:t>
            </a:r>
            <a:r>
              <a:rPr sz="2400" b="1" spc="-5"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mediante</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la </a:t>
            </a:r>
            <a:r>
              <a:rPr sz="2400" b="1" dirty="0" err="1">
                <a:latin typeface="Times New Roman" panose="02020603050405020304" pitchFamily="18" charset="0"/>
                <a:cs typeface="Times New Roman" panose="02020603050405020304" pitchFamily="18" charset="0"/>
              </a:rPr>
              <a:t>aplicación</a:t>
            </a:r>
            <a:r>
              <a:rPr sz="2400" b="1" dirty="0">
                <a:latin typeface="Times New Roman" panose="02020603050405020304" pitchFamily="18" charset="0"/>
                <a:cs typeface="Times New Roman" panose="02020603050405020304" pitchFamily="18" charset="0"/>
              </a:rPr>
              <a:t> de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una </a:t>
            </a:r>
            <a:r>
              <a:rPr sz="2400" b="1" spc="-5" dirty="0" err="1">
                <a:latin typeface="Times New Roman" panose="02020603050405020304" pitchFamily="18" charset="0"/>
                <a:cs typeface="Times New Roman" panose="02020603050405020304" pitchFamily="18" charset="0"/>
              </a:rPr>
              <a:t>presión</a:t>
            </a:r>
            <a:r>
              <a:rPr sz="2400" b="1" spc="-5"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igual</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 1,25 </a:t>
            </a:r>
            <a:r>
              <a:rPr sz="2400" b="1" spc="-5" dirty="0" err="1">
                <a:latin typeface="Times New Roman" panose="02020603050405020304" pitchFamily="18" charset="0"/>
                <a:cs typeface="Times New Roman" panose="02020603050405020304" pitchFamily="18" charset="0"/>
              </a:rPr>
              <a:t>veces</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la </a:t>
            </a:r>
            <a:r>
              <a:rPr sz="2400" b="1" spc="-5" dirty="0" err="1">
                <a:latin typeface="Times New Roman" panose="02020603050405020304" pitchFamily="18" charset="0"/>
                <a:cs typeface="Times New Roman" panose="02020603050405020304" pitchFamily="18" charset="0"/>
              </a:rPr>
              <a:t>máxima</a:t>
            </a:r>
            <a:r>
              <a:rPr sz="2400" b="1" spc="-5" dirty="0">
                <a:latin typeface="Times New Roman" panose="02020603050405020304" pitchFamily="18" charset="0"/>
                <a:cs typeface="Times New Roman" panose="02020603050405020304" pitchFamily="18" charset="0"/>
              </a:rPr>
              <a:t> </a:t>
            </a:r>
            <a:r>
              <a:rPr sz="2400" b="1" dirty="0" err="1">
                <a:latin typeface="Times New Roman" panose="02020603050405020304" pitchFamily="18" charset="0"/>
                <a:cs typeface="Times New Roman" panose="02020603050405020304" pitchFamily="18" charset="0"/>
              </a:rPr>
              <a:t>presión</a:t>
            </a:r>
            <a:r>
              <a:rPr sz="2400" b="1" dirty="0">
                <a:latin typeface="Times New Roman" panose="02020603050405020304" pitchFamily="18" charset="0"/>
                <a:cs typeface="Times New Roman" panose="02020603050405020304" pitchFamily="18" charset="0"/>
              </a:rPr>
              <a:t> normal de </a:t>
            </a:r>
            <a:r>
              <a:rPr sz="2400" b="1" spc="-5" dirty="0" err="1">
                <a:latin typeface="Times New Roman" panose="02020603050405020304" pitchFamily="18" charset="0"/>
                <a:cs typeface="Times New Roman" panose="02020603050405020304" pitchFamily="18" charset="0"/>
              </a:rPr>
              <a:t>operación</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por</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un</a:t>
            </a:r>
            <a:r>
              <a:rPr sz="2400" spc="-2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periodo</a:t>
            </a:r>
            <a:r>
              <a:rPr sz="2400" spc="-1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de</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seis</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(6)</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horas</a:t>
            </a:r>
            <a:r>
              <a:rPr sz="2400" spc="-2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continúas</a:t>
            </a:r>
            <a:r>
              <a:rPr sz="2400" spc="-5" dirty="0">
                <a:latin typeface="Times New Roman" panose="02020603050405020304" pitchFamily="18" charset="0"/>
                <a:cs typeface="Times New Roman" panose="02020603050405020304" pitchFamily="18" charset="0"/>
              </a:rPr>
              <a:t>,</a:t>
            </a:r>
            <a:r>
              <a:rPr sz="2400" spc="-2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luego</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t>
            </a:r>
            <a:r>
              <a:rPr sz="2400" spc="-2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quitará</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a:t>
            </a:r>
            <a:r>
              <a:rPr sz="2400" spc="-2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presión</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t>
            </a:r>
            <a:r>
              <a:rPr sz="2400" spc="-6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mantendrá</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7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presión</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nominal</a:t>
            </a:r>
            <a:r>
              <a:rPr sz="2400" spc="-6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por</a:t>
            </a:r>
            <a:r>
              <a:rPr sz="2400" spc="-6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otras</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seis</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(6)</a:t>
            </a:r>
            <a:r>
              <a:rPr sz="2400" spc="-6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horas,</a:t>
            </a:r>
            <a:r>
              <a:rPr sz="2400" spc="-7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posteriormente</a:t>
            </a:r>
            <a:r>
              <a:rPr sz="2400" spc="-5" dirty="0">
                <a:latin typeface="Times New Roman" panose="02020603050405020304" pitchFamily="18" charset="0"/>
                <a:cs typeface="Times New Roman" panose="02020603050405020304" pitchFamily="18" charset="0"/>
              </a:rPr>
              <a:t>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t>
            </a:r>
            <a:r>
              <a:rPr sz="2400" spc="-2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vuelve</a:t>
            </a:r>
            <a:r>
              <a:rPr sz="2400" spc="-15"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aplicar</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a:t>
            </a:r>
            <a:r>
              <a:rPr sz="2400" spc="-25"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presión</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prueba</a:t>
            </a:r>
            <a:r>
              <a:rPr sz="2400" spc="-2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otras</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seis</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(6)</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horas,</a:t>
            </a:r>
            <a:r>
              <a:rPr sz="2400" spc="-1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este</a:t>
            </a:r>
            <a:r>
              <a:rPr sz="2400" spc="-2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ciclo</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 </a:t>
            </a:r>
            <a:r>
              <a:rPr sz="2400" spc="-375"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repite</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por</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un</a:t>
            </a:r>
            <a:r>
              <a:rPr sz="2400" spc="-1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período</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24 </a:t>
            </a:r>
            <a:r>
              <a:rPr sz="2400" spc="-5" dirty="0">
                <a:latin typeface="Times New Roman" panose="02020603050405020304" pitchFamily="18" charset="0"/>
                <a:cs typeface="Times New Roman" panose="02020603050405020304" pitchFamily="18" charset="0"/>
              </a:rPr>
              <a:t>horas</a:t>
            </a:r>
            <a:r>
              <a:rPr sz="2400" spc="-1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continuas</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12700" marR="5715" algn="just">
              <a:spcBef>
                <a:spcPts val="204"/>
              </a:spcBef>
            </a:pPr>
            <a:endParaRPr sz="2400" b="1" dirty="0">
              <a:latin typeface="Times New Roman" panose="02020603050405020304" pitchFamily="18" charset="0"/>
              <a:cs typeface="Times New Roman" panose="02020603050405020304" pitchFamily="18" charset="0"/>
            </a:endParaRPr>
          </a:p>
          <a:p>
            <a:pPr marL="355600" marR="8890" indent="-342900" algn="just">
              <a:spcBef>
                <a:spcPts val="819"/>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Durante la prueba </a:t>
            </a:r>
            <a:r>
              <a:rPr sz="2400" b="1" dirty="0">
                <a:latin typeface="Times New Roman" panose="02020603050405020304" pitchFamily="18" charset="0"/>
                <a:cs typeface="Times New Roman" panose="02020603050405020304" pitchFamily="18" charset="0"/>
              </a:rPr>
              <a:t>deberá </a:t>
            </a:r>
            <a:r>
              <a:rPr sz="2400" b="1" spc="-5" dirty="0">
                <a:latin typeface="Times New Roman" panose="02020603050405020304" pitchFamily="18" charset="0"/>
                <a:cs typeface="Times New Roman" panose="02020603050405020304" pitchFamily="18" charset="0"/>
              </a:rPr>
              <a:t>verificarse </a:t>
            </a:r>
            <a:r>
              <a:rPr sz="2400" b="1" dirty="0">
                <a:latin typeface="Times New Roman" panose="02020603050405020304" pitchFamily="18" charset="0"/>
                <a:cs typeface="Times New Roman" panose="02020603050405020304" pitchFamily="18" charset="0"/>
              </a:rPr>
              <a:t>si hay </a:t>
            </a:r>
            <a:r>
              <a:rPr sz="2400" b="1" spc="-5" dirty="0">
                <a:latin typeface="Times New Roman" panose="02020603050405020304" pitchFamily="18" charset="0"/>
                <a:cs typeface="Times New Roman" panose="02020603050405020304" pitchFamily="18" charset="0"/>
              </a:rPr>
              <a:t>fugas </a:t>
            </a:r>
            <a:r>
              <a:rPr sz="2400" b="1" spc="-10" dirty="0">
                <a:latin typeface="Times New Roman" panose="02020603050405020304" pitchFamily="18" charset="0"/>
                <a:cs typeface="Times New Roman" panose="02020603050405020304" pitchFamily="18" charset="0"/>
              </a:rPr>
              <a:t>de </a:t>
            </a:r>
            <a:r>
              <a:rPr sz="2400" b="1" spc="-5" dirty="0">
                <a:latin typeface="Times New Roman" panose="02020603050405020304" pitchFamily="18" charset="0"/>
                <a:cs typeface="Times New Roman" panose="02020603050405020304" pitchFamily="18" charset="0"/>
              </a:rPr>
              <a:t>aceite </a:t>
            </a:r>
            <a:r>
              <a:rPr sz="2400" b="1" dirty="0">
                <a:latin typeface="Times New Roman" panose="02020603050405020304" pitchFamily="18" charset="0"/>
                <a:cs typeface="Times New Roman" panose="02020603050405020304" pitchFamily="18" charset="0"/>
              </a:rPr>
              <a:t>y </a:t>
            </a:r>
            <a:r>
              <a:rPr sz="2400" b="1" spc="-5" dirty="0">
                <a:latin typeface="Times New Roman" panose="02020603050405020304" pitchFamily="18" charset="0"/>
                <a:cs typeface="Times New Roman" panose="02020603050405020304" pitchFamily="18" charset="0"/>
              </a:rPr>
              <a:t>deberá </a:t>
            </a:r>
            <a:r>
              <a:rPr sz="2400" b="1" dirty="0">
                <a:latin typeface="Times New Roman" panose="02020603050405020304" pitchFamily="18" charset="0"/>
                <a:cs typeface="Times New Roman" panose="02020603050405020304" pitchFamily="18" charset="0"/>
              </a:rPr>
              <a:t> medirse </a:t>
            </a:r>
            <a:r>
              <a:rPr sz="2400" b="1" spc="-10" dirty="0">
                <a:latin typeface="Times New Roman" panose="02020603050405020304" pitchFamily="18" charset="0"/>
                <a:cs typeface="Times New Roman" panose="02020603050405020304" pitchFamily="18" charset="0"/>
              </a:rPr>
              <a:t>la </a:t>
            </a:r>
            <a:r>
              <a:rPr sz="2400" b="1" spc="-5" dirty="0">
                <a:latin typeface="Times New Roman" panose="02020603050405020304" pitchFamily="18" charset="0"/>
                <a:cs typeface="Times New Roman" panose="02020603050405020304" pitchFamily="18" charset="0"/>
              </a:rPr>
              <a:t>deflexión </a:t>
            </a:r>
            <a:r>
              <a:rPr sz="2400" b="1" dirty="0">
                <a:latin typeface="Times New Roman" panose="02020603050405020304" pitchFamily="18" charset="0"/>
                <a:cs typeface="Times New Roman" panose="02020603050405020304" pitchFamily="18" charset="0"/>
              </a:rPr>
              <a:t>en </a:t>
            </a:r>
            <a:r>
              <a:rPr sz="2400" b="1" spc="-5" dirty="0">
                <a:latin typeface="Times New Roman" panose="02020603050405020304" pitchFamily="18" charset="0"/>
                <a:cs typeface="Times New Roman" panose="02020603050405020304" pitchFamily="18" charset="0"/>
              </a:rPr>
              <a:t>diferentes partes </a:t>
            </a:r>
            <a:r>
              <a:rPr sz="2400" b="1" dirty="0">
                <a:latin typeface="Times New Roman" panose="02020603050405020304" pitchFamily="18" charset="0"/>
                <a:cs typeface="Times New Roman" panose="02020603050405020304" pitchFamily="18" charset="0"/>
              </a:rPr>
              <a:t>del </a:t>
            </a:r>
            <a:r>
              <a:rPr sz="2400" b="1" spc="-5" dirty="0">
                <a:latin typeface="Times New Roman" panose="02020603050405020304" pitchFamily="18" charset="0"/>
                <a:cs typeface="Times New Roman" panose="02020603050405020304" pitchFamily="18" charset="0"/>
              </a:rPr>
              <a:t>transformador. </a:t>
            </a:r>
            <a:r>
              <a:rPr sz="2400" dirty="0">
                <a:latin typeface="Times New Roman" panose="02020603050405020304" pitchFamily="18" charset="0"/>
                <a:cs typeface="Times New Roman" panose="02020603050405020304" pitchFamily="18" charset="0"/>
              </a:rPr>
              <a:t>Si </a:t>
            </a:r>
            <a:r>
              <a:rPr sz="2400" spc="-5" dirty="0">
                <a:latin typeface="Times New Roman" panose="02020603050405020304" pitchFamily="18" charset="0"/>
                <a:cs typeface="Times New Roman" panose="02020603050405020304" pitchFamily="18" charset="0"/>
              </a:rPr>
              <a:t>ocurren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fugas, </a:t>
            </a:r>
            <a:r>
              <a:rPr sz="2400" dirty="0">
                <a:latin typeface="Times New Roman" panose="02020603050405020304" pitchFamily="18" charset="0"/>
                <a:cs typeface="Times New Roman" panose="02020603050405020304" pitchFamily="18" charset="0"/>
              </a:rPr>
              <a:t>o si </a:t>
            </a:r>
            <a:r>
              <a:rPr sz="2400" spc="-5" dirty="0">
                <a:latin typeface="Times New Roman" panose="02020603050405020304" pitchFamily="18" charset="0"/>
                <a:cs typeface="Times New Roman" panose="02020603050405020304" pitchFamily="18" charset="0"/>
              </a:rPr>
              <a:t>hay </a:t>
            </a:r>
            <a:r>
              <a:rPr sz="2400" dirty="0">
                <a:latin typeface="Times New Roman" panose="02020603050405020304" pitchFamily="18" charset="0"/>
                <a:cs typeface="Times New Roman" panose="02020603050405020304" pitchFamily="18" charset="0"/>
              </a:rPr>
              <a:t>una </a:t>
            </a:r>
            <a:r>
              <a:rPr sz="2400" spc="-5" dirty="0">
                <a:latin typeface="Times New Roman" panose="02020603050405020304" pitchFamily="18" charset="0"/>
                <a:cs typeface="Times New Roman" panose="02020603050405020304" pitchFamily="18" charset="0"/>
              </a:rPr>
              <a:t>deformación permanente </a:t>
            </a:r>
            <a:r>
              <a:rPr sz="2400" dirty="0">
                <a:latin typeface="Times New Roman" panose="02020603050405020304" pitchFamily="18" charset="0"/>
                <a:cs typeface="Times New Roman" panose="02020603050405020304" pitchFamily="18" charset="0"/>
              </a:rPr>
              <a:t>la </a:t>
            </a:r>
            <a:r>
              <a:rPr sz="2400" spc="-5" dirty="0">
                <a:latin typeface="Times New Roman" panose="02020603050405020304" pitchFamily="18" charset="0"/>
                <a:cs typeface="Times New Roman" panose="02020603050405020304" pitchFamily="18" charset="0"/>
              </a:rPr>
              <a:t>prueba </a:t>
            </a:r>
            <a:r>
              <a:rPr sz="2400" dirty="0">
                <a:latin typeface="Times New Roman" panose="02020603050405020304" pitchFamily="18" charset="0"/>
                <a:cs typeface="Times New Roman" panose="02020603050405020304" pitchFamily="18" charset="0"/>
              </a:rPr>
              <a:t>deberá ser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repetida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hasta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que</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los</a:t>
            </a:r>
            <a:r>
              <a:rPr sz="2400" spc="-5" dirty="0">
                <a:latin typeface="Times New Roman" panose="02020603050405020304" pitchFamily="18" charset="0"/>
                <a:cs typeface="Times New Roman" panose="02020603050405020304" pitchFamily="18" charset="0"/>
              </a:rPr>
              <a:t> defectos hayan </a:t>
            </a:r>
            <a:r>
              <a:rPr sz="2400" dirty="0">
                <a:latin typeface="Times New Roman" panose="02020603050405020304" pitchFamily="18" charset="0"/>
                <a:cs typeface="Times New Roman" panose="02020603050405020304" pitchFamily="18" charset="0"/>
              </a:rPr>
              <a:t>sido</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corregidos.</a:t>
            </a:r>
            <a:endParaRPr sz="2400" dirty="0">
              <a:latin typeface="Times New Roman" panose="02020603050405020304" pitchFamily="18" charset="0"/>
              <a:cs typeface="Times New Roman" panose="02020603050405020304" pitchFamily="18" charset="0"/>
            </a:endParaRPr>
          </a:p>
          <a:p>
            <a:pPr>
              <a:spcBef>
                <a:spcPts val="55"/>
              </a:spcBef>
            </a:pPr>
            <a:endParaRPr sz="2400" dirty="0">
              <a:latin typeface="Times New Roman" panose="02020603050405020304" pitchFamily="18" charset="0"/>
              <a:cs typeface="Times New Roman" panose="02020603050405020304" pitchFamily="18" charset="0"/>
            </a:endParaRPr>
          </a:p>
          <a:p>
            <a:pPr marL="12065" lvl="2" algn="just">
              <a:tabLst>
                <a:tab pos="911860" algn="l"/>
              </a:tabLst>
            </a:pPr>
            <a:r>
              <a:rPr sz="2400" b="1" u="sng" spc="-5" dirty="0">
                <a:latin typeface="Times New Roman" panose="02020603050405020304" pitchFamily="18" charset="0"/>
                <a:cs typeface="Times New Roman" panose="02020603050405020304" pitchFamily="18" charset="0"/>
              </a:rPr>
              <a:t>Prueba</a:t>
            </a:r>
            <a:r>
              <a:rPr sz="2400" b="1" u="sng" spc="-20"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de</a:t>
            </a:r>
            <a:r>
              <a:rPr sz="2400" b="1" u="sng" spc="-15" dirty="0">
                <a:latin typeface="Times New Roman" panose="02020603050405020304" pitchFamily="18" charset="0"/>
                <a:cs typeface="Times New Roman" panose="02020603050405020304" pitchFamily="18" charset="0"/>
              </a:rPr>
              <a:t> </a:t>
            </a:r>
            <a:r>
              <a:rPr sz="2400" b="1" u="sng" spc="-5" dirty="0">
                <a:latin typeface="Times New Roman" panose="02020603050405020304" pitchFamily="18" charset="0"/>
                <a:cs typeface="Times New Roman" panose="02020603050405020304" pitchFamily="18" charset="0"/>
              </a:rPr>
              <a:t>vacío</a:t>
            </a:r>
            <a:r>
              <a:rPr sz="2400" b="1" spc="-5" dirty="0">
                <a:latin typeface="Times New Roman" panose="02020603050405020304" pitchFamily="18" charset="0"/>
                <a:cs typeface="Times New Roman" panose="02020603050405020304" pitchFamily="18" charset="0"/>
              </a:rPr>
              <a:t>.</a:t>
            </a:r>
            <a:endParaRPr sz="2400" b="1" dirty="0">
              <a:latin typeface="Times New Roman" panose="02020603050405020304" pitchFamily="18" charset="0"/>
              <a:cs typeface="Times New Roman" panose="02020603050405020304" pitchFamily="18" charset="0"/>
            </a:endParaRPr>
          </a:p>
          <a:p>
            <a:pPr marL="355600" indent="-342900" algn="just">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Deberán</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efectuarse</a:t>
            </a:r>
            <a:r>
              <a:rPr sz="2400" spc="-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pruebas</a:t>
            </a:r>
            <a:r>
              <a:rPr sz="2400" spc="-5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vacío</a:t>
            </a:r>
            <a:r>
              <a:rPr sz="2400" spc="-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completas</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en</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cada</a:t>
            </a:r>
            <a:r>
              <a:rPr sz="2400" spc="-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transformador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con el </a:t>
            </a:r>
            <a:r>
              <a:rPr sz="2400" spc="-5" dirty="0">
                <a:latin typeface="Times New Roman" panose="02020603050405020304" pitchFamily="18" charset="0"/>
                <a:cs typeface="Times New Roman" panose="02020603050405020304" pitchFamily="18" charset="0"/>
              </a:rPr>
              <a:t>sistema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enfriamiento instalado. Durante </a:t>
            </a:r>
            <a:r>
              <a:rPr sz="2400" dirty="0">
                <a:latin typeface="Times New Roman" panose="02020603050405020304" pitchFamily="18" charset="0"/>
                <a:cs typeface="Times New Roman" panose="02020603050405020304" pitchFamily="18" charset="0"/>
              </a:rPr>
              <a:t>la </a:t>
            </a:r>
            <a:r>
              <a:rPr sz="2400" spc="-5" dirty="0">
                <a:latin typeface="Times New Roman" panose="02020603050405020304" pitchFamily="18" charset="0"/>
                <a:cs typeface="Times New Roman" panose="02020603050405020304" pitchFamily="18" charset="0"/>
              </a:rPr>
              <a:t>prueba deberá </a:t>
            </a:r>
            <a:r>
              <a:rPr sz="2400" dirty="0">
                <a:latin typeface="Times New Roman" panose="02020603050405020304" pitchFamily="18" charset="0"/>
                <a:cs typeface="Times New Roman" panose="02020603050405020304" pitchFamily="18" charset="0"/>
              </a:rPr>
              <a:t> medirse</a:t>
            </a:r>
            <a:r>
              <a:rPr sz="2400" spc="5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la</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deflexión</a:t>
            </a:r>
            <a:r>
              <a:rPr sz="2400" spc="5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en</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diferentes</a:t>
            </a:r>
            <a:r>
              <a:rPr sz="2400" spc="6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partes</a:t>
            </a:r>
            <a:r>
              <a:rPr sz="2400" spc="6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a:t>
            </a:r>
            <a:r>
              <a:rPr sz="2400" spc="5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transformador.</a:t>
            </a:r>
            <a:r>
              <a:rPr sz="2400" spc="60" dirty="0">
                <a:latin typeface="Times New Roman" panose="02020603050405020304" pitchFamily="18" charset="0"/>
                <a:cs typeface="Times New Roman" panose="02020603050405020304" pitchFamily="18" charset="0"/>
              </a:rPr>
              <a:t> </a:t>
            </a:r>
            <a:endParaRPr lang="es-AR" sz="2400" spc="60" dirty="0">
              <a:latin typeface="Times New Roman" panose="02020603050405020304" pitchFamily="18" charset="0"/>
              <a:cs typeface="Times New Roman" panose="02020603050405020304" pitchFamily="18" charset="0"/>
            </a:endParaRPr>
          </a:p>
          <a:p>
            <a:pPr marL="12700" algn="just"/>
            <a:endParaRPr lang="es-AR" sz="2400" b="1" spc="60" dirty="0">
              <a:latin typeface="Times New Roman" panose="02020603050405020304" pitchFamily="18" charset="0"/>
              <a:cs typeface="Times New Roman" panose="02020603050405020304" pitchFamily="18" charset="0"/>
            </a:endParaRPr>
          </a:p>
          <a:p>
            <a:pPr marL="355600" indent="-342900" algn="just">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Si</a:t>
            </a:r>
            <a:r>
              <a:rPr sz="2400" spc="7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ocurren</a:t>
            </a:r>
            <a:r>
              <a:rPr lang="es-AR" sz="2400" spc="-5" dirty="0">
                <a:latin typeface="Times New Roman" panose="02020603050405020304" pitchFamily="18" charset="0"/>
                <a:cs typeface="Times New Roman" panose="02020603050405020304" pitchFamily="18" charset="0"/>
              </a:rPr>
              <a:t> fugas</a:t>
            </a:r>
            <a:r>
              <a:rPr lang="es-AR" sz="2400" spc="3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o</a:t>
            </a:r>
            <a:r>
              <a:rPr lang="es-AR" sz="2400" spc="3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si</a:t>
            </a:r>
            <a:r>
              <a:rPr lang="es-AR" sz="2400" spc="3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hay</a:t>
            </a:r>
            <a:r>
              <a:rPr lang="es-AR" sz="2400" spc="29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una</a:t>
            </a:r>
            <a:r>
              <a:rPr lang="es-AR" sz="2400" spc="3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deformación</a:t>
            </a:r>
            <a:r>
              <a:rPr lang="es-AR" sz="2400" spc="3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permanente,</a:t>
            </a:r>
            <a:r>
              <a:rPr lang="es-AR" sz="2400" spc="3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3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prueba</a:t>
            </a:r>
            <a:r>
              <a:rPr lang="es-AR" sz="2400" spc="3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deberá</a:t>
            </a:r>
            <a:r>
              <a:rPr lang="es-AR" sz="2400" spc="30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ser repetida</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hasta</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que</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los</a:t>
            </a:r>
            <a:r>
              <a:rPr lang="es-AR" sz="2400" spc="-5" dirty="0">
                <a:latin typeface="Times New Roman" panose="02020603050405020304" pitchFamily="18" charset="0"/>
                <a:cs typeface="Times New Roman" panose="02020603050405020304" pitchFamily="18" charset="0"/>
              </a:rPr>
              <a:t> defectos</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hayan </a:t>
            </a:r>
            <a:r>
              <a:rPr lang="es-AR" sz="2400" dirty="0">
                <a:latin typeface="Times New Roman" panose="02020603050405020304" pitchFamily="18" charset="0"/>
                <a:cs typeface="Times New Roman" panose="02020603050405020304" pitchFamily="18" charset="0"/>
              </a:rPr>
              <a:t>sido</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corregidos.</a:t>
            </a:r>
            <a:endParaRPr lang="es-AR" sz="2400" dirty="0">
              <a:latin typeface="Times New Roman" panose="02020603050405020304" pitchFamily="18" charset="0"/>
              <a:cs typeface="Times New Roman" panose="02020603050405020304" pitchFamily="18" charset="0"/>
            </a:endParaRPr>
          </a:p>
          <a:p>
            <a:pPr>
              <a:spcBef>
                <a:spcPts val="50"/>
              </a:spcBef>
            </a:pPr>
            <a:endParaRPr lang="es-AR" sz="2400" b="1" dirty="0">
              <a:latin typeface="Times New Roman" panose="02020603050405020304" pitchFamily="18" charset="0"/>
              <a:cs typeface="Times New Roman" panose="02020603050405020304" pitchFamily="18" charset="0"/>
            </a:endParaRPr>
          </a:p>
          <a:p>
            <a:pPr marL="12700" marR="5080" algn="just">
              <a:lnSpc>
                <a:spcPct val="143600"/>
              </a:lnSpc>
              <a:spcBef>
                <a:spcPts val="204"/>
              </a:spcBef>
            </a:pPr>
            <a:endParaRPr sz="2400" b="1"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62CF46C1-50A2-4838-8FBA-A2D78C86290A}"/>
              </a:ext>
            </a:extLst>
          </p:cNvPr>
          <p:cNvPicPr/>
          <p:nvPr/>
        </p:nvPicPr>
        <p:blipFill>
          <a:blip r:embed="rId3" cstate="print"/>
          <a:stretch>
            <a:fillRect/>
          </a:stretch>
        </p:blipFill>
        <p:spPr>
          <a:xfrm>
            <a:off x="11049000" y="137702"/>
            <a:ext cx="2208357" cy="54809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19200" y="525240"/>
            <a:ext cx="11430000" cy="9081973"/>
          </a:xfrm>
          <a:prstGeom prst="rect">
            <a:avLst/>
          </a:prstGeom>
        </p:spPr>
        <p:txBody>
          <a:bodyPr vert="horz" wrap="square" lIns="0" tIns="12700" rIns="0" bIns="0" rtlCol="0">
            <a:spAutoFit/>
          </a:bodyPr>
          <a:lstStyle/>
          <a:p>
            <a:pPr marL="12065" lvl="2" algn="just">
              <a:tabLst>
                <a:tab pos="911860" algn="l"/>
              </a:tabLst>
            </a:pPr>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Accesorios</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1225" lvl="2" indent="-899160" algn="just">
              <a:buAutoNum type="arabicPeriod" startAt="8"/>
              <a:tabLst>
                <a:tab pos="911860" algn="l"/>
              </a:tabLst>
            </a:pP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6350" indent="-342900" algn="just">
              <a:spcBef>
                <a:spcPts val="210"/>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Las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deberán</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ser</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realizadas</a:t>
            </a:r>
            <a:r>
              <a:rPr sz="2400" dirty="0">
                <a:latin typeface="Times New Roman" panose="02020603050405020304" pitchFamily="18" charset="0"/>
                <a:cs typeface="Times New Roman" panose="02020603050405020304" pitchFamily="18" charset="0"/>
              </a:rPr>
              <a:t> para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asegurar</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que</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todos</a:t>
            </a:r>
            <a:r>
              <a:rPr sz="240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los </a:t>
            </a:r>
            <a:r>
              <a:rPr sz="2400" spc="-5" dirty="0">
                <a:latin typeface="Times New Roman" panose="02020603050405020304" pitchFamily="18" charset="0"/>
                <a:cs typeface="Times New Roman" panose="02020603050405020304" pitchFamily="18" charset="0"/>
              </a:rPr>
              <a:t> accesorios (cambiador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tomas, relés, indicadores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temperatura, </a:t>
            </a:r>
            <a:r>
              <a:rPr sz="2400" dirty="0">
                <a:latin typeface="Times New Roman" panose="02020603050405020304" pitchFamily="18" charset="0"/>
                <a:cs typeface="Times New Roman" panose="02020603050405020304" pitchFamily="18" charset="0"/>
              </a:rPr>
              <a:t> ventiladores,</a:t>
            </a:r>
            <a:r>
              <a:rPr sz="2400" spc="-5" dirty="0">
                <a:latin typeface="Times New Roman" panose="02020603050405020304" pitchFamily="18" charset="0"/>
                <a:cs typeface="Times New Roman" panose="02020603050405020304" pitchFamily="18" charset="0"/>
              </a:rPr>
              <a:t> etc.)</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estén</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en</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buenas condiciones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servicio.</a:t>
            </a:r>
            <a:endParaRPr sz="2400" dirty="0">
              <a:latin typeface="Times New Roman" panose="02020603050405020304" pitchFamily="18" charset="0"/>
              <a:cs typeface="Times New Roman" panose="02020603050405020304" pitchFamily="18" charset="0"/>
            </a:endParaRPr>
          </a:p>
          <a:p>
            <a:pPr algn="just">
              <a:spcBef>
                <a:spcPts val="50"/>
              </a:spcBef>
            </a:pPr>
            <a:endParaRPr sz="2400" b="1" dirty="0">
              <a:latin typeface="Times New Roman" panose="02020603050405020304" pitchFamily="18" charset="0"/>
              <a:cs typeface="Times New Roman" panose="02020603050405020304" pitchFamily="18" charset="0"/>
            </a:endParaRPr>
          </a:p>
          <a:p>
            <a:pPr marL="12064" lvl="2" algn="just">
              <a:spcBef>
                <a:spcPts val="5"/>
              </a:spcBef>
              <a:tabLst>
                <a:tab pos="960755" algn="l"/>
              </a:tabLst>
            </a:pPr>
            <a:r>
              <a:rPr sz="2400"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Materiales</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60119" lvl="2" indent="-948055" algn="just">
              <a:spcBef>
                <a:spcPts val="5"/>
              </a:spcBef>
              <a:buAutoNum type="arabicPeriod" startAt="9"/>
              <a:tabLst>
                <a:tab pos="960755" algn="l"/>
              </a:tabLst>
            </a:pP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6350" indent="-342900" algn="just">
              <a:spcBef>
                <a:spcPts val="204"/>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Los</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materiales,</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piezas</a:t>
            </a:r>
            <a:r>
              <a:rPr sz="2400" spc="-4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5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conjuntos</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relacionados</a:t>
            </a:r>
            <a:r>
              <a:rPr sz="2400" spc="-4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que</a:t>
            </a:r>
            <a:r>
              <a:rPr sz="2400" spc="-6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usen</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en</a:t>
            </a:r>
            <a:r>
              <a:rPr sz="2400" spc="-5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obra, </a:t>
            </a:r>
            <a:r>
              <a:rPr sz="2400" spc="-38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deberán ser </a:t>
            </a:r>
            <a:r>
              <a:rPr sz="2400" spc="-5" dirty="0">
                <a:latin typeface="Times New Roman" panose="02020603050405020304" pitchFamily="18" charset="0"/>
                <a:cs typeface="Times New Roman" panose="02020603050405020304" pitchFamily="18" charset="0"/>
              </a:rPr>
              <a:t>probados, </a:t>
            </a: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menos </a:t>
            </a:r>
            <a:r>
              <a:rPr sz="2400" dirty="0">
                <a:latin typeface="Times New Roman" panose="02020603050405020304" pitchFamily="18" charset="0"/>
                <a:cs typeface="Times New Roman" panose="02020603050405020304" pitchFamily="18" charset="0"/>
              </a:rPr>
              <a:t>que </a:t>
            </a:r>
            <a:r>
              <a:rPr sz="2400" spc="-5" dirty="0">
                <a:latin typeface="Times New Roman" panose="02020603050405020304" pitchFamily="18" charset="0"/>
                <a:cs typeface="Times New Roman" panose="02020603050405020304" pitchFamily="18" charset="0"/>
              </a:rPr>
              <a:t>se </a:t>
            </a:r>
            <a:r>
              <a:rPr sz="2400" dirty="0">
                <a:latin typeface="Times New Roman" panose="02020603050405020304" pitchFamily="18" charset="0"/>
                <a:cs typeface="Times New Roman" panose="02020603050405020304" pitchFamily="18" charset="0"/>
              </a:rPr>
              <a:t>ordene lo </a:t>
            </a:r>
            <a:r>
              <a:rPr sz="2400" spc="-5" dirty="0">
                <a:latin typeface="Times New Roman" panose="02020603050405020304" pitchFamily="18" charset="0"/>
                <a:cs typeface="Times New Roman" panose="02020603050405020304" pitchFamily="18" charset="0"/>
              </a:rPr>
              <a:t>contrario,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acuerdo </a:t>
            </a:r>
            <a:r>
              <a:rPr sz="2400" spc="-38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con</a:t>
            </a:r>
            <a:r>
              <a:rPr sz="2400" spc="-8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los</a:t>
            </a:r>
            <a:r>
              <a:rPr sz="2400" spc="-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mejores</a:t>
            </a:r>
            <a:r>
              <a:rPr sz="2400" spc="-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métodos</a:t>
            </a:r>
            <a:r>
              <a:rPr sz="2400" spc="-8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comerciales</a:t>
            </a:r>
            <a:r>
              <a:rPr sz="2400" spc="-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aplicables</a:t>
            </a:r>
            <a:r>
              <a:rPr sz="2400" spc="-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al</a:t>
            </a:r>
            <a:r>
              <a:rPr sz="2400" spc="-8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tipo</a:t>
            </a:r>
            <a:r>
              <a:rPr sz="2400" spc="-7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1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clase</a:t>
            </a:r>
            <a:r>
              <a:rPr sz="2400" spc="-8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particular </a:t>
            </a:r>
            <a:r>
              <a:rPr sz="2400" spc="-38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trabajo.</a:t>
            </a:r>
            <a:endParaRPr sz="2400" dirty="0">
              <a:latin typeface="Times New Roman" panose="02020603050405020304" pitchFamily="18" charset="0"/>
              <a:cs typeface="Times New Roman" panose="02020603050405020304" pitchFamily="18" charset="0"/>
            </a:endParaRPr>
          </a:p>
          <a:p>
            <a:pPr algn="just">
              <a:spcBef>
                <a:spcPts val="50"/>
              </a:spcBef>
            </a:pPr>
            <a:endParaRPr sz="2400" b="1" dirty="0">
              <a:latin typeface="Times New Roman" panose="02020603050405020304" pitchFamily="18" charset="0"/>
              <a:cs typeface="Times New Roman" panose="02020603050405020304" pitchFamily="18" charset="0"/>
            </a:endParaRPr>
          </a:p>
          <a:p>
            <a:pPr marL="12065" lvl="2" algn="just">
              <a:spcBef>
                <a:spcPts val="5"/>
              </a:spcBef>
              <a:tabLst>
                <a:tab pos="911225" algn="l"/>
                <a:tab pos="911860" algn="l"/>
              </a:tabLst>
            </a:pP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 Tipo</a:t>
            </a:r>
            <a:r>
              <a:rPr sz="24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Aisladores</a:t>
            </a:r>
            <a:r>
              <a:rPr sz="24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Pasatapas.</a:t>
            </a:r>
          </a:p>
          <a:p>
            <a:pPr marL="355600" marR="234315" indent="-342900" algn="just">
              <a:spcBef>
                <a:spcPts val="215"/>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Las </a:t>
            </a:r>
            <a:r>
              <a:rPr sz="2400" spc="-5" dirty="0">
                <a:latin typeface="Times New Roman" panose="02020603050405020304" pitchFamily="18" charset="0"/>
                <a:cs typeface="Times New Roman" panose="02020603050405020304" pitchFamily="18" charset="0"/>
              </a:rPr>
              <a:t>siguientes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pruebas</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deberán</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ser</a:t>
            </a:r>
            <a:r>
              <a:rPr sz="2400" spc="1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hechas</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un aislador</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pasatapas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cada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tipo</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que</a:t>
            </a:r>
            <a:r>
              <a:rPr sz="2400" spc="-5" dirty="0">
                <a:latin typeface="Times New Roman" panose="02020603050405020304" pitchFamily="18" charset="0"/>
                <a:cs typeface="Times New Roman" panose="02020603050405020304" pitchFamily="18" charset="0"/>
              </a:rPr>
              <a:t> tenga</a:t>
            </a:r>
            <a:r>
              <a:rPr sz="2400" dirty="0">
                <a:latin typeface="Times New Roman" panose="02020603050405020304" pitchFamily="18" charset="0"/>
                <a:cs typeface="Times New Roman" panose="02020603050405020304" pitchFamily="18" charset="0"/>
              </a:rPr>
              <a:t> una</a:t>
            </a:r>
            <a:r>
              <a:rPr sz="2400" spc="-5" dirty="0">
                <a:latin typeface="Times New Roman" panose="02020603050405020304" pitchFamily="18" charset="0"/>
                <a:cs typeface="Times New Roman" panose="02020603050405020304" pitchFamily="18" charset="0"/>
              </a:rPr>
              <a:t> tensión</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nominal</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13,8</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kV</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25"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superior.A</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menos</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que</a:t>
            </a:r>
            <a:r>
              <a:rPr sz="2400" spc="-5" dirty="0">
                <a:latin typeface="Times New Roman" panose="02020603050405020304" pitchFamily="18" charset="0"/>
                <a:cs typeface="Times New Roman" panose="02020603050405020304" pitchFamily="18" charset="0"/>
              </a:rPr>
              <a:t> otra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cosa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acordada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las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pruebas</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deberán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ser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efectuadas </a:t>
            </a:r>
            <a:r>
              <a:rPr sz="2400" dirty="0">
                <a:latin typeface="Times New Roman" panose="02020603050405020304" pitchFamily="18" charset="0"/>
                <a:cs typeface="Times New Roman" panose="02020603050405020304" pitchFamily="18" charset="0"/>
              </a:rPr>
              <a:t>según</a:t>
            </a:r>
            <a:r>
              <a:rPr sz="2400" spc="-10" dirty="0">
                <a:latin typeface="Times New Roman" panose="02020603050405020304" pitchFamily="18" charset="0"/>
                <a:cs typeface="Times New Roman" panose="02020603050405020304" pitchFamily="18" charset="0"/>
              </a:rPr>
              <a:t> la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norma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ANSI IEEE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C57.19.00.</a:t>
            </a:r>
            <a:endParaRPr sz="2400" dirty="0">
              <a:latin typeface="Times New Roman" panose="02020603050405020304" pitchFamily="18" charset="0"/>
              <a:cs typeface="Times New Roman" panose="02020603050405020304" pitchFamily="18" charset="0"/>
            </a:endParaRPr>
          </a:p>
          <a:p>
            <a:pPr algn="just"/>
            <a:endParaRPr sz="2400" b="1" dirty="0">
              <a:latin typeface="Times New Roman" panose="02020603050405020304" pitchFamily="18" charset="0"/>
              <a:cs typeface="Times New Roman" panose="02020603050405020304" pitchFamily="18" charset="0"/>
            </a:endParaRPr>
          </a:p>
          <a:p>
            <a:pPr marL="812165" lvl="4" indent="-342900" algn="just">
              <a:buFont typeface="Wingdings" panose="05000000000000000000" pitchFamily="2" charset="2"/>
              <a:buChar char="ü"/>
              <a:tabLst>
                <a:tab pos="911225" algn="l"/>
                <a:tab pos="91186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Impulso</a:t>
            </a:r>
            <a:r>
              <a:rPr lang="es-AR" sz="2400" b="1" spc="-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Esta</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deberá</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realizarse</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según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IEEE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C57.19.00.</a:t>
            </a:r>
            <a:endParaRPr lang="es-AR" sz="2400" spc="-5" dirty="0">
              <a:latin typeface="Times New Roman" panose="02020603050405020304" pitchFamily="18" charset="0"/>
              <a:cs typeface="Times New Roman" panose="02020603050405020304" pitchFamily="18" charset="0"/>
            </a:endParaRPr>
          </a:p>
          <a:p>
            <a:pPr marL="812165" lvl="4" indent="-342900" algn="just">
              <a:buFont typeface="Wingdings" panose="05000000000000000000" pitchFamily="2" charset="2"/>
              <a:buChar char="ü"/>
              <a:tabLst>
                <a:tab pos="911225" algn="l"/>
                <a:tab pos="911860" algn="l"/>
              </a:tabLst>
            </a:pPr>
            <a:endParaRPr sz="2400" b="1" dirty="0">
              <a:latin typeface="Times New Roman" panose="02020603050405020304" pitchFamily="18" charset="0"/>
              <a:cs typeface="Times New Roman" panose="02020603050405020304" pitchFamily="18" charset="0"/>
            </a:endParaRPr>
          </a:p>
          <a:p>
            <a:pPr marL="812165" lvl="4" indent="-342900" algn="just">
              <a:spcBef>
                <a:spcPts val="745"/>
              </a:spcBef>
              <a:buFont typeface="Wingdings" panose="05000000000000000000" pitchFamily="2" charset="2"/>
              <a:buChar char="ü"/>
              <a:tabLst>
                <a:tab pos="911225" algn="l"/>
                <a:tab pos="91186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 </a:t>
            </a:r>
            <a:r>
              <a:rPr sz="2400" b="1" spc="-5" dirty="0">
                <a:latin typeface="Times New Roman" panose="02020603050405020304" pitchFamily="18" charset="0"/>
                <a:cs typeface="Times New Roman" panose="02020603050405020304" pitchFamily="18" charset="0"/>
              </a:rPr>
              <a:t>Industrial </a:t>
            </a:r>
            <a:r>
              <a:rPr sz="2400" b="1" spc="-5" dirty="0">
                <a:solidFill>
                  <a:srgbClr val="FF0000"/>
                </a:solidFill>
                <a:latin typeface="Times New Roman" panose="02020603050405020304" pitchFamily="18" charset="0"/>
                <a:cs typeface="Times New Roman" panose="02020603050405020304" pitchFamily="18" charset="0"/>
              </a:rPr>
              <a:t>.</a:t>
            </a:r>
            <a:endParaRPr sz="2400" b="1" dirty="0">
              <a:solidFill>
                <a:srgbClr val="FF0000"/>
              </a:solidFill>
              <a:latin typeface="Times New Roman" panose="02020603050405020304" pitchFamily="18" charset="0"/>
              <a:cs typeface="Times New Roman" panose="02020603050405020304" pitchFamily="18" charset="0"/>
            </a:endParaRPr>
          </a:p>
          <a:p>
            <a:pPr marL="2171700" lvl="4" indent="-342900" algn="just">
              <a:spcBef>
                <a:spcPts val="50"/>
              </a:spcBef>
              <a:buFont typeface="Wingdings" panose="05000000000000000000" pitchFamily="2" charset="2"/>
              <a:buChar char="ü"/>
            </a:pPr>
            <a:endParaRPr sz="2400" b="1" dirty="0">
              <a:solidFill>
                <a:srgbClr val="FF0000"/>
              </a:solidFill>
              <a:latin typeface="Times New Roman" panose="02020603050405020304" pitchFamily="18" charset="0"/>
              <a:cs typeface="Times New Roman" panose="02020603050405020304" pitchFamily="18" charset="0"/>
            </a:endParaRPr>
          </a:p>
          <a:p>
            <a:pPr marL="812165" lvl="4" indent="-342900" algn="just">
              <a:spcBef>
                <a:spcPts val="5"/>
              </a:spcBef>
              <a:buFont typeface="Wingdings" panose="05000000000000000000" pitchFamily="2" charset="2"/>
              <a:buChar char="ü"/>
              <a:tabLst>
                <a:tab pos="911225" algn="l"/>
                <a:tab pos="91186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Medida</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 Factor de</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a:t>
            </a:r>
            <a:r>
              <a:rPr lang="es-AR" sz="2400" b="1"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Deberá</a:t>
            </a:r>
            <a:r>
              <a:rPr lang="es-AR" sz="2400" spc="-5" dirty="0">
                <a:latin typeface="Times New Roman" panose="02020603050405020304" pitchFamily="18" charset="0"/>
                <a:cs typeface="Times New Roman" panose="02020603050405020304" pitchFamily="18" charset="0"/>
              </a:rPr>
              <a:t> efectuarse</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medidas</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del</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factor</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potencia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antes</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y</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después de</a:t>
            </a:r>
            <a:r>
              <a:rPr lang="es-AR" sz="2400" spc="-5" dirty="0">
                <a:latin typeface="Times New Roman" panose="02020603050405020304" pitchFamily="18" charset="0"/>
                <a:cs typeface="Times New Roman" panose="02020603050405020304" pitchFamily="18" charset="0"/>
              </a:rPr>
              <a:t> cada</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una</a:t>
            </a:r>
            <a:r>
              <a:rPr lang="es-AR" sz="2400"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de</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las</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pruebas</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anteriores.</a:t>
            </a:r>
            <a:endParaRPr lang="es-AR" sz="2400" dirty="0">
              <a:latin typeface="Times New Roman" panose="02020603050405020304" pitchFamily="18" charset="0"/>
              <a:cs typeface="Times New Roman" panose="02020603050405020304" pitchFamily="18" charset="0"/>
            </a:endParaRPr>
          </a:p>
          <a:p>
            <a:pPr marL="911225" lvl="3" indent="-899160" algn="just">
              <a:spcBef>
                <a:spcPts val="5"/>
              </a:spcBef>
              <a:buAutoNum type="arabicPeriod" startAt="2"/>
              <a:tabLst>
                <a:tab pos="911225" algn="l"/>
                <a:tab pos="911860" algn="l"/>
              </a:tabLst>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134F9798-7BDA-47D6-AA42-615E9EF0B862}"/>
              </a:ext>
            </a:extLst>
          </p:cNvPr>
          <p:cNvPicPr/>
          <p:nvPr/>
        </p:nvPicPr>
        <p:blipFill>
          <a:blip r:embed="rId3" cstate="print"/>
          <a:stretch>
            <a:fillRect/>
          </a:stretch>
        </p:blipFill>
        <p:spPr>
          <a:xfrm>
            <a:off x="11049000" y="213902"/>
            <a:ext cx="2208357" cy="54809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19200" y="533400"/>
            <a:ext cx="11277599" cy="8145820"/>
          </a:xfrm>
          <a:prstGeom prst="rect">
            <a:avLst/>
          </a:prstGeom>
        </p:spPr>
        <p:txBody>
          <a:bodyPr vert="horz" wrap="square" lIns="0" tIns="12700" rIns="0" bIns="0" rtlCol="0">
            <a:spAutoFit/>
          </a:bodyPr>
          <a:lstStyle/>
          <a:p>
            <a:pPr marL="1727200" marR="470534" lvl="3" indent="-342900" algn="just">
              <a:spcBef>
                <a:spcPts val="1055"/>
              </a:spcBef>
              <a:buFont typeface="Wingdings" panose="05000000000000000000" pitchFamily="2" charset="2"/>
              <a:buChar char="§"/>
            </a:pPr>
            <a:endParaRPr sz="2400" b="1" dirty="0">
              <a:latin typeface="Times New Roman" panose="02020603050405020304" pitchFamily="18" charset="0"/>
              <a:cs typeface="Times New Roman" panose="02020603050405020304" pitchFamily="18" charset="0"/>
            </a:endParaRPr>
          </a:p>
          <a:p>
            <a:pPr marL="354965" lvl="3" indent="-342900">
              <a:spcBef>
                <a:spcPts val="700"/>
              </a:spcBef>
              <a:buFont typeface="Wingdings" panose="05000000000000000000" pitchFamily="2" charset="2"/>
              <a:buChar char="ü"/>
              <a:tabLst>
                <a:tab pos="911225" algn="l"/>
                <a:tab pos="91186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4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Mecánicas.</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3">
              <a:spcBef>
                <a:spcPts val="20"/>
              </a:spcBef>
              <a:buFont typeface="Arial"/>
              <a:buAutoNum type="arabicPeriod" startAt="5"/>
            </a:pPr>
            <a:endParaRP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818639" marR="410845" lvl="4" indent="-455930">
              <a:buFont typeface="Symbol"/>
              <a:buChar char=""/>
              <a:tabLst>
                <a:tab pos="1818639" algn="l"/>
                <a:tab pos="1819275" algn="l"/>
              </a:tabLst>
            </a:pPr>
            <a:r>
              <a:rPr sz="2400" dirty="0">
                <a:latin typeface="Times New Roman" panose="02020603050405020304" pitchFamily="18" charset="0"/>
                <a:cs typeface="Times New Roman" panose="02020603050405020304" pitchFamily="18" charset="0"/>
              </a:rPr>
              <a:t>Prueba </a:t>
            </a:r>
            <a:r>
              <a:rPr sz="2400" spc="-5"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presión</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terminal</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a:t>
            </a:r>
            <a:r>
              <a:rPr sz="2400" spc="-5" dirty="0">
                <a:latin typeface="Times New Roman" panose="02020603050405020304" pitchFamily="18" charset="0"/>
                <a:cs typeface="Times New Roman" panose="02020603050405020304" pitchFamily="18" charset="0"/>
              </a:rPr>
              <a:t> Bushing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(prueba</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fuga).</a:t>
            </a:r>
            <a:endParaRPr sz="2400" dirty="0">
              <a:latin typeface="Times New Roman" panose="02020603050405020304" pitchFamily="18" charset="0"/>
              <a:cs typeface="Times New Roman" panose="02020603050405020304" pitchFamily="18" charset="0"/>
            </a:endParaRPr>
          </a:p>
          <a:p>
            <a:pPr marL="1818639" lvl="4" indent="-456565">
              <a:buFont typeface="Symbol"/>
              <a:buChar char=""/>
              <a:tabLst>
                <a:tab pos="1818639" algn="l"/>
                <a:tab pos="1819275" algn="l"/>
              </a:tabLst>
            </a:pPr>
            <a:r>
              <a:rPr sz="2400" spc="-5" dirty="0">
                <a:latin typeface="Times New Roman" panose="02020603050405020304" pitchFamily="18" charset="0"/>
                <a:cs typeface="Times New Roman" panose="02020603050405020304" pitchFamily="18" charset="0"/>
              </a:rPr>
              <a:t>Esfuerzo</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para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cargas</a:t>
            </a:r>
            <a:r>
              <a:rPr sz="2400" spc="1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en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Cantiléver.</a:t>
            </a:r>
            <a:endParaRPr sz="2400" dirty="0">
              <a:latin typeface="Times New Roman" panose="02020603050405020304" pitchFamily="18" charset="0"/>
              <a:cs typeface="Times New Roman" panose="02020603050405020304" pitchFamily="18" charset="0"/>
            </a:endParaRPr>
          </a:p>
          <a:p>
            <a:pPr>
              <a:spcBef>
                <a:spcPts val="55"/>
              </a:spcBef>
            </a:pPr>
            <a:endParaRPr lang="es-AR" sz="2400" b="1" dirty="0" smtClean="0">
              <a:latin typeface="Times New Roman" panose="02020603050405020304" pitchFamily="18" charset="0"/>
              <a:cs typeface="Times New Roman" panose="02020603050405020304" pitchFamily="18" charset="0"/>
            </a:endParaRPr>
          </a:p>
          <a:p>
            <a:pPr>
              <a:spcBef>
                <a:spcPts val="55"/>
              </a:spcBef>
            </a:pPr>
            <a:endParaRPr lang="es-AR" sz="2400" b="1" dirty="0">
              <a:latin typeface="Times New Roman" panose="02020603050405020304" pitchFamily="18" charset="0"/>
              <a:cs typeface="Times New Roman" panose="02020603050405020304" pitchFamily="18" charset="0"/>
            </a:endParaRPr>
          </a:p>
          <a:p>
            <a:pPr>
              <a:spcBef>
                <a:spcPts val="55"/>
              </a:spcBef>
            </a:pPr>
            <a:endParaRPr sz="2400" b="1" dirty="0">
              <a:latin typeface="Times New Roman" panose="02020603050405020304" pitchFamily="18" charset="0"/>
              <a:cs typeface="Times New Roman" panose="02020603050405020304" pitchFamily="18" charset="0"/>
            </a:endParaRPr>
          </a:p>
          <a:p>
            <a:pPr marL="12065" lvl="2">
              <a:tabLst>
                <a:tab pos="911225" algn="l"/>
                <a:tab pos="911860" algn="l"/>
              </a:tabLst>
            </a:pPr>
            <a:r>
              <a:rPr sz="24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Prueba</a:t>
            </a:r>
            <a:r>
              <a:rPr sz="2400" b="1" u="sng"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de</a:t>
            </a:r>
            <a:r>
              <a:rPr sz="24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2400" b="1" u="sng" spc="-10"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Rutina</a:t>
            </a:r>
            <a:r>
              <a:rPr sz="2400" b="1" u="sng" spc="409"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2400" b="1" u="sng" spc="-5" dirty="0" err="1">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Aisladores</a:t>
            </a:r>
            <a:r>
              <a:rPr sz="2400" b="1" u="sng"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sz="2400" b="1" u="sng" spc="-5" dirty="0" err="1">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Pasatapas</a:t>
            </a:r>
            <a:endParaRPr lang="es-AR" sz="24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endParaRPr>
          </a:p>
          <a:p>
            <a:pPr marL="12065" lvl="2">
              <a:tabLst>
                <a:tab pos="911225" algn="l"/>
                <a:tab pos="911860" algn="l"/>
              </a:tabLst>
            </a:pPr>
            <a:endParaRPr sz="2400" dirty="0">
              <a:latin typeface="Times New Roman" panose="02020603050405020304" pitchFamily="18" charset="0"/>
              <a:cs typeface="Times New Roman" panose="02020603050405020304" pitchFamily="18" charset="0"/>
            </a:endParaRPr>
          </a:p>
          <a:p>
            <a:pPr marL="812800" marR="9525" lvl="1" indent="-342900" algn="just">
              <a:spcBef>
                <a:spcPts val="890"/>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Las</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siguientes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pruebas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deberán</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hacerse</a:t>
            </a:r>
            <a:r>
              <a:rPr sz="2400" dirty="0">
                <a:latin typeface="Times New Roman" panose="02020603050405020304" pitchFamily="18" charset="0"/>
                <a:cs typeface="Times New Roman" panose="02020603050405020304" pitchFamily="18" charset="0"/>
              </a:rPr>
              <a:t> en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todos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los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aisladores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pasatapas </a:t>
            </a:r>
            <a:r>
              <a:rPr sz="2400" dirty="0">
                <a:latin typeface="Times New Roman" panose="02020603050405020304" pitchFamily="18" charset="0"/>
                <a:cs typeface="Times New Roman" panose="02020603050405020304" pitchFamily="18" charset="0"/>
              </a:rPr>
              <a:t>que </a:t>
            </a:r>
            <a:r>
              <a:rPr sz="2400" spc="-5" dirty="0">
                <a:latin typeface="Times New Roman" panose="02020603050405020304" pitchFamily="18" charset="0"/>
                <a:cs typeface="Times New Roman" panose="02020603050405020304" pitchFamily="18" charset="0"/>
              </a:rPr>
              <a:t>tengan </a:t>
            </a:r>
            <a:r>
              <a:rPr sz="2400" dirty="0">
                <a:latin typeface="Times New Roman" panose="02020603050405020304" pitchFamily="18" charset="0"/>
                <a:cs typeface="Times New Roman" panose="02020603050405020304" pitchFamily="18" charset="0"/>
              </a:rPr>
              <a:t>una tensión </a:t>
            </a:r>
            <a:r>
              <a:rPr sz="2400" spc="-5" dirty="0">
                <a:latin typeface="Times New Roman" panose="02020603050405020304" pitchFamily="18" charset="0"/>
                <a:cs typeface="Times New Roman" panose="02020603050405020304" pitchFamily="18" charset="0"/>
              </a:rPr>
              <a:t>nominal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13,8 </a:t>
            </a:r>
            <a:r>
              <a:rPr sz="2400" dirty="0">
                <a:latin typeface="Times New Roman" panose="02020603050405020304" pitchFamily="18" charset="0"/>
                <a:cs typeface="Times New Roman" panose="02020603050405020304" pitchFamily="18" charset="0"/>
              </a:rPr>
              <a:t>kV ó </a:t>
            </a:r>
            <a:r>
              <a:rPr sz="2400" spc="-5" dirty="0">
                <a:latin typeface="Times New Roman" panose="02020603050405020304" pitchFamily="18" charset="0"/>
                <a:cs typeface="Times New Roman" panose="02020603050405020304" pitchFamily="18" charset="0"/>
              </a:rPr>
              <a:t>superior </a:t>
            </a:r>
            <a:r>
              <a:rPr sz="2400" spc="-1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acuerdo</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5" dirty="0">
                <a:latin typeface="Times New Roman" panose="02020603050405020304" pitchFamily="18" charset="0"/>
                <a:cs typeface="Times New Roman" panose="02020603050405020304" pitchFamily="18" charset="0"/>
              </a:rPr>
              <a:t> IEEE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C57.19.00,</a:t>
            </a:r>
            <a:r>
              <a:rPr sz="2400" dirty="0">
                <a:latin typeface="Times New Roman" panose="02020603050405020304" pitchFamily="18" charset="0"/>
                <a:cs typeface="Times New Roman" panose="02020603050405020304" pitchFamily="18" charset="0"/>
              </a:rPr>
              <a:t> 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menos </a:t>
            </a:r>
            <a:r>
              <a:rPr sz="2400" spc="-5" dirty="0">
                <a:latin typeface="Times New Roman" panose="02020603050405020304" pitchFamily="18" charset="0"/>
                <a:cs typeface="Times New Roman" panose="02020603050405020304" pitchFamily="18" charset="0"/>
              </a:rPr>
              <a:t>que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especifique </a:t>
            </a:r>
            <a:r>
              <a:rPr sz="2400" spc="-10" dirty="0">
                <a:latin typeface="Times New Roman" panose="02020603050405020304" pitchFamily="18" charset="0"/>
                <a:cs typeface="Times New Roman" panose="02020603050405020304" pitchFamily="18" charset="0"/>
              </a:rPr>
              <a:t>lo</a:t>
            </a:r>
            <a:r>
              <a:rPr sz="2400" spc="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contrario</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355600" marR="9525" indent="-342900" algn="just">
              <a:spcBef>
                <a:spcPts val="890"/>
              </a:spcBef>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2069465" lvl="6" indent="-685800" algn="just">
              <a:spcBef>
                <a:spcPts val="840"/>
              </a:spcBef>
              <a:buFont typeface="Wingdings" panose="05000000000000000000" pitchFamily="2" charset="2"/>
              <a:buChar char="ü"/>
              <a:tabLst>
                <a:tab pos="698500" algn="l"/>
              </a:tabLst>
            </a:pPr>
            <a:r>
              <a:rPr sz="2400" spc="-5" dirty="0">
                <a:latin typeface="Times New Roman" panose="02020603050405020304" pitchFamily="18" charset="0"/>
                <a:cs typeface="Times New Roman" panose="02020603050405020304" pitchFamily="18" charset="0"/>
              </a:rPr>
              <a:t>Prueba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frecuencia industrial,</a:t>
            </a:r>
            <a:r>
              <a:rPr sz="2400" spc="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seca</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2069465" lvl="6" indent="-685800" algn="just">
              <a:spcBef>
                <a:spcPts val="840"/>
              </a:spcBef>
              <a:buFont typeface="Wingdings" panose="05000000000000000000" pitchFamily="2" charset="2"/>
              <a:buChar char="ü"/>
              <a:tabLst>
                <a:tab pos="698500" algn="l"/>
              </a:tabLst>
            </a:pPr>
            <a:r>
              <a:rPr sz="2400" spc="-5" dirty="0" err="1">
                <a:latin typeface="Times New Roman" panose="02020603050405020304" pitchFamily="18" charset="0"/>
                <a:cs typeface="Times New Roman" panose="02020603050405020304" pitchFamily="18" charset="0"/>
              </a:rPr>
              <a:t>Medida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 </a:t>
            </a:r>
            <a:r>
              <a:rPr sz="2400" spc="-5" dirty="0" err="1">
                <a:latin typeface="Times New Roman" panose="02020603050405020304" pitchFamily="18" charset="0"/>
                <a:cs typeface="Times New Roman" panose="02020603050405020304" pitchFamily="18" charset="0"/>
              </a:rPr>
              <a:t>capacitancia</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2069465" lvl="6" indent="-685800" algn="just">
              <a:spcBef>
                <a:spcPts val="840"/>
              </a:spcBef>
              <a:buFont typeface="Wingdings" panose="05000000000000000000" pitchFamily="2" charset="2"/>
              <a:buChar char="ü"/>
              <a:tabLst>
                <a:tab pos="698500" algn="l"/>
              </a:tabLst>
            </a:pPr>
            <a:r>
              <a:rPr sz="2400" spc="-5" dirty="0" err="1">
                <a:latin typeface="Times New Roman" panose="02020603050405020304" pitchFamily="18" charset="0"/>
                <a:cs typeface="Times New Roman" panose="02020603050405020304" pitchFamily="18" charset="0"/>
              </a:rPr>
              <a:t>Medida</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del factor de</a:t>
            </a:r>
            <a:r>
              <a:rPr sz="2400" spc="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potencia</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2069465" lvl="6" indent="-685800" algn="just">
              <a:spcBef>
                <a:spcPts val="840"/>
              </a:spcBef>
              <a:buFont typeface="Wingdings" panose="05000000000000000000" pitchFamily="2" charset="2"/>
              <a:buChar char="ü"/>
              <a:tabLst>
                <a:tab pos="698500" algn="l"/>
              </a:tabLst>
            </a:pPr>
            <a:r>
              <a:rPr sz="2400" dirty="0" err="1">
                <a:latin typeface="Times New Roman" panose="02020603050405020304" pitchFamily="18" charset="0"/>
                <a:cs typeface="Times New Roman" panose="02020603050405020304" pitchFamily="18" charset="0"/>
              </a:rPr>
              <a:t>Voltaje</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resistente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del</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tap</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potencial</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2069465" lvl="6" indent="-685800" algn="just">
              <a:spcBef>
                <a:spcPts val="840"/>
              </a:spcBef>
              <a:buFont typeface="Wingdings" panose="05000000000000000000" pitchFamily="2" charset="2"/>
              <a:buChar char="ü"/>
              <a:tabLst>
                <a:tab pos="698500" algn="l"/>
              </a:tabLst>
            </a:pPr>
            <a:r>
              <a:rPr sz="2400" spc="-5" dirty="0" err="1">
                <a:latin typeface="Times New Roman" panose="02020603050405020304" pitchFamily="18" charset="0"/>
                <a:cs typeface="Times New Roman" panose="02020603050405020304" pitchFamily="18" charset="0"/>
              </a:rPr>
              <a:t>Prueba</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mecánica</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(fuga).</a:t>
            </a:r>
            <a:endParaRPr sz="2400" dirty="0">
              <a:latin typeface="Times New Roman" panose="02020603050405020304" pitchFamily="18" charset="0"/>
              <a:cs typeface="Times New Roman" panose="02020603050405020304" pitchFamily="18" charset="0"/>
            </a:endParaRPr>
          </a:p>
          <a:p>
            <a:pPr marL="1657350" lvl="3" indent="-285750">
              <a:spcBef>
                <a:spcPts val="55"/>
              </a:spcBef>
              <a:buFont typeface="Wingdings" panose="05000000000000000000" pitchFamily="2" charset="2"/>
              <a:buChar char="ü"/>
            </a:pPr>
            <a:endParaRPr sz="15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C5FDE78C-96D5-4745-B1DE-6056D6331D24}"/>
              </a:ext>
            </a:extLst>
          </p:cNvPr>
          <p:cNvPicPr/>
          <p:nvPr/>
        </p:nvPicPr>
        <p:blipFill>
          <a:blip r:embed="rId3" cstate="print"/>
          <a:stretch>
            <a:fillRect/>
          </a:stretch>
        </p:blipFill>
        <p:spPr>
          <a:xfrm>
            <a:off x="10972800" y="213902"/>
            <a:ext cx="2208357" cy="54809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09600" y="213902"/>
            <a:ext cx="11734800" cy="9643666"/>
          </a:xfrm>
          <a:prstGeom prst="rect">
            <a:avLst/>
          </a:prstGeom>
        </p:spPr>
        <p:txBody>
          <a:bodyPr vert="horz" wrap="square" lIns="0" tIns="12700" rIns="0" bIns="0" rtlCol="0">
            <a:spAutoFit/>
          </a:bodyPr>
          <a:lstStyle/>
          <a:p>
            <a:pPr marL="690245" marR="523240" indent="-678180">
              <a:tabLst>
                <a:tab pos="690245" algn="l"/>
              </a:tabLst>
            </a:pPr>
            <a:r>
              <a:rPr lang="es-AR" sz="20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Pruebas</a:t>
            </a:r>
            <a:r>
              <a:rPr lang="es-AR" sz="2000" b="1" u="sng"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lang="es-AR" sz="20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Tipo</a:t>
            </a:r>
            <a:r>
              <a:rPr lang="es-AR" sz="2000" b="1" u="sng" spc="-10"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lang="es-AR" sz="2000" b="1" u="sng"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en</a:t>
            </a:r>
            <a:r>
              <a:rPr lang="es-AR" sz="20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Transformadores</a:t>
            </a:r>
            <a:r>
              <a:rPr lang="es-AR" sz="20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lang="es-AR" sz="2000" b="1" u="sng" spc="-10"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de</a:t>
            </a:r>
            <a:r>
              <a:rPr lang="es-AR" sz="20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lang="es-AR" sz="20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Corriente </a:t>
            </a:r>
            <a:r>
              <a:rPr lang="es-AR" sz="2000" b="1" u="sng"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Tipo </a:t>
            </a:r>
            <a:r>
              <a:rPr lang="es-AR" sz="20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Aislador</a:t>
            </a:r>
            <a:r>
              <a:rPr lang="es-AR" sz="2000" b="1" u="sng"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lang="es-AR" sz="2000" b="1" u="sng" spc="-5" dirty="0" err="1">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Pasatapas</a:t>
            </a:r>
            <a:endParaRPr lang="es-AR" sz="20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endParaRPr>
          </a:p>
          <a:p>
            <a:pPr marL="355600" marR="6985" indent="-342900">
              <a:spcBef>
                <a:spcPts val="980"/>
              </a:spcBef>
              <a:buFont typeface="Wingdings" panose="05000000000000000000" pitchFamily="2" charset="2"/>
              <a:buChar char="Ø"/>
            </a:pPr>
            <a:r>
              <a:rPr lang="es-AR" sz="2000" dirty="0">
                <a:latin typeface="Times New Roman" panose="02020603050405020304" pitchFamily="18" charset="0"/>
                <a:cs typeface="Times New Roman" panose="02020603050405020304" pitchFamily="18" charset="0"/>
              </a:rPr>
              <a:t>Para</a:t>
            </a:r>
            <a:r>
              <a:rPr lang="es-AR" sz="2000" spc="-9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demostrar</a:t>
            </a:r>
            <a:r>
              <a:rPr lang="es-AR" sz="2000" spc="-8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que</a:t>
            </a:r>
            <a:r>
              <a:rPr lang="es-AR" sz="2000" spc="-9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las</a:t>
            </a:r>
            <a:r>
              <a:rPr lang="es-AR" sz="2000" spc="-8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características</a:t>
            </a:r>
            <a:r>
              <a:rPr lang="es-AR" sz="2000" spc="-8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a:t>
            </a:r>
            <a:r>
              <a:rPr lang="es-AR" sz="2000" spc="-7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los</a:t>
            </a:r>
            <a:r>
              <a:rPr lang="es-AR" sz="2000" spc="-8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equipos</a:t>
            </a:r>
            <a:r>
              <a:rPr lang="es-AR" sz="2000" spc="-9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corresponden</a:t>
            </a:r>
            <a:r>
              <a:rPr lang="es-AR" sz="2000" spc="-100" dirty="0">
                <a:latin typeface="Times New Roman" panose="02020603050405020304" pitchFamily="18" charset="0"/>
                <a:cs typeface="Times New Roman" panose="02020603050405020304" pitchFamily="18" charset="0"/>
              </a:rPr>
              <a:t> </a:t>
            </a:r>
            <a:r>
              <a:rPr lang="es-AR" sz="2000" spc="-10" dirty="0">
                <a:latin typeface="Times New Roman" panose="02020603050405020304" pitchFamily="18" charset="0"/>
                <a:cs typeface="Times New Roman" panose="02020603050405020304" pitchFamily="18" charset="0"/>
              </a:rPr>
              <a:t>con </a:t>
            </a:r>
            <a:r>
              <a:rPr lang="es-AR" sz="2000" spc="-37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los</a:t>
            </a:r>
            <a:r>
              <a:rPr lang="es-AR" sz="2000" spc="26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requisitos</a:t>
            </a:r>
            <a:r>
              <a:rPr lang="es-AR" sz="2000" spc="26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a:t>
            </a:r>
            <a:r>
              <a:rPr lang="es-AR" sz="2000" spc="26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las Especificaciones</a:t>
            </a:r>
            <a:r>
              <a:rPr lang="es-AR" sz="2000" spc="26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del</a:t>
            </a:r>
            <a:r>
              <a:rPr lang="es-AR" sz="2000" spc="26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Cliente,</a:t>
            </a:r>
            <a:r>
              <a:rPr lang="es-AR" sz="2000" spc="26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se</a:t>
            </a:r>
            <a:r>
              <a:rPr lang="es-AR" sz="2000" spc="25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deberán</a:t>
            </a:r>
            <a:r>
              <a:rPr lang="es-AR" sz="2000" spc="26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haber </a:t>
            </a:r>
            <a:r>
              <a:rPr sz="2000" dirty="0" err="1">
                <a:latin typeface="Times New Roman" panose="02020603050405020304" pitchFamily="18" charset="0"/>
                <a:cs typeface="Times New Roman" panose="02020603050405020304" pitchFamily="18" charset="0"/>
              </a:rPr>
              <a:t>efectuado</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pruebas tipos </a:t>
            </a:r>
            <a:r>
              <a:rPr sz="2000" dirty="0">
                <a:latin typeface="Times New Roman" panose="02020603050405020304" pitchFamily="18" charset="0"/>
                <a:cs typeface="Times New Roman" panose="02020603050405020304" pitchFamily="18" charset="0"/>
              </a:rPr>
              <a:t>en </a:t>
            </a:r>
            <a:r>
              <a:rPr sz="2000" spc="-5" dirty="0">
                <a:latin typeface="Times New Roman" panose="02020603050405020304" pitchFamily="18" charset="0"/>
                <a:cs typeface="Times New Roman" panose="02020603050405020304" pitchFamily="18" charset="0"/>
              </a:rPr>
              <a:t>equipos del mismo diseño </a:t>
            </a:r>
            <a:r>
              <a:rPr sz="2000" dirty="0">
                <a:latin typeface="Times New Roman" panose="02020603050405020304" pitchFamily="18" charset="0"/>
                <a:cs typeface="Times New Roman" panose="02020603050405020304" pitchFamily="18" charset="0"/>
              </a:rPr>
              <a:t>y capacidad del </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equipo</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ser</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suministrado</a:t>
            </a:r>
            <a:r>
              <a:rPr sz="2000" dirty="0">
                <a:latin typeface="Times New Roman" panose="02020603050405020304" pitchFamily="18" charset="0"/>
                <a:cs typeface="Times New Roman" panose="02020603050405020304" pitchFamily="18" charset="0"/>
              </a:rPr>
              <a:t> bajo</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el</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correspondiente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Contrato.</a:t>
            </a:r>
            <a:r>
              <a:rPr sz="20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 FABRICANTE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deberá</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efectuar</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estas</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pruebas</a:t>
            </a:r>
            <a:r>
              <a:rPr sz="2000" dirty="0">
                <a:latin typeface="Times New Roman" panose="02020603050405020304" pitchFamily="18" charset="0"/>
                <a:cs typeface="Times New Roman" panose="02020603050405020304" pitchFamily="18" charset="0"/>
              </a:rPr>
              <a:t> de</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acuerdo</a:t>
            </a:r>
            <a:r>
              <a:rPr sz="2000" dirty="0">
                <a:latin typeface="Times New Roman" panose="02020603050405020304" pitchFamily="18" charset="0"/>
                <a:cs typeface="Times New Roman" panose="02020603050405020304" pitchFamily="18" charset="0"/>
              </a:rPr>
              <a:t> a</a:t>
            </a:r>
            <a:r>
              <a:rPr sz="2000" spc="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ANSI </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C57.13.</a:t>
            </a:r>
            <a:endParaRPr lang="es-AR" sz="2000" dirty="0">
              <a:latin typeface="Times New Roman" panose="02020603050405020304" pitchFamily="18" charset="0"/>
              <a:cs typeface="Times New Roman" panose="02020603050405020304" pitchFamily="18" charset="0"/>
            </a:endParaRPr>
          </a:p>
          <a:p>
            <a:pPr marL="12065" marR="200660" lvl="2">
              <a:spcBef>
                <a:spcPts val="845"/>
              </a:spcBef>
              <a:tabLst>
                <a:tab pos="690245" algn="l"/>
                <a:tab pos="690880" algn="l"/>
              </a:tabLst>
            </a:pP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rutina</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Transformadores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Corriente</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 </a:t>
            </a:r>
            <a:r>
              <a:rPr sz="20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Aislador</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Pasatapas.</a:t>
            </a: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93345" indent="-342900" algn="just">
              <a:spcBef>
                <a:spcPts val="965"/>
              </a:spcBef>
              <a:buFont typeface="Wingdings" panose="05000000000000000000" pitchFamily="2" charset="2"/>
              <a:buChar char="Ø"/>
            </a:pPr>
            <a:r>
              <a:rPr sz="2000" dirty="0">
                <a:latin typeface="Times New Roman" panose="02020603050405020304" pitchFamily="18" charset="0"/>
                <a:cs typeface="Times New Roman" panose="02020603050405020304" pitchFamily="18" charset="0"/>
              </a:rPr>
              <a:t>Deberán </a:t>
            </a:r>
            <a:r>
              <a:rPr sz="2000" spc="-5" dirty="0">
                <a:latin typeface="Times New Roman" panose="02020603050405020304" pitchFamily="18" charset="0"/>
                <a:cs typeface="Times New Roman" panose="02020603050405020304" pitchFamily="18" charset="0"/>
              </a:rPr>
              <a:t>realizarse las pruebas </a:t>
            </a:r>
            <a:r>
              <a:rPr sz="200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acuerdo </a:t>
            </a:r>
            <a:r>
              <a:rPr sz="2000" dirty="0">
                <a:latin typeface="Times New Roman" panose="02020603050405020304" pitchFamily="18" charset="0"/>
                <a:cs typeface="Times New Roman" panose="02020603050405020304" pitchFamily="18" charset="0"/>
              </a:rPr>
              <a:t>a </a:t>
            </a:r>
            <a:r>
              <a:rPr sz="2000" spc="-5" dirty="0">
                <a:latin typeface="Times New Roman" panose="02020603050405020304" pitchFamily="18" charset="0"/>
                <a:cs typeface="Times New Roman" panose="02020603050405020304" pitchFamily="18" charset="0"/>
              </a:rPr>
              <a:t>ANSI C57.13. Cada </a:t>
            </a:r>
            <a:r>
              <a:rPr sz="2000" dirty="0">
                <a:latin typeface="Times New Roman" panose="02020603050405020304" pitchFamily="18" charset="0"/>
                <a:cs typeface="Times New Roman" panose="02020603050405020304" pitchFamily="18" charset="0"/>
              </a:rPr>
              <a:t> secundario de </a:t>
            </a:r>
            <a:r>
              <a:rPr sz="2000" spc="-5" dirty="0">
                <a:latin typeface="Times New Roman" panose="02020603050405020304" pitchFamily="18" charset="0"/>
                <a:cs typeface="Times New Roman" panose="02020603050405020304" pitchFamily="18" charset="0"/>
              </a:rPr>
              <a:t>los transformadores </a:t>
            </a:r>
            <a:r>
              <a:rPr sz="2000" dirty="0">
                <a:latin typeface="Times New Roman" panose="02020603050405020304" pitchFamily="18" charset="0"/>
                <a:cs typeface="Times New Roman" panose="02020603050405020304" pitchFamily="18" charset="0"/>
              </a:rPr>
              <a:t>de corriente </a:t>
            </a:r>
            <a:r>
              <a:rPr sz="2000" spc="-5" dirty="0">
                <a:latin typeface="Times New Roman" panose="02020603050405020304" pitchFamily="18" charset="0"/>
                <a:cs typeface="Times New Roman" panose="02020603050405020304" pitchFamily="18" charset="0"/>
              </a:rPr>
              <a:t>deberá someterse </a:t>
            </a:r>
            <a:r>
              <a:rPr sz="2000" dirty="0">
                <a:latin typeface="Times New Roman" panose="02020603050405020304" pitchFamily="18" charset="0"/>
                <a:cs typeface="Times New Roman" panose="02020603050405020304" pitchFamily="18" charset="0"/>
              </a:rPr>
              <a:t>a </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una prueba </a:t>
            </a:r>
            <a:r>
              <a:rPr sz="2000" spc="-5" dirty="0">
                <a:latin typeface="Times New Roman" panose="02020603050405020304" pitchFamily="18" charset="0"/>
                <a:cs typeface="Times New Roman" panose="02020603050405020304" pitchFamily="18" charset="0"/>
              </a:rPr>
              <a:t>dieléctrica </a:t>
            </a:r>
            <a:r>
              <a:rPr sz="2000" dirty="0">
                <a:latin typeface="Times New Roman" panose="02020603050405020304" pitchFamily="18" charset="0"/>
                <a:cs typeface="Times New Roman" panose="02020603050405020304" pitchFamily="18" charset="0"/>
              </a:rPr>
              <a:t>de baja </a:t>
            </a:r>
            <a:r>
              <a:rPr sz="2000" spc="-5" dirty="0">
                <a:latin typeface="Times New Roman" panose="02020603050405020304" pitchFamily="18" charset="0"/>
                <a:cs typeface="Times New Roman" panose="02020603050405020304" pitchFamily="18" charset="0"/>
              </a:rPr>
              <a:t>frecuencia </a:t>
            </a:r>
            <a:r>
              <a:rPr sz="200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2.500 </a:t>
            </a:r>
            <a:r>
              <a:rPr sz="2000" dirty="0">
                <a:latin typeface="Times New Roman" panose="02020603050405020304" pitchFamily="18" charset="0"/>
                <a:cs typeface="Times New Roman" panose="02020603050405020304" pitchFamily="18" charset="0"/>
              </a:rPr>
              <a:t>V a </a:t>
            </a:r>
            <a:r>
              <a:rPr sz="2000" spc="-5" dirty="0">
                <a:latin typeface="Times New Roman" panose="02020603050405020304" pitchFamily="18" charset="0"/>
                <a:cs typeface="Times New Roman" panose="02020603050405020304" pitchFamily="18" charset="0"/>
              </a:rPr>
              <a:t>tierra durante </a:t>
            </a:r>
            <a:r>
              <a:rPr sz="2000" dirty="0">
                <a:latin typeface="Times New Roman" panose="02020603050405020304" pitchFamily="18" charset="0"/>
                <a:cs typeface="Times New Roman" panose="02020603050405020304" pitchFamily="18" charset="0"/>
              </a:rPr>
              <a:t> un minuto y deberá </a:t>
            </a:r>
            <a:r>
              <a:rPr sz="2000" spc="-5" dirty="0">
                <a:latin typeface="Times New Roman" panose="02020603050405020304" pitchFamily="18" charset="0"/>
                <a:cs typeface="Times New Roman" panose="02020603050405020304" pitchFamily="18" charset="0"/>
              </a:rPr>
              <a:t>comprobarse </a:t>
            </a:r>
            <a:r>
              <a:rPr sz="2000" dirty="0">
                <a:latin typeface="Times New Roman" panose="02020603050405020304" pitchFamily="18" charset="0"/>
                <a:cs typeface="Times New Roman" panose="02020603050405020304" pitchFamily="18" charset="0"/>
              </a:rPr>
              <a:t>si </a:t>
            </a:r>
            <a:r>
              <a:rPr sz="2000" spc="-5" dirty="0">
                <a:latin typeface="Times New Roman" panose="02020603050405020304" pitchFamily="18" charset="0"/>
                <a:cs typeface="Times New Roman" panose="02020603050405020304" pitchFamily="18" charset="0"/>
              </a:rPr>
              <a:t>tiene </a:t>
            </a:r>
            <a:r>
              <a:rPr sz="2000" dirty="0">
                <a:latin typeface="Times New Roman" panose="02020603050405020304" pitchFamily="18" charset="0"/>
                <a:cs typeface="Times New Roman" panose="02020603050405020304" pitchFamily="18" charset="0"/>
              </a:rPr>
              <a:t>la </a:t>
            </a:r>
            <a:r>
              <a:rPr sz="2000" spc="-5" dirty="0">
                <a:latin typeface="Times New Roman" panose="02020603050405020304" pitchFamily="18" charset="0"/>
                <a:cs typeface="Times New Roman" panose="02020603050405020304" pitchFamily="18" charset="0"/>
              </a:rPr>
              <a:t>placa </a:t>
            </a:r>
            <a:r>
              <a:rPr sz="200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características </a:t>
            </a:r>
            <a:r>
              <a:rPr sz="2000" dirty="0">
                <a:latin typeface="Times New Roman" panose="02020603050405020304" pitchFamily="18" charset="0"/>
                <a:cs typeface="Times New Roman" panose="02020603050405020304" pitchFamily="18" charset="0"/>
              </a:rPr>
              <a:t>y </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las </a:t>
            </a:r>
            <a:r>
              <a:rPr sz="2000" spc="-5" dirty="0">
                <a:latin typeface="Times New Roman" panose="02020603050405020304" pitchFamily="18" charset="0"/>
                <a:cs typeface="Times New Roman" panose="02020603050405020304" pitchFamily="18" charset="0"/>
              </a:rPr>
              <a:t>marcas </a:t>
            </a:r>
            <a:r>
              <a:rPr sz="2000" spc="-1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polaridad apropiadas. Los transformadores </a:t>
            </a:r>
            <a:r>
              <a:rPr sz="2000" dirty="0">
                <a:latin typeface="Times New Roman" panose="02020603050405020304" pitchFamily="18" charset="0"/>
                <a:cs typeface="Times New Roman" panose="02020603050405020304" pitchFamily="18" charset="0"/>
              </a:rPr>
              <a:t>de corriente </a:t>
            </a:r>
            <a:r>
              <a:rPr sz="2000" spc="-37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deberán</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someterse</a:t>
            </a:r>
            <a:r>
              <a:rPr sz="2000" dirty="0">
                <a:latin typeface="Times New Roman" panose="02020603050405020304" pitchFamily="18" charset="0"/>
                <a:cs typeface="Times New Roman" panose="02020603050405020304" pitchFamily="18" charset="0"/>
              </a:rPr>
              <a:t> a</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una</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comprobación</a:t>
            </a:r>
            <a:r>
              <a:rPr sz="2000" dirty="0">
                <a:latin typeface="Times New Roman" panose="02020603050405020304" pitchFamily="18" charset="0"/>
                <a:cs typeface="Times New Roman" panose="02020603050405020304" pitchFamily="18" charset="0"/>
              </a:rPr>
              <a:t> de</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polaridad</a:t>
            </a:r>
            <a:r>
              <a:rPr sz="2000" dirty="0">
                <a:latin typeface="Times New Roman" panose="02020603050405020304" pitchFamily="18" charset="0"/>
                <a:cs typeface="Times New Roman" panose="02020603050405020304" pitchFamily="18" charset="0"/>
              </a:rPr>
              <a:t> y</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una </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comprobación </a:t>
            </a:r>
            <a:r>
              <a:rPr sz="2000" dirty="0">
                <a:latin typeface="Times New Roman" panose="02020603050405020304" pitchFamily="18" charset="0"/>
                <a:cs typeface="Times New Roman" panose="02020603050405020304" pitchFamily="18" charset="0"/>
              </a:rPr>
              <a:t>de </a:t>
            </a:r>
            <a:r>
              <a:rPr sz="2000" spc="-10" dirty="0">
                <a:latin typeface="Times New Roman" panose="02020603050405020304" pitchFamily="18" charset="0"/>
                <a:cs typeface="Times New Roman" panose="02020603050405020304" pitchFamily="18" charset="0"/>
              </a:rPr>
              <a:t>la </a:t>
            </a:r>
            <a:r>
              <a:rPr sz="2000" spc="-5" dirty="0">
                <a:latin typeface="Times New Roman" panose="02020603050405020304" pitchFamily="18" charset="0"/>
                <a:cs typeface="Times New Roman" panose="02020603050405020304" pitchFamily="18" charset="0"/>
              </a:rPr>
              <a:t>relación mediante amperímetros con </a:t>
            </a:r>
            <a:r>
              <a:rPr sz="200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objeto </a:t>
            </a:r>
            <a:r>
              <a:rPr sz="2000" spc="-1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asegurar</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su</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correcta</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instalación</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después</a:t>
            </a:r>
            <a:r>
              <a:rPr sz="2000" dirty="0">
                <a:latin typeface="Times New Roman" panose="02020603050405020304" pitchFamily="18" charset="0"/>
                <a:cs typeface="Times New Roman" panose="02020603050405020304" pitchFamily="18" charset="0"/>
              </a:rPr>
              <a:t> del</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montaje</a:t>
            </a:r>
            <a:r>
              <a:rPr sz="2000" dirty="0">
                <a:latin typeface="Times New Roman" panose="02020603050405020304" pitchFamily="18" charset="0"/>
                <a:cs typeface="Times New Roman" panose="02020603050405020304" pitchFamily="18" charset="0"/>
              </a:rPr>
              <a:t> en</a:t>
            </a:r>
            <a:r>
              <a:rPr sz="2000" spc="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 </a:t>
            </a:r>
            <a:r>
              <a:rPr sz="2000" spc="-5" dirty="0" err="1">
                <a:latin typeface="Times New Roman" panose="02020603050405020304" pitchFamily="18" charset="0"/>
                <a:cs typeface="Times New Roman" panose="02020603050405020304" pitchFamily="18" charset="0"/>
              </a:rPr>
              <a:t>transformador</a:t>
            </a:r>
            <a:r>
              <a:rPr sz="2000" spc="-5" dirty="0">
                <a:latin typeface="Times New Roman" panose="02020603050405020304" pitchFamily="18" charset="0"/>
                <a:cs typeface="Times New Roman" panose="02020603050405020304" pitchFamily="18" charset="0"/>
              </a:rPr>
              <a:t>.</a:t>
            </a:r>
            <a:endParaRPr lang="es-AR" sz="2000" spc="-5" dirty="0">
              <a:latin typeface="Times New Roman" panose="02020603050405020304" pitchFamily="18" charset="0"/>
              <a:cs typeface="Times New Roman" panose="02020603050405020304" pitchFamily="18" charset="0"/>
            </a:endParaRPr>
          </a:p>
          <a:p>
            <a:pPr marL="12700" marR="93345" algn="just">
              <a:spcBef>
                <a:spcPts val="965"/>
              </a:spcBef>
            </a:pPr>
            <a:endParaRPr lang="es-AR" sz="2000" spc="-5" dirty="0">
              <a:latin typeface="Times New Roman" panose="02020603050405020304" pitchFamily="18" charset="0"/>
              <a:cs typeface="Times New Roman" panose="02020603050405020304" pitchFamily="18" charset="0"/>
            </a:endParaRPr>
          </a:p>
          <a:p>
            <a:pPr marL="12065" lvl="2" algn="just">
              <a:spcBef>
                <a:spcPts val="745"/>
              </a:spcBef>
              <a:tabLst>
                <a:tab pos="690880" algn="l"/>
              </a:tabLst>
            </a:pP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cambiador</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tomas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bajo</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carga</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2" algn="just">
              <a:spcBef>
                <a:spcPts val="745"/>
              </a:spcBef>
              <a:tabLst>
                <a:tab pos="690880" algn="l"/>
              </a:tabLst>
            </a:pPr>
            <a:endParaRPr sz="2000" dirty="0">
              <a:latin typeface="Times New Roman" panose="02020603050405020304" pitchFamily="18" charset="0"/>
              <a:cs typeface="Times New Roman" panose="02020603050405020304" pitchFamily="18" charset="0"/>
            </a:endParaRPr>
          </a:p>
          <a:p>
            <a:pPr marL="12700" marR="282575" algn="just">
              <a:spcBef>
                <a:spcPts val="745"/>
              </a:spcBef>
            </a:pPr>
            <a:r>
              <a:rPr sz="2000" spc="-5" dirty="0">
                <a:latin typeface="Times New Roman" panose="02020603050405020304" pitchFamily="18" charset="0"/>
                <a:cs typeface="Times New Roman" panose="02020603050405020304" pitchFamily="18" charset="0"/>
              </a:rPr>
              <a:t>Las siguientes pruebas </a:t>
            </a:r>
            <a:r>
              <a:rPr sz="2000" dirty="0">
                <a:latin typeface="Times New Roman" panose="02020603050405020304" pitchFamily="18" charset="0"/>
                <a:cs typeface="Times New Roman" panose="02020603050405020304" pitchFamily="18" charset="0"/>
              </a:rPr>
              <a:t>deberán </a:t>
            </a:r>
            <a:r>
              <a:rPr sz="2000" spc="-5" dirty="0">
                <a:latin typeface="Times New Roman" panose="02020603050405020304" pitchFamily="18" charset="0"/>
                <a:cs typeface="Times New Roman" panose="02020603050405020304" pitchFamily="18" charset="0"/>
              </a:rPr>
              <a:t>hacerse </a:t>
            </a:r>
            <a:r>
              <a:rPr sz="2000" spc="-1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acuerdo </a:t>
            </a:r>
            <a:r>
              <a:rPr sz="2000" dirty="0">
                <a:latin typeface="Times New Roman" panose="02020603050405020304" pitchFamily="18" charset="0"/>
                <a:cs typeface="Times New Roman" panose="02020603050405020304" pitchFamily="18" charset="0"/>
              </a:rPr>
              <a:t>a la </a:t>
            </a:r>
            <a:r>
              <a:rPr sz="2000" spc="-5" dirty="0">
                <a:latin typeface="Times New Roman" panose="02020603050405020304" pitchFamily="18" charset="0"/>
                <a:cs typeface="Times New Roman" panose="02020603050405020304" pitchFamily="18" charset="0"/>
              </a:rPr>
              <a:t>cláusula </a:t>
            </a:r>
            <a:r>
              <a:rPr sz="2000" dirty="0">
                <a:latin typeface="Times New Roman" panose="02020603050405020304" pitchFamily="18" charset="0"/>
                <a:cs typeface="Times New Roman" panose="02020603050405020304" pitchFamily="18" charset="0"/>
              </a:rPr>
              <a:t>8 </a:t>
            </a:r>
            <a:r>
              <a:rPr sz="2000" spc="-37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la</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norma</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IEC</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214.</a:t>
            </a:r>
            <a:endParaRPr sz="2000" dirty="0">
              <a:latin typeface="Times New Roman" panose="02020603050405020304" pitchFamily="18" charset="0"/>
              <a:cs typeface="Times New Roman" panose="02020603050405020304" pitchFamily="18" charset="0"/>
            </a:endParaRPr>
          </a:p>
          <a:p>
            <a:pPr marL="2056130" marR="513715" lvl="3" indent="-685800">
              <a:spcBef>
                <a:spcPts val="1075"/>
              </a:spcBef>
              <a:buAutoNum type="arabicPeriod"/>
              <a:tabLst>
                <a:tab pos="2260600" algn="l"/>
                <a:tab pos="2261235" algn="l"/>
              </a:tabLst>
            </a:pPr>
            <a:r>
              <a:rPr sz="2000" b="1" dirty="0">
                <a:latin typeface="Times New Roman" panose="02020603050405020304" pitchFamily="18" charset="0"/>
                <a:cs typeface="Times New Roman" panose="02020603050405020304" pitchFamily="18" charset="0"/>
              </a:rPr>
              <a:t>Incremento </a:t>
            </a:r>
            <a:r>
              <a:rPr sz="2000" b="1" spc="-5" dirty="0">
                <a:latin typeface="Times New Roman" panose="02020603050405020304" pitchFamily="18" charset="0"/>
                <a:cs typeface="Times New Roman" panose="02020603050405020304" pitchFamily="18" charset="0"/>
              </a:rPr>
              <a:t>de temperatura de los </a:t>
            </a:r>
            <a:r>
              <a:rPr sz="2000" b="1" spc="-37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contactos.</a:t>
            </a:r>
            <a:endParaRPr sz="2000" dirty="0">
              <a:latin typeface="Times New Roman" panose="02020603050405020304" pitchFamily="18" charset="0"/>
              <a:cs typeface="Times New Roman" panose="02020603050405020304" pitchFamily="18" charset="0"/>
            </a:endParaRPr>
          </a:p>
          <a:p>
            <a:pPr lvl="3">
              <a:buFont typeface="Arial"/>
              <a:buAutoNum type="arabicPeriod"/>
            </a:pPr>
            <a:endParaRPr sz="2000" dirty="0">
              <a:latin typeface="Times New Roman" panose="02020603050405020304" pitchFamily="18" charset="0"/>
              <a:cs typeface="Times New Roman" panose="02020603050405020304" pitchFamily="18" charset="0"/>
            </a:endParaRPr>
          </a:p>
          <a:p>
            <a:pPr marL="2260600" lvl="3" indent="-890905">
              <a:buAutoNum type="arabicPeriod"/>
              <a:tabLst>
                <a:tab pos="2260600" algn="l"/>
                <a:tab pos="2261235" algn="l"/>
              </a:tabLst>
            </a:pPr>
            <a:r>
              <a:rPr sz="2000" b="1" spc="-5" dirty="0">
                <a:latin typeface="Times New Roman" panose="02020603050405020304" pitchFamily="18" charset="0"/>
                <a:cs typeface="Times New Roman" panose="02020603050405020304" pitchFamily="18" charset="0"/>
              </a:rPr>
              <a:t>Prueba</a:t>
            </a:r>
            <a:r>
              <a:rPr sz="2000" b="1" spc="-1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de</a:t>
            </a:r>
            <a:r>
              <a:rPr sz="2000" b="1" spc="-3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impulso.</a:t>
            </a:r>
            <a:endParaRPr sz="2000" dirty="0">
              <a:latin typeface="Times New Roman" panose="02020603050405020304" pitchFamily="18" charset="0"/>
              <a:cs typeface="Times New Roman" panose="02020603050405020304" pitchFamily="18" charset="0"/>
            </a:endParaRPr>
          </a:p>
          <a:p>
            <a:pPr lvl="3">
              <a:buFont typeface="Arial"/>
              <a:buAutoNum type="arabicPeriod"/>
            </a:pPr>
            <a:endParaRPr sz="2000" dirty="0">
              <a:latin typeface="Times New Roman" panose="02020603050405020304" pitchFamily="18" charset="0"/>
              <a:cs typeface="Times New Roman" panose="02020603050405020304" pitchFamily="18" charset="0"/>
            </a:endParaRPr>
          </a:p>
          <a:p>
            <a:pPr marL="2260600" lvl="3" indent="-890905">
              <a:buAutoNum type="arabicPeriod"/>
              <a:tabLst>
                <a:tab pos="2260600" algn="l"/>
                <a:tab pos="2261235" algn="l"/>
              </a:tabLst>
            </a:pPr>
            <a:r>
              <a:rPr sz="2000" b="1" spc="-5" dirty="0">
                <a:latin typeface="Times New Roman" panose="02020603050405020304" pitchFamily="18" charset="0"/>
                <a:cs typeface="Times New Roman" panose="02020603050405020304" pitchFamily="18" charset="0"/>
              </a:rPr>
              <a:t>Impedancia</a:t>
            </a:r>
            <a:r>
              <a:rPr sz="2000" b="1" spc="-2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de transición.</a:t>
            </a:r>
            <a:endParaRPr sz="2000" dirty="0">
              <a:latin typeface="Times New Roman" panose="02020603050405020304" pitchFamily="18" charset="0"/>
              <a:cs typeface="Times New Roman" panose="02020603050405020304" pitchFamily="18" charset="0"/>
            </a:endParaRPr>
          </a:p>
          <a:p>
            <a:pPr lvl="3">
              <a:spcBef>
                <a:spcPts val="45"/>
              </a:spcBef>
              <a:buFont typeface="Arial"/>
              <a:buAutoNum type="arabicPeriod"/>
            </a:pPr>
            <a:endParaRPr sz="2000" dirty="0">
              <a:latin typeface="Times New Roman" panose="02020603050405020304" pitchFamily="18" charset="0"/>
              <a:cs typeface="Times New Roman" panose="02020603050405020304" pitchFamily="18" charset="0"/>
            </a:endParaRPr>
          </a:p>
          <a:p>
            <a:pPr marL="2260600" lvl="3" indent="-890905">
              <a:buAutoNum type="arabicPeriod"/>
              <a:tabLst>
                <a:tab pos="2260600" algn="l"/>
                <a:tab pos="2261235" algn="l"/>
              </a:tabLst>
            </a:pPr>
            <a:r>
              <a:rPr sz="2000" b="1" spc="-5" dirty="0">
                <a:latin typeface="Times New Roman" panose="02020603050405020304" pitchFamily="18" charset="0"/>
                <a:cs typeface="Times New Roman" panose="02020603050405020304" pitchFamily="18" charset="0"/>
              </a:rPr>
              <a:t>Prueba</a:t>
            </a:r>
            <a:r>
              <a:rPr sz="2000" b="1" spc="-2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mecánica.</a:t>
            </a:r>
            <a:endParaRPr sz="2000" dirty="0">
              <a:latin typeface="Times New Roman" panose="02020603050405020304" pitchFamily="18" charset="0"/>
              <a:cs typeface="Times New Roman" panose="02020603050405020304" pitchFamily="18" charset="0"/>
            </a:endParaRPr>
          </a:p>
          <a:p>
            <a:pPr lvl="3">
              <a:buFont typeface="Arial"/>
              <a:buAutoNum type="arabicPeriod"/>
            </a:pPr>
            <a:endParaRPr sz="2000" dirty="0">
              <a:latin typeface="Times New Roman" panose="02020603050405020304" pitchFamily="18" charset="0"/>
              <a:cs typeface="Times New Roman" panose="02020603050405020304" pitchFamily="18" charset="0"/>
            </a:endParaRPr>
          </a:p>
          <a:p>
            <a:pPr marL="2260600" lvl="3" indent="-890905">
              <a:buAutoNum type="arabicPeriod"/>
              <a:tabLst>
                <a:tab pos="2260600" algn="l"/>
                <a:tab pos="2261235" algn="l"/>
              </a:tabLst>
            </a:pPr>
            <a:r>
              <a:rPr sz="2000" b="1" spc="-5" dirty="0">
                <a:latin typeface="Times New Roman" panose="02020603050405020304" pitchFamily="18" charset="0"/>
                <a:cs typeface="Times New Roman" panose="02020603050405020304" pitchFamily="18" charset="0"/>
              </a:rPr>
              <a:t>Pruebas</a:t>
            </a:r>
            <a:r>
              <a:rPr sz="2000" b="1" spc="-2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dieléctricas.</a:t>
            </a:r>
            <a:endParaRPr sz="2000" dirty="0">
              <a:latin typeface="Times New Roman" panose="02020603050405020304" pitchFamily="18" charset="0"/>
              <a:cs typeface="Times New Roman" panose="02020603050405020304" pitchFamily="18" charset="0"/>
            </a:endParaRPr>
          </a:p>
          <a:p>
            <a:pPr marL="355600" marR="6350" indent="-342900" algn="just">
              <a:spcBef>
                <a:spcPts val="900"/>
              </a:spcBef>
              <a:buFont typeface="Wingdings" panose="05000000000000000000" pitchFamily="2" charset="2"/>
              <a:buChar char="Ø"/>
            </a:pPr>
            <a:r>
              <a:rPr sz="200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cliente podrá aceptar protocolos </a:t>
            </a:r>
            <a:r>
              <a:rPr sz="2000" dirty="0">
                <a:latin typeface="Times New Roman" panose="02020603050405020304" pitchFamily="18" charset="0"/>
                <a:cs typeface="Times New Roman" panose="02020603050405020304" pitchFamily="18" charset="0"/>
              </a:rPr>
              <a:t>de pruebas tipo de </a:t>
            </a:r>
            <a:r>
              <a:rPr sz="2000" spc="-5" dirty="0">
                <a:latin typeface="Times New Roman" panose="02020603050405020304" pitchFamily="18" charset="0"/>
                <a:cs typeface="Times New Roman" panose="02020603050405020304" pitchFamily="18" charset="0"/>
              </a:rPr>
              <a:t>cambiadores </a:t>
            </a:r>
            <a:r>
              <a:rPr sz="2000" spc="-1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tomas</a:t>
            </a:r>
            <a:r>
              <a:rPr sz="2000" spc="9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bajo</a:t>
            </a:r>
            <a:r>
              <a:rPr sz="2000" spc="9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carga</a:t>
            </a:r>
            <a:r>
              <a:rPr sz="2000" spc="10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de</a:t>
            </a:r>
            <a:r>
              <a:rPr sz="2000" spc="10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diseño</a:t>
            </a:r>
            <a:r>
              <a:rPr sz="2000" spc="10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igual</a:t>
            </a:r>
            <a:r>
              <a:rPr sz="2000" spc="10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al</a:t>
            </a:r>
            <a:r>
              <a:rPr sz="2000" spc="9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que</a:t>
            </a:r>
            <a:r>
              <a:rPr sz="2000" spc="10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se</a:t>
            </a:r>
            <a:r>
              <a:rPr sz="2000" spc="8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suministrará,</a:t>
            </a:r>
            <a:r>
              <a:rPr sz="2000" spc="1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siempre</a:t>
            </a:r>
            <a:r>
              <a:rPr sz="2000" spc="90" dirty="0">
                <a:latin typeface="Times New Roman" panose="02020603050405020304" pitchFamily="18" charset="0"/>
                <a:cs typeface="Times New Roman" panose="02020603050405020304" pitchFamily="18" charset="0"/>
              </a:rPr>
              <a:t> </a:t>
            </a:r>
            <a:r>
              <a:rPr sz="2000" spc="-5" dirty="0" err="1">
                <a:latin typeface="Times New Roman" panose="02020603050405020304" pitchFamily="18" charset="0"/>
                <a:cs typeface="Times New Roman" panose="02020603050405020304" pitchFamily="18" charset="0"/>
              </a:rPr>
              <a:t>que</a:t>
            </a:r>
            <a:r>
              <a:rPr lang="es-AR" sz="2000" spc="-5" dirty="0">
                <a:latin typeface="Times New Roman" panose="02020603050405020304" pitchFamily="18" charset="0"/>
                <a:cs typeface="Times New Roman" panose="02020603050405020304" pitchFamily="18" charset="0"/>
              </a:rPr>
              <a:t> dichas</a:t>
            </a:r>
            <a:r>
              <a:rPr lang="es-AR" sz="2000" spc="-8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pruebas</a:t>
            </a:r>
            <a:r>
              <a:rPr lang="es-AR" sz="2000" spc="-7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tenga</a:t>
            </a:r>
            <a:r>
              <a:rPr lang="es-AR" sz="2000" spc="-7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menos</a:t>
            </a:r>
            <a:r>
              <a:rPr lang="es-AR" sz="2000" spc="-7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a:t>
            </a:r>
            <a:r>
              <a:rPr lang="es-AR" sz="2000" spc="-8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diez</a:t>
            </a:r>
            <a:r>
              <a:rPr lang="es-AR" sz="2000" spc="-7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años</a:t>
            </a:r>
            <a:r>
              <a:rPr lang="es-AR" sz="2000" spc="-7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a:t>
            </a:r>
            <a:r>
              <a:rPr lang="es-AR" sz="2000" spc="-8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haber</a:t>
            </a:r>
            <a:r>
              <a:rPr lang="es-AR" sz="2000" spc="-10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sido</a:t>
            </a:r>
            <a:r>
              <a:rPr lang="es-AR" sz="2000" spc="-8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realizadas</a:t>
            </a:r>
            <a:r>
              <a:rPr lang="es-AR" sz="2000" spc="-75" dirty="0">
                <a:latin typeface="Times New Roman" panose="02020603050405020304" pitchFamily="18" charset="0"/>
                <a:cs typeface="Times New Roman" panose="02020603050405020304" pitchFamily="18" charset="0"/>
              </a:rPr>
              <a:t> </a:t>
            </a:r>
            <a:r>
              <a:rPr lang="es-AR" sz="2000" spc="-10" dirty="0">
                <a:latin typeface="Times New Roman" panose="02020603050405020304" pitchFamily="18" charset="0"/>
                <a:cs typeface="Times New Roman" panose="02020603050405020304" pitchFamily="18" charset="0"/>
              </a:rPr>
              <a:t>para </a:t>
            </a:r>
            <a:r>
              <a:rPr lang="es-AR" sz="2000" spc="-38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la </a:t>
            </a:r>
            <a:r>
              <a:rPr lang="es-AR" sz="2000" spc="-5" dirty="0">
                <a:latin typeface="Times New Roman" panose="02020603050405020304" pitchFamily="18" charset="0"/>
                <a:cs typeface="Times New Roman" panose="02020603050405020304" pitchFamily="18" charset="0"/>
              </a:rPr>
              <a:t>fecha</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a:t>
            </a:r>
            <a:r>
              <a:rPr lang="es-AR" sz="2000" spc="-1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presentación</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la</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oferta</a:t>
            </a:r>
            <a:endParaRPr sz="20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B5CF8044-D309-43FA-A719-BEF1643FCA56}"/>
              </a:ext>
            </a:extLst>
          </p:cNvPr>
          <p:cNvPicPr/>
          <p:nvPr/>
        </p:nvPicPr>
        <p:blipFill>
          <a:blip r:embed="rId3" cstate="print"/>
          <a:stretch>
            <a:fillRect/>
          </a:stretch>
        </p:blipFill>
        <p:spPr>
          <a:xfrm>
            <a:off x="10972800" y="213902"/>
            <a:ext cx="2208357" cy="54809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752600" y="1226607"/>
            <a:ext cx="10820400" cy="7343036"/>
          </a:xfrm>
          <a:prstGeom prst="rect">
            <a:avLst/>
          </a:prstGeom>
        </p:spPr>
        <p:txBody>
          <a:bodyPr vert="horz" wrap="square" lIns="0" tIns="12700" rIns="0" bIns="0" rtlCol="0">
            <a:spAutoFit/>
          </a:bodyPr>
          <a:lstStyle/>
          <a:p>
            <a:pPr marL="917575" marR="270510" lvl="2" algn="just">
              <a:spcBef>
                <a:spcPts val="894"/>
              </a:spcBef>
              <a:tabLst>
                <a:tab pos="1596390" algn="l"/>
                <a:tab pos="1597025" algn="l"/>
              </a:tabLst>
            </a:pPr>
            <a:r>
              <a:rPr sz="32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32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Rutina</a:t>
            </a:r>
            <a:r>
              <a:rP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sz="32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cambiador</a:t>
            </a:r>
            <a:r>
              <a:rPr sz="32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tomas </a:t>
            </a:r>
            <a:r>
              <a:rPr sz="32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bajo</a:t>
            </a:r>
            <a:r>
              <a:rPr sz="32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carga</a:t>
            </a:r>
            <a:r>
              <a:rPr sz="3200" b="1" spc="-5" dirty="0">
                <a:latin typeface="Times New Roman" panose="02020603050405020304" pitchFamily="18" charset="0"/>
                <a:cs typeface="Times New Roman" panose="02020603050405020304" pitchFamily="18" charset="0"/>
              </a:rPr>
              <a:t>.</a:t>
            </a:r>
            <a:endParaRPr lang="es-AR" sz="3200" b="1" spc="-5" dirty="0">
              <a:latin typeface="Times New Roman" panose="02020603050405020304" pitchFamily="18" charset="0"/>
              <a:cs typeface="Times New Roman" panose="02020603050405020304" pitchFamily="18" charset="0"/>
            </a:endParaRPr>
          </a:p>
          <a:p>
            <a:pPr marL="1596390" marR="270510" lvl="2" indent="-678815" algn="just">
              <a:spcBef>
                <a:spcPts val="894"/>
              </a:spcBef>
              <a:buAutoNum type="arabicPeriod" startAt="19"/>
              <a:tabLst>
                <a:tab pos="1596390" algn="l"/>
                <a:tab pos="1597025" algn="l"/>
              </a:tabLst>
            </a:pPr>
            <a:endParaRPr sz="3200" dirty="0">
              <a:latin typeface="Times New Roman" panose="02020603050405020304" pitchFamily="18" charset="0"/>
              <a:cs typeface="Times New Roman" panose="02020603050405020304" pitchFamily="18" charset="0"/>
            </a:endParaRPr>
          </a:p>
          <a:p>
            <a:pPr marL="12700" marR="8890" algn="just">
              <a:spcBef>
                <a:spcPts val="695"/>
              </a:spcBef>
            </a:pPr>
            <a:r>
              <a:rPr sz="3200" dirty="0">
                <a:latin typeface="Times New Roman" panose="02020603050405020304" pitchFamily="18" charset="0"/>
                <a:cs typeface="Times New Roman" panose="02020603050405020304" pitchFamily="18" charset="0"/>
              </a:rPr>
              <a:t>Las siguientes </a:t>
            </a:r>
            <a:r>
              <a:rPr sz="3200" spc="-5" dirty="0">
                <a:latin typeface="Times New Roman" panose="02020603050405020304" pitchFamily="18" charset="0"/>
                <a:cs typeface="Times New Roman" panose="02020603050405020304" pitchFamily="18" charset="0"/>
              </a:rPr>
              <a:t>pruebas deberán hacerse </a:t>
            </a:r>
            <a:r>
              <a:rPr sz="3200" dirty="0">
                <a:latin typeface="Times New Roman" panose="02020603050405020304" pitchFamily="18" charset="0"/>
                <a:cs typeface="Times New Roman" panose="02020603050405020304" pitchFamily="18" charset="0"/>
              </a:rPr>
              <a:t>de </a:t>
            </a:r>
            <a:r>
              <a:rPr sz="3200" spc="-5" dirty="0">
                <a:latin typeface="Times New Roman" panose="02020603050405020304" pitchFamily="18" charset="0"/>
                <a:cs typeface="Times New Roman" panose="02020603050405020304" pitchFamily="18" charset="0"/>
              </a:rPr>
              <a:t>acuerdo </a:t>
            </a:r>
            <a:r>
              <a:rPr sz="3200" dirty="0">
                <a:latin typeface="Times New Roman" panose="02020603050405020304" pitchFamily="18" charset="0"/>
                <a:cs typeface="Times New Roman" panose="02020603050405020304" pitchFamily="18" charset="0"/>
              </a:rPr>
              <a:t>a la </a:t>
            </a:r>
            <a:r>
              <a:rPr sz="3200" spc="-5" dirty="0">
                <a:latin typeface="Times New Roman" panose="02020603050405020304" pitchFamily="18" charset="0"/>
                <a:cs typeface="Times New Roman" panose="02020603050405020304" pitchFamily="18" charset="0"/>
              </a:rPr>
              <a:t>cláusula </a:t>
            </a:r>
            <a:r>
              <a:rPr sz="3200" dirty="0">
                <a:latin typeface="Times New Roman" panose="02020603050405020304" pitchFamily="18" charset="0"/>
                <a:cs typeface="Times New Roman" panose="02020603050405020304" pitchFamily="18" charset="0"/>
              </a:rPr>
              <a:t>9 </a:t>
            </a:r>
            <a:r>
              <a:rPr sz="3200" spc="-10" dirty="0">
                <a:latin typeface="Times New Roman" panose="02020603050405020304" pitchFamily="18" charset="0"/>
                <a:cs typeface="Times New Roman" panose="02020603050405020304" pitchFamily="18" charset="0"/>
              </a:rPr>
              <a:t>de </a:t>
            </a:r>
            <a:r>
              <a:rPr sz="3200" spc="-37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la norma</a:t>
            </a:r>
            <a:r>
              <a:rPr sz="3200" spc="-1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IEC</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214.</a:t>
            </a:r>
            <a:endParaRPr lang="es-AR" sz="3200" spc="-5" dirty="0">
              <a:latin typeface="Times New Roman" panose="02020603050405020304" pitchFamily="18" charset="0"/>
              <a:cs typeface="Times New Roman" panose="02020603050405020304" pitchFamily="18" charset="0"/>
            </a:endParaRPr>
          </a:p>
          <a:p>
            <a:pPr marL="12700" marR="8890" algn="just">
              <a:spcBef>
                <a:spcPts val="695"/>
              </a:spcBef>
            </a:pPr>
            <a:endParaRPr sz="3200" dirty="0">
              <a:latin typeface="Times New Roman" panose="02020603050405020304" pitchFamily="18" charset="0"/>
              <a:cs typeface="Times New Roman" panose="02020603050405020304" pitchFamily="18" charset="0"/>
            </a:endParaRPr>
          </a:p>
          <a:p>
            <a:pPr marL="1826895" lvl="3" indent="-457200" algn="just">
              <a:spcBef>
                <a:spcPts val="975"/>
              </a:spcBef>
              <a:buFont typeface="Wingdings" panose="05000000000000000000" pitchFamily="2" charset="2"/>
              <a:buChar char="ü"/>
              <a:tabLst>
                <a:tab pos="2260600" algn="l"/>
                <a:tab pos="2261235" algn="l"/>
              </a:tabLst>
            </a:pPr>
            <a:r>
              <a:rPr sz="3200" b="1" spc="-5" dirty="0">
                <a:latin typeface="Times New Roman" panose="02020603050405020304" pitchFamily="18" charset="0"/>
                <a:cs typeface="Times New Roman" panose="02020603050405020304" pitchFamily="18" charset="0"/>
              </a:rPr>
              <a:t>Pruebas</a:t>
            </a:r>
            <a:r>
              <a:rPr sz="3200" b="1" spc="-10"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de</a:t>
            </a:r>
            <a:r>
              <a:rPr sz="3200" b="1" spc="-20"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secuencia.</a:t>
            </a:r>
            <a:endParaRPr sz="3200" dirty="0">
              <a:latin typeface="Times New Roman" panose="02020603050405020304" pitchFamily="18" charset="0"/>
              <a:cs typeface="Times New Roman" panose="02020603050405020304" pitchFamily="18" charset="0"/>
            </a:endParaRPr>
          </a:p>
          <a:p>
            <a:pPr marL="1828800" lvl="3" indent="-457200" algn="just">
              <a:spcBef>
                <a:spcPts val="50"/>
              </a:spcBef>
              <a:buFont typeface="Wingdings" panose="05000000000000000000" pitchFamily="2" charset="2"/>
              <a:buChar char="ü"/>
            </a:pPr>
            <a:endParaRPr sz="3200" dirty="0">
              <a:latin typeface="Times New Roman" panose="02020603050405020304" pitchFamily="18" charset="0"/>
              <a:cs typeface="Times New Roman" panose="02020603050405020304" pitchFamily="18" charset="0"/>
            </a:endParaRPr>
          </a:p>
          <a:p>
            <a:pPr marL="1827530" marR="131445" lvl="3" indent="-457200" algn="just">
              <a:buFont typeface="Wingdings" panose="05000000000000000000" pitchFamily="2" charset="2"/>
              <a:buChar char="ü"/>
              <a:tabLst>
                <a:tab pos="2260600" algn="l"/>
                <a:tab pos="2261235" algn="l"/>
              </a:tabLst>
            </a:pPr>
            <a:r>
              <a:rPr sz="3200" b="1" spc="-5" dirty="0">
                <a:latin typeface="Times New Roman" panose="02020603050405020304" pitchFamily="18" charset="0"/>
                <a:cs typeface="Times New Roman" panose="02020603050405020304" pitchFamily="18" charset="0"/>
              </a:rPr>
              <a:t>Prueba de aislamiento de los circuitos </a:t>
            </a:r>
            <a:r>
              <a:rPr sz="3200" b="1" spc="-37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auxiliares.</a:t>
            </a:r>
            <a:endParaRPr sz="3200" dirty="0">
              <a:latin typeface="Times New Roman" panose="02020603050405020304" pitchFamily="18" charset="0"/>
              <a:cs typeface="Times New Roman" panose="02020603050405020304" pitchFamily="18" charset="0"/>
            </a:endParaRPr>
          </a:p>
          <a:p>
            <a:pPr marL="1828800" lvl="3" indent="-457200" algn="just">
              <a:spcBef>
                <a:spcPts val="10"/>
              </a:spcBef>
              <a:buFont typeface="Wingdings" panose="05000000000000000000" pitchFamily="2" charset="2"/>
              <a:buChar char="ü"/>
            </a:pPr>
            <a:endParaRPr sz="3200" dirty="0">
              <a:latin typeface="Times New Roman" panose="02020603050405020304" pitchFamily="18" charset="0"/>
              <a:cs typeface="Times New Roman" panose="02020603050405020304" pitchFamily="18" charset="0"/>
            </a:endParaRPr>
          </a:p>
          <a:p>
            <a:pPr marL="1826895" lvl="3" indent="-457200" algn="just">
              <a:spcBef>
                <a:spcPts val="5"/>
              </a:spcBef>
              <a:buFont typeface="Wingdings" panose="05000000000000000000" pitchFamily="2" charset="2"/>
              <a:buChar char="ü"/>
              <a:tabLst>
                <a:tab pos="2260600" algn="l"/>
                <a:tab pos="2261235" algn="l"/>
              </a:tabLst>
            </a:pPr>
            <a:r>
              <a:rPr sz="3200" b="1" spc="-5" dirty="0">
                <a:latin typeface="Times New Roman" panose="02020603050405020304" pitchFamily="18" charset="0"/>
                <a:cs typeface="Times New Roman" panose="02020603050405020304" pitchFamily="18" charset="0"/>
              </a:rPr>
              <a:t>Pruebas</a:t>
            </a:r>
            <a:r>
              <a:rPr sz="3200" b="1" spc="-10"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de</a:t>
            </a:r>
            <a:r>
              <a:rPr sz="3200" b="1" spc="-1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presión</a:t>
            </a:r>
            <a:r>
              <a:rPr sz="3200" b="1" spc="1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y</a:t>
            </a:r>
            <a:r>
              <a:rPr sz="3200" b="1" spc="-40"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vacío.</a:t>
            </a:r>
            <a:endParaRPr sz="3200" dirty="0">
              <a:latin typeface="Times New Roman" panose="02020603050405020304" pitchFamily="18" charset="0"/>
              <a:cs typeface="Times New Roman" panose="02020603050405020304" pitchFamily="18" charset="0"/>
            </a:endParaRPr>
          </a:p>
          <a:p>
            <a:pPr marL="1828800" lvl="3" indent="-457200" algn="just">
              <a:spcBef>
                <a:spcPts val="40"/>
              </a:spcBef>
              <a:buFont typeface="Wingdings" panose="05000000000000000000" pitchFamily="2" charset="2"/>
              <a:buChar char="ü"/>
            </a:pPr>
            <a:endParaRPr sz="3200" dirty="0">
              <a:latin typeface="Times New Roman" panose="02020603050405020304" pitchFamily="18" charset="0"/>
              <a:cs typeface="Times New Roman" panose="02020603050405020304" pitchFamily="18" charset="0"/>
            </a:endParaRPr>
          </a:p>
          <a:p>
            <a:pPr marL="1826895" lvl="3" indent="-457200" algn="just">
              <a:buFont typeface="Wingdings" panose="05000000000000000000" pitchFamily="2" charset="2"/>
              <a:buChar char="ü"/>
              <a:tabLst>
                <a:tab pos="2260600" algn="l"/>
                <a:tab pos="2261235" algn="l"/>
              </a:tabLst>
            </a:pPr>
            <a:r>
              <a:rPr sz="3200" b="1" spc="-5" dirty="0">
                <a:latin typeface="Times New Roman" panose="02020603050405020304" pitchFamily="18" charset="0"/>
                <a:cs typeface="Times New Roman" panose="02020603050405020304" pitchFamily="18" charset="0"/>
              </a:rPr>
              <a:t>Prueba del</a:t>
            </a:r>
            <a:r>
              <a:rPr sz="3200" b="1" spc="-25" dirty="0">
                <a:latin typeface="Times New Roman" panose="02020603050405020304" pitchFamily="18" charset="0"/>
                <a:cs typeface="Times New Roman" panose="02020603050405020304" pitchFamily="18" charset="0"/>
              </a:rPr>
              <a:t> </a:t>
            </a:r>
            <a:r>
              <a:rPr sz="3200" b="1" dirty="0">
                <a:latin typeface="Times New Roman" panose="02020603050405020304" pitchFamily="18" charset="0"/>
                <a:cs typeface="Times New Roman" panose="02020603050405020304" pitchFamily="18" charset="0"/>
              </a:rPr>
              <a:t>relé</a:t>
            </a:r>
            <a:r>
              <a:rPr sz="3200" b="1" spc="-15" dirty="0">
                <a:latin typeface="Times New Roman" panose="02020603050405020304" pitchFamily="18" charset="0"/>
                <a:cs typeface="Times New Roman" panose="02020603050405020304" pitchFamily="18" charset="0"/>
              </a:rPr>
              <a:t> </a:t>
            </a:r>
            <a:r>
              <a:rPr sz="3200" b="1" spc="-5" dirty="0">
                <a:latin typeface="Times New Roman" panose="02020603050405020304" pitchFamily="18" charset="0"/>
                <a:cs typeface="Times New Roman" panose="02020603050405020304" pitchFamily="18" charset="0"/>
              </a:rPr>
              <a:t>de</a:t>
            </a:r>
            <a:r>
              <a:rPr sz="3200" b="1" spc="-20" dirty="0">
                <a:latin typeface="Times New Roman" panose="02020603050405020304" pitchFamily="18" charset="0"/>
                <a:cs typeface="Times New Roman" panose="02020603050405020304" pitchFamily="18" charset="0"/>
              </a:rPr>
              <a:t> </a:t>
            </a:r>
            <a:r>
              <a:rPr sz="3200" b="1" spc="-5" dirty="0" err="1">
                <a:latin typeface="Times New Roman" panose="02020603050405020304" pitchFamily="18" charset="0"/>
                <a:cs typeface="Times New Roman" panose="02020603050405020304" pitchFamily="18" charset="0"/>
              </a:rPr>
              <a:t>presión</a:t>
            </a:r>
            <a:r>
              <a:rPr sz="3200" b="1" spc="-5" dirty="0">
                <a:latin typeface="Times New Roman" panose="02020603050405020304" pitchFamily="18" charset="0"/>
                <a:cs typeface="Times New Roman" panose="02020603050405020304" pitchFamily="18" charset="0"/>
              </a:rPr>
              <a:t>.</a:t>
            </a:r>
            <a:endParaRPr sz="3200" dirty="0">
              <a:latin typeface="Times New Roman" panose="02020603050405020304" pitchFamily="18" charset="0"/>
              <a:cs typeface="Times New Roman" panose="02020603050405020304" pitchFamily="18" charset="0"/>
            </a:endParaRPr>
          </a:p>
          <a:p>
            <a:pPr algn="just"/>
            <a:endParaRPr sz="32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E2B15439-8404-4777-9916-A1FD92D03BBF}"/>
              </a:ext>
            </a:extLst>
          </p:cNvPr>
          <p:cNvPicPr/>
          <p:nvPr/>
        </p:nvPicPr>
        <p:blipFill>
          <a:blip r:embed="rId2" cstate="print"/>
          <a:stretch>
            <a:fillRect/>
          </a:stretch>
        </p:blipFill>
        <p:spPr>
          <a:xfrm>
            <a:off x="11126643" y="290102"/>
            <a:ext cx="2208357" cy="54809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43000" y="366302"/>
            <a:ext cx="11658600" cy="10054547"/>
          </a:xfrm>
          <a:prstGeom prst="rect">
            <a:avLst/>
          </a:prstGeom>
        </p:spPr>
        <p:txBody>
          <a:bodyPr wrap="square">
            <a:spAutoFit/>
          </a:bodyPr>
          <a:lstStyle/>
          <a:p>
            <a:pPr>
              <a:lnSpc>
                <a:spcPct val="100000"/>
              </a:lnSpc>
            </a:pPr>
            <a:endParaRPr lang="es-AR" sz="1350" dirty="0">
              <a:latin typeface="Times New Roman" panose="02020603050405020304" pitchFamily="18" charset="0"/>
              <a:cs typeface="Times New Roman" panose="02020603050405020304" pitchFamily="18" charset="0"/>
            </a:endParaRPr>
          </a:p>
          <a:p>
            <a:pPr marL="12065" lvl="1" algn="ctr">
              <a:tabLst>
                <a:tab pos="520065" algn="l"/>
                <a:tab pos="520700" algn="l"/>
              </a:tabLst>
            </a:pPr>
            <a:r>
              <a:rPr lang="es-AR" sz="32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Pruebas</a:t>
            </a:r>
            <a:r>
              <a:rPr lang="es-AR" sz="3200" b="1" u="sng" spc="-30"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lang="es-AR" sz="3200" b="1" u="sng"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en</a:t>
            </a:r>
            <a:r>
              <a:rPr lang="es-AR" sz="3200" b="1" u="sng" spc="-2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 </a:t>
            </a:r>
            <a:r>
              <a:rPr lang="es-AR" sz="3200" b="1" u="sng" spc="-5" dirty="0">
                <a:effectLst>
                  <a:outerShdw blurRad="38100" dist="38100" dir="2700000" algn="tl">
                    <a:srgbClr val="000000">
                      <a:alpha val="43137"/>
                    </a:srgbClr>
                  </a:outerShdw>
                </a:effectLst>
                <a:uFill>
                  <a:solidFill>
                    <a:srgbClr val="000000"/>
                  </a:solidFill>
                </a:uFill>
                <a:latin typeface="Times New Roman" panose="02020603050405020304" pitchFamily="18" charset="0"/>
                <a:cs typeface="Times New Roman" panose="02020603050405020304" pitchFamily="18" charset="0"/>
              </a:rPr>
              <a:t>Sitio.</a:t>
            </a:r>
          </a:p>
          <a:p>
            <a:pPr marL="12065" lvl="1" algn="just">
              <a:tabLst>
                <a:tab pos="520065" algn="l"/>
                <a:tab pos="520700" algn="l"/>
              </a:tabLst>
            </a:pPr>
            <a:endParaRPr lang="es-A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26465" lvl="4" algn="just">
              <a:spcBef>
                <a:spcPts val="5"/>
              </a:spcBef>
              <a:tabLst>
                <a:tab pos="469900" algn="l"/>
              </a:tabLst>
            </a:pPr>
            <a:r>
              <a:rPr lang="es-AR" sz="3000" b="1" u="sng" spc="-5" dirty="0">
                <a:uFill>
                  <a:solidFill>
                    <a:srgbClr val="000000"/>
                  </a:solidFill>
                </a:uFill>
                <a:latin typeface="Times New Roman" panose="02020603050405020304" pitchFamily="18" charset="0"/>
                <a:cs typeface="Times New Roman" panose="02020603050405020304" pitchFamily="18" charset="0"/>
              </a:rPr>
              <a:t>Generalidades</a:t>
            </a:r>
          </a:p>
          <a:p>
            <a:pPr marL="926465" lvl="4" algn="just">
              <a:spcBef>
                <a:spcPts val="5"/>
              </a:spcBef>
              <a:tabLst>
                <a:tab pos="469900" algn="l"/>
              </a:tabLst>
            </a:pPr>
            <a:endParaRPr lang="es-AR" sz="3000" dirty="0">
              <a:latin typeface="Times New Roman" panose="02020603050405020304" pitchFamily="18" charset="0"/>
              <a:cs typeface="Times New Roman" panose="02020603050405020304" pitchFamily="18" charset="0"/>
            </a:endParaRPr>
          </a:p>
          <a:p>
            <a:pPr marL="469900" marR="6350" indent="-457200" algn="just">
              <a:spcBef>
                <a:spcPts val="200"/>
              </a:spcBef>
              <a:buFont typeface="Wingdings" panose="05000000000000000000" pitchFamily="2" charset="2"/>
              <a:buChar char="ü"/>
            </a:pP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Antes</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del</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ensamblaje</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unidades,</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se</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realizar</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una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inspección interna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las </a:t>
            </a:r>
            <a:r>
              <a:rPr lang="es-AR" sz="3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mismas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 parte de EL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FABRICANTE </a:t>
            </a:r>
            <a:r>
              <a:rPr lang="es-AR" sz="3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presencia de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inspectores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EL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CLIENTE</a:t>
            </a:r>
            <a:r>
              <a:rPr lang="es-AR" sz="3000" b="1" spc="-5" dirty="0">
                <a:latin typeface="Times New Roman" panose="02020603050405020304" pitchFamily="18" charset="0"/>
                <a:cs typeface="Times New Roman" panose="02020603050405020304" pitchFamily="18" charset="0"/>
              </a:rPr>
              <a:t>, </a:t>
            </a:r>
            <a:r>
              <a:rPr lang="es-AR" sz="3000" dirty="0">
                <a:latin typeface="Times New Roman" panose="02020603050405020304" pitchFamily="18" charset="0"/>
                <a:cs typeface="Times New Roman" panose="02020603050405020304" pitchFamily="18" charset="0"/>
              </a:rPr>
              <a:t>a fin de </a:t>
            </a:r>
            <a:r>
              <a:rPr lang="es-AR" sz="3000" spc="-5" dirty="0">
                <a:latin typeface="Times New Roman" panose="02020603050405020304" pitchFamily="18" charset="0"/>
                <a:cs typeface="Times New Roman" panose="02020603050405020304" pitchFamily="18" charset="0"/>
              </a:rPr>
              <a:t>verificar </a:t>
            </a:r>
            <a:r>
              <a:rPr lang="es-AR" sz="3000" dirty="0">
                <a:latin typeface="Times New Roman" panose="02020603050405020304" pitchFamily="18" charset="0"/>
                <a:cs typeface="Times New Roman" panose="02020603050405020304" pitchFamily="18" charset="0"/>
              </a:rPr>
              <a:t>que </a:t>
            </a:r>
            <a:r>
              <a:rPr lang="es-AR" sz="3000" spc="-10" dirty="0">
                <a:latin typeface="Times New Roman" panose="02020603050405020304" pitchFamily="18" charset="0"/>
                <a:cs typeface="Times New Roman" panose="02020603050405020304" pitchFamily="18" charset="0"/>
              </a:rPr>
              <a:t>las </a:t>
            </a:r>
            <a:r>
              <a:rPr lang="es-AR" sz="3000" spc="-5" dirty="0">
                <a:latin typeface="Times New Roman" panose="02020603050405020304" pitchFamily="18" charset="0"/>
                <a:cs typeface="Times New Roman" panose="02020603050405020304" pitchFamily="18" charset="0"/>
              </a:rPr>
              <a:t> diferentes</a:t>
            </a:r>
            <a:r>
              <a:rPr lang="es-AR" sz="3000" spc="75"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partes</a:t>
            </a:r>
            <a:r>
              <a:rPr lang="es-AR" sz="3000" spc="80"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internas</a:t>
            </a:r>
            <a:r>
              <a:rPr lang="es-AR" sz="3000" spc="80" dirty="0">
                <a:latin typeface="Times New Roman" panose="02020603050405020304" pitchFamily="18" charset="0"/>
                <a:cs typeface="Times New Roman" panose="02020603050405020304" pitchFamily="18" charset="0"/>
              </a:rPr>
              <a:t> </a:t>
            </a:r>
            <a:r>
              <a:rPr lang="es-AR" sz="3000" dirty="0">
                <a:latin typeface="Times New Roman" panose="02020603050405020304" pitchFamily="18" charset="0"/>
                <a:cs typeface="Times New Roman" panose="02020603050405020304" pitchFamily="18" charset="0"/>
              </a:rPr>
              <a:t>del</a:t>
            </a:r>
            <a:r>
              <a:rPr lang="es-AR" sz="3000" spc="70"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equipo</a:t>
            </a:r>
            <a:r>
              <a:rPr lang="es-AR" sz="3000" spc="65" dirty="0">
                <a:latin typeface="Times New Roman" panose="02020603050405020304" pitchFamily="18" charset="0"/>
                <a:cs typeface="Times New Roman" panose="02020603050405020304" pitchFamily="18" charset="0"/>
              </a:rPr>
              <a:t> </a:t>
            </a:r>
            <a:r>
              <a:rPr lang="es-AR" sz="3000" spc="-10" dirty="0">
                <a:latin typeface="Times New Roman" panose="02020603050405020304" pitchFamily="18" charset="0"/>
                <a:cs typeface="Times New Roman" panose="02020603050405020304" pitchFamily="18" charset="0"/>
              </a:rPr>
              <a:t>no</a:t>
            </a:r>
            <a:r>
              <a:rPr lang="es-AR" sz="3000" spc="85" dirty="0">
                <a:latin typeface="Times New Roman" panose="02020603050405020304" pitchFamily="18" charset="0"/>
                <a:cs typeface="Times New Roman" panose="02020603050405020304" pitchFamily="18" charset="0"/>
              </a:rPr>
              <a:t> </a:t>
            </a:r>
            <a:r>
              <a:rPr lang="es-AR" sz="3000" dirty="0">
                <a:latin typeface="Times New Roman" panose="02020603050405020304" pitchFamily="18" charset="0"/>
                <a:cs typeface="Times New Roman" panose="02020603050405020304" pitchFamily="18" charset="0"/>
              </a:rPr>
              <a:t>han</a:t>
            </a:r>
            <a:r>
              <a:rPr lang="es-AR" sz="3000" spc="60"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sufrido</a:t>
            </a:r>
            <a:r>
              <a:rPr lang="es-AR" sz="3000" spc="70" dirty="0">
                <a:latin typeface="Times New Roman" panose="02020603050405020304" pitchFamily="18" charset="0"/>
                <a:cs typeface="Times New Roman" panose="02020603050405020304" pitchFamily="18" charset="0"/>
              </a:rPr>
              <a:t> </a:t>
            </a:r>
            <a:r>
              <a:rPr lang="es-AR" sz="3000" dirty="0">
                <a:latin typeface="Times New Roman" panose="02020603050405020304" pitchFamily="18" charset="0"/>
                <a:cs typeface="Times New Roman" panose="02020603050405020304" pitchFamily="18" charset="0"/>
              </a:rPr>
              <a:t>daños,</a:t>
            </a:r>
            <a:r>
              <a:rPr lang="es-AR" sz="3000" spc="80"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desajustes </a:t>
            </a:r>
            <a:r>
              <a:rPr lang="es-AR" sz="3000" spc="-380" dirty="0">
                <a:latin typeface="Times New Roman" panose="02020603050405020304" pitchFamily="18" charset="0"/>
                <a:cs typeface="Times New Roman" panose="02020603050405020304" pitchFamily="18" charset="0"/>
              </a:rPr>
              <a:t> </a:t>
            </a:r>
            <a:r>
              <a:rPr lang="es-AR" sz="3000" dirty="0">
                <a:latin typeface="Times New Roman" panose="02020603050405020304" pitchFamily="18" charset="0"/>
                <a:cs typeface="Times New Roman" panose="02020603050405020304" pitchFamily="18" charset="0"/>
              </a:rPr>
              <a:t>o</a:t>
            </a:r>
            <a:r>
              <a:rPr lang="es-AR" sz="3000" spc="5"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alteraciones</a:t>
            </a:r>
            <a:r>
              <a:rPr lang="es-AR" sz="3000" spc="5"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durante</a:t>
            </a:r>
            <a:r>
              <a:rPr lang="es-AR" sz="3000" spc="5" dirty="0">
                <a:latin typeface="Times New Roman" panose="02020603050405020304" pitchFamily="18" charset="0"/>
                <a:cs typeface="Times New Roman" panose="02020603050405020304" pitchFamily="18" charset="0"/>
              </a:rPr>
              <a:t> </a:t>
            </a:r>
            <a:r>
              <a:rPr lang="es-AR" sz="3000" spc="-10" dirty="0">
                <a:latin typeface="Times New Roman" panose="02020603050405020304" pitchFamily="18" charset="0"/>
                <a:cs typeface="Times New Roman" panose="02020603050405020304" pitchFamily="18" charset="0"/>
              </a:rPr>
              <a:t>el</a:t>
            </a:r>
            <a:r>
              <a:rPr lang="es-AR" sz="3000" spc="-5" dirty="0">
                <a:latin typeface="Times New Roman" panose="02020603050405020304" pitchFamily="18" charset="0"/>
                <a:cs typeface="Times New Roman" panose="02020603050405020304" pitchFamily="18" charset="0"/>
              </a:rPr>
              <a:t> transporte.</a:t>
            </a:r>
          </a:p>
          <a:p>
            <a:pPr marL="469900" marR="6350" indent="-457200" algn="just">
              <a:spcBef>
                <a:spcPts val="200"/>
              </a:spcBef>
              <a:buFont typeface="Wingdings" panose="05000000000000000000" pitchFamily="2" charset="2"/>
              <a:buChar char="ü"/>
            </a:pPr>
            <a:endParaRPr lang="es-AR" sz="3000" b="1" dirty="0">
              <a:latin typeface="Times New Roman" panose="02020603050405020304" pitchFamily="18" charset="0"/>
              <a:cs typeface="Times New Roman" panose="02020603050405020304" pitchFamily="18" charset="0"/>
            </a:endParaRPr>
          </a:p>
          <a:p>
            <a:pPr marL="469900" indent="-457200" algn="just">
              <a:buFont typeface="Wingdings" panose="05000000000000000000" pitchFamily="2" charset="2"/>
              <a:buChar char="ü"/>
            </a:pP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Después</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se</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haya</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completado</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la</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instalación</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antes</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Aceptación</a:t>
            </a:r>
            <a:r>
              <a:rPr lang="es-AR" sz="3000" b="1" spc="1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Provisional,</a:t>
            </a:r>
            <a:r>
              <a:rPr lang="es-AR" sz="3000" b="1" spc="1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lang="es-AR" sz="3000" b="1" spc="1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FABRICANTE</a:t>
            </a:r>
            <a:r>
              <a:rPr lang="es-AR" sz="3000" b="1" spc="1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a:t>
            </a:r>
            <a:r>
              <a:rPr lang="es-AR" sz="3000" b="1" spc="1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realizar</a:t>
            </a:r>
            <a:r>
              <a:rPr lang="es-AR" sz="3000" b="1" spc="1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a:t>
            </a:r>
            <a:r>
              <a:rPr lang="es-AR" sz="3000" b="1" spc="11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todas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lang="es-AR" sz="3000" b="1" spc="1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unidades</a:t>
            </a:r>
            <a:r>
              <a:rPr lang="es-AR" sz="3000" b="1" spc="1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lang="es-AR" sz="3000" b="1" spc="11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3000" b="1" spc="1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lang="es-AR" sz="3000" b="1" spc="11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lang="es-AR" sz="3000" b="1" spc="1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sitio</a:t>
            </a:r>
            <a:r>
              <a:rPr lang="es-AR" sz="3000" b="1" spc="11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indicadas</a:t>
            </a:r>
            <a:r>
              <a:rPr lang="es-AR" sz="3000" b="1" spc="1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000" spc="1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
            </a:r>
            <a:r>
              <a:rPr lang="es-AR" sz="3000" spc="-5" dirty="0">
                <a:latin typeface="Times New Roman" panose="02020603050405020304" pitchFamily="18" charset="0"/>
                <a:cs typeface="Times New Roman" panose="02020603050405020304" pitchFamily="18" charset="0"/>
              </a:rPr>
              <a:t>ara </a:t>
            </a:r>
            <a:r>
              <a:rPr lang="es-AR" sz="3000" dirty="0">
                <a:latin typeface="Times New Roman" panose="02020603050405020304" pitchFamily="18" charset="0"/>
                <a:cs typeface="Times New Roman" panose="02020603050405020304" pitchFamily="18" charset="0"/>
              </a:rPr>
              <a:t>determinar si se </a:t>
            </a:r>
            <a:r>
              <a:rPr lang="es-AR" sz="3000" spc="-10" dirty="0">
                <a:latin typeface="Times New Roman" panose="02020603050405020304" pitchFamily="18" charset="0"/>
                <a:cs typeface="Times New Roman" panose="02020603050405020304" pitchFamily="18" charset="0"/>
              </a:rPr>
              <a:t>ha </a:t>
            </a:r>
            <a:r>
              <a:rPr lang="es-AR" sz="3000" dirty="0">
                <a:latin typeface="Times New Roman" panose="02020603050405020304" pitchFamily="18" charset="0"/>
                <a:cs typeface="Times New Roman" panose="02020603050405020304" pitchFamily="18" charset="0"/>
              </a:rPr>
              <a:t>cumplido con </a:t>
            </a:r>
            <a:r>
              <a:rPr lang="es-AR" sz="3000" spc="-5" dirty="0">
                <a:latin typeface="Times New Roman" panose="02020603050405020304" pitchFamily="18" charset="0"/>
                <a:cs typeface="Times New Roman" panose="02020603050405020304" pitchFamily="18" charset="0"/>
              </a:rPr>
              <a:t>los requisitos que garantizan una </a:t>
            </a:r>
            <a:r>
              <a:rPr lang="es-AR" sz="3000" dirty="0">
                <a:latin typeface="Times New Roman" panose="02020603050405020304" pitchFamily="18" charset="0"/>
                <a:cs typeface="Times New Roman" panose="02020603050405020304" pitchFamily="18" charset="0"/>
              </a:rPr>
              <a:t> puesta en</a:t>
            </a:r>
            <a:r>
              <a:rPr lang="es-AR" sz="3000" spc="-20"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servicio</a:t>
            </a:r>
            <a:r>
              <a:rPr lang="es-AR" sz="3000" spc="-10" dirty="0">
                <a:latin typeface="Times New Roman" panose="02020603050405020304" pitchFamily="18" charset="0"/>
                <a:cs typeface="Times New Roman" panose="02020603050405020304" pitchFamily="18" charset="0"/>
              </a:rPr>
              <a:t> </a:t>
            </a:r>
            <a:r>
              <a:rPr lang="es-AR" sz="3000" spc="-5" dirty="0">
                <a:latin typeface="Times New Roman" panose="02020603050405020304" pitchFamily="18" charset="0"/>
                <a:cs typeface="Times New Roman" panose="02020603050405020304" pitchFamily="18" charset="0"/>
              </a:rPr>
              <a:t>exitosa.</a:t>
            </a:r>
          </a:p>
          <a:p>
            <a:pPr marL="469900" indent="-457200" algn="just">
              <a:buFont typeface="Wingdings" panose="05000000000000000000" pitchFamily="2" charset="2"/>
              <a:buChar char="ü"/>
            </a:pPr>
            <a:endParaRPr lang="es-AR" sz="3000" b="1" dirty="0">
              <a:latin typeface="Times New Roman" panose="02020603050405020304" pitchFamily="18" charset="0"/>
              <a:cs typeface="Times New Roman" panose="02020603050405020304" pitchFamily="18" charset="0"/>
            </a:endParaRPr>
          </a:p>
          <a:p>
            <a:pPr marL="469900" marR="5715" indent="-457200" algn="just">
              <a:spcBef>
                <a:spcPts val="800"/>
              </a:spcBef>
              <a:buFont typeface="Wingdings" panose="05000000000000000000" pitchFamily="2" charset="2"/>
              <a:buChar char="ü"/>
            </a:pPr>
            <a:r>
              <a:rPr lang="es-AR" sz="3000" b="1" dirty="0">
                <a:latin typeface="Times New Roman" panose="02020603050405020304" pitchFamily="18" charset="0"/>
                <a:cs typeface="Times New Roman" panose="02020603050405020304" pitchFamily="18" charset="0"/>
              </a:rPr>
              <a:t>El </a:t>
            </a:r>
            <a:r>
              <a:rPr lang="es-AR" sz="3000" b="1" spc="-5" dirty="0">
                <a:latin typeface="Times New Roman" panose="02020603050405020304" pitchFamily="18" charset="0"/>
                <a:cs typeface="Times New Roman" panose="02020603050405020304" pitchFamily="18" charset="0"/>
              </a:rPr>
              <a:t>suministro </a:t>
            </a:r>
            <a:r>
              <a:rPr lang="es-AR" sz="3000" b="1" spc="-10" dirty="0">
                <a:latin typeface="Times New Roman" panose="02020603050405020304" pitchFamily="18" charset="0"/>
                <a:cs typeface="Times New Roman" panose="02020603050405020304" pitchFamily="18" charset="0"/>
              </a:rPr>
              <a:t>de </a:t>
            </a:r>
            <a:r>
              <a:rPr lang="es-AR" sz="3000" b="1" spc="-5" dirty="0">
                <a:latin typeface="Times New Roman" panose="02020603050405020304" pitchFamily="18" charset="0"/>
                <a:cs typeface="Times New Roman" panose="02020603050405020304" pitchFamily="18" charset="0"/>
              </a:rPr>
              <a:t>todos los equipos, herramientas, materiales </a:t>
            </a:r>
            <a:r>
              <a:rPr lang="es-AR" sz="3000" b="1" dirty="0">
                <a:latin typeface="Times New Roman" panose="02020603050405020304" pitchFamily="18" charset="0"/>
                <a:cs typeface="Times New Roman" panose="02020603050405020304" pitchFamily="18" charset="0"/>
              </a:rPr>
              <a:t>y </a:t>
            </a:r>
            <a:r>
              <a:rPr lang="es-AR" sz="3000" b="1" spc="-5" dirty="0">
                <a:latin typeface="Times New Roman" panose="02020603050405020304" pitchFamily="18" charset="0"/>
                <a:cs typeface="Times New Roman" panose="02020603050405020304" pitchFamily="18" charset="0"/>
              </a:rPr>
              <a:t>personal </a:t>
            </a:r>
            <a:r>
              <a:rPr lang="es-AR" sz="3000" b="1" spc="-375" dirty="0">
                <a:latin typeface="Times New Roman" panose="02020603050405020304" pitchFamily="18" charset="0"/>
                <a:cs typeface="Times New Roman" panose="02020603050405020304" pitchFamily="18" charset="0"/>
              </a:rPr>
              <a:t> </a:t>
            </a:r>
            <a:r>
              <a:rPr lang="es-AR" sz="3000" b="1" dirty="0">
                <a:latin typeface="Times New Roman" panose="02020603050405020304" pitchFamily="18" charset="0"/>
                <a:cs typeface="Times New Roman" panose="02020603050405020304" pitchFamily="18" charset="0"/>
              </a:rPr>
              <a:t>para </a:t>
            </a:r>
            <a:r>
              <a:rPr lang="es-AR" sz="3000" b="1" spc="-5" dirty="0">
                <a:latin typeface="Times New Roman" panose="02020603050405020304" pitchFamily="18" charset="0"/>
                <a:cs typeface="Times New Roman" panose="02020603050405020304" pitchFamily="18" charset="0"/>
              </a:rPr>
              <a:t>realizar las referidas pruebas </a:t>
            </a:r>
            <a:r>
              <a:rPr lang="es-AR" sz="3000" b="1" spc="-10" dirty="0">
                <a:latin typeface="Times New Roman" panose="02020603050405020304" pitchFamily="18" charset="0"/>
                <a:cs typeface="Times New Roman" panose="02020603050405020304" pitchFamily="18" charset="0"/>
              </a:rPr>
              <a:t>en </a:t>
            </a:r>
            <a:r>
              <a:rPr lang="es-AR" sz="3000" b="1" spc="-5" dirty="0">
                <a:latin typeface="Times New Roman" panose="02020603050405020304" pitchFamily="18" charset="0"/>
                <a:cs typeface="Times New Roman" panose="02020603050405020304" pitchFamily="18" charset="0"/>
              </a:rPr>
              <a:t>sito será </a:t>
            </a:r>
            <a:r>
              <a:rPr lang="es-AR" sz="3000" b="1" dirty="0">
                <a:latin typeface="Times New Roman" panose="02020603050405020304" pitchFamily="18" charset="0"/>
                <a:cs typeface="Times New Roman" panose="02020603050405020304" pitchFamily="18" charset="0"/>
              </a:rPr>
              <a:t>responsabilidad </a:t>
            </a:r>
            <a:r>
              <a:rPr lang="es-AR" sz="3000" b="1" spc="-10" dirty="0">
                <a:latin typeface="Times New Roman" panose="02020603050405020304" pitchFamily="18" charset="0"/>
                <a:cs typeface="Times New Roman" panose="02020603050405020304" pitchFamily="18" charset="0"/>
              </a:rPr>
              <a:t>de EL </a:t>
            </a:r>
            <a:r>
              <a:rPr lang="es-AR" sz="3000" b="1" spc="-5" dirty="0">
                <a:latin typeface="Times New Roman" panose="02020603050405020304" pitchFamily="18" charset="0"/>
                <a:cs typeface="Times New Roman" panose="02020603050405020304" pitchFamily="18" charset="0"/>
              </a:rPr>
              <a:t> FABRICANTE.</a:t>
            </a:r>
            <a:endParaRPr lang="es-AR" sz="3000" b="1" dirty="0">
              <a:latin typeface="Times New Roman" panose="02020603050405020304" pitchFamily="18" charset="0"/>
              <a:cs typeface="Times New Roman" panose="02020603050405020304" pitchFamily="18" charset="0"/>
            </a:endParaRPr>
          </a:p>
          <a:p>
            <a:pPr marL="12700" marR="8890" algn="just">
              <a:lnSpc>
                <a:spcPct val="143600"/>
              </a:lnSpc>
              <a:spcBef>
                <a:spcPts val="815"/>
              </a:spcBef>
            </a:pPr>
            <a:endParaRPr lang="es-AR" sz="30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3C801064-9F6F-4BB8-A5C8-94E34A383FA7}"/>
              </a:ext>
            </a:extLst>
          </p:cNvPr>
          <p:cNvPicPr/>
          <p:nvPr/>
        </p:nvPicPr>
        <p:blipFill>
          <a:blip r:embed="rId3" cstate="print"/>
          <a:stretch>
            <a:fillRect/>
          </a:stretch>
        </p:blipFill>
        <p:spPr>
          <a:xfrm>
            <a:off x="11049000" y="366302"/>
            <a:ext cx="2208357" cy="548098"/>
          </a:xfrm>
          <a:prstGeom prst="rect">
            <a:avLst/>
          </a:prstGeom>
        </p:spPr>
      </p:pic>
    </p:spTree>
    <p:extLst>
      <p:ext uri="{BB962C8B-B14F-4D97-AF65-F5344CB8AC3E}">
        <p14:creationId xmlns:p14="http://schemas.microsoft.com/office/powerpoint/2010/main" val="1878409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066800" y="451954"/>
            <a:ext cx="11506200" cy="9574672"/>
          </a:xfrm>
          <a:prstGeom prst="rect">
            <a:avLst/>
          </a:prstGeom>
        </p:spPr>
        <p:txBody>
          <a:bodyPr vert="horz" wrap="square" lIns="0" tIns="13335" rIns="0" bIns="0" rtlCol="0">
            <a:spAutoFit/>
          </a:bodyPr>
          <a:lstStyle/>
          <a:p>
            <a:pPr marL="12700" algn="just">
              <a:spcBef>
                <a:spcPts val="105"/>
              </a:spcBef>
            </a:pPr>
            <a:r>
              <a:rPr sz="28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ser</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realizadas</a:t>
            </a:r>
            <a:endParaRPr sz="2800" dirty="0">
              <a:latin typeface="Times New Roman" panose="02020603050405020304" pitchFamily="18" charset="0"/>
              <a:cs typeface="Times New Roman" panose="02020603050405020304" pitchFamily="18" charset="0"/>
            </a:endParaRPr>
          </a:p>
          <a:p>
            <a:pPr algn="just">
              <a:spcBef>
                <a:spcPts val="10"/>
              </a:spcBef>
            </a:pPr>
            <a:endParaRPr sz="2800" dirty="0">
              <a:latin typeface="Times New Roman" panose="02020603050405020304" pitchFamily="18" charset="0"/>
              <a:cs typeface="Times New Roman" panose="02020603050405020304" pitchFamily="18" charset="0"/>
            </a:endParaRPr>
          </a:p>
          <a:p>
            <a:pPr marL="481965" marR="5080" indent="-457200" algn="just">
              <a:lnSpc>
                <a:spcPct val="101499"/>
              </a:lnSpc>
              <a:spcBef>
                <a:spcPts val="5"/>
              </a:spcBef>
              <a:buFont typeface="Wingdings" panose="05000000000000000000" pitchFamily="2" charset="2"/>
              <a:buChar char="ü"/>
              <a:tabLst>
                <a:tab pos="132080" algn="l"/>
              </a:tabLst>
            </a:pP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 </a:t>
            </a:r>
            <a:r>
              <a:rP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 entre arrollados, entre arrollados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a:t>
            </a:r>
            <a:r>
              <a:rPr sz="28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entre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núcleo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a:t>
            </a:r>
            <a:r>
              <a:rPr sz="2800" spc="-5" dirty="0">
                <a:latin typeface="Times New Roman" panose="02020603050405020304" pitchFamily="18" charset="0"/>
                <a:cs typeface="Times New Roman" panose="02020603050405020304" pitchFamily="18" charset="0"/>
              </a:rPr>
              <a:t>. Resistencia </a:t>
            </a:r>
            <a:r>
              <a:rPr sz="2800" dirty="0">
                <a:latin typeface="Times New Roman" panose="02020603050405020304" pitchFamily="18" charset="0"/>
                <a:cs typeface="Times New Roman" panose="02020603050405020304" pitchFamily="18" charset="0"/>
              </a:rPr>
              <a:t>de </a:t>
            </a:r>
            <a:r>
              <a:rPr sz="2800" spc="-5" dirty="0">
                <a:latin typeface="Times New Roman" panose="02020603050405020304" pitchFamily="18" charset="0"/>
                <a:cs typeface="Times New Roman" panose="02020603050405020304" pitchFamily="18" charset="0"/>
              </a:rPr>
              <a:t>aislamiento entre cuba </a:t>
            </a:r>
            <a:r>
              <a:rPr sz="2800" dirty="0">
                <a:latin typeface="Times New Roman" panose="02020603050405020304" pitchFamily="18" charset="0"/>
                <a:cs typeface="Times New Roman" panose="02020603050405020304" pitchFamily="18" charset="0"/>
              </a:rPr>
              <a:t>y </a:t>
            </a:r>
            <a:r>
              <a:rPr sz="2800" spc="-5" dirty="0">
                <a:latin typeface="Times New Roman" panose="02020603050405020304" pitchFamily="18" charset="0"/>
                <a:cs typeface="Times New Roman" panose="02020603050405020304" pitchFamily="18" charset="0"/>
              </a:rPr>
              <a:t>tierra, </a:t>
            </a:r>
            <a:r>
              <a:rPr sz="2800" dirty="0">
                <a:latin typeface="Times New Roman" panose="02020603050405020304" pitchFamily="18" charset="0"/>
                <a:cs typeface="Times New Roman" panose="02020603050405020304" pitchFamily="18" charset="0"/>
              </a:rPr>
              <a:t> entre cuba y </a:t>
            </a:r>
            <a:r>
              <a:rPr sz="2800" spc="-5" dirty="0">
                <a:latin typeface="Times New Roman" panose="02020603050405020304" pitchFamily="18" charset="0"/>
                <a:cs typeface="Times New Roman" panose="02020603050405020304" pitchFamily="18" charset="0"/>
              </a:rPr>
              <a:t>gabinetes, entre gabinetes </a:t>
            </a:r>
            <a:r>
              <a:rPr sz="2800" dirty="0">
                <a:latin typeface="Times New Roman" panose="02020603050405020304" pitchFamily="18" charset="0"/>
                <a:cs typeface="Times New Roman" panose="02020603050405020304" pitchFamily="18" charset="0"/>
              </a:rPr>
              <a:t>y tierra y </a:t>
            </a:r>
            <a:r>
              <a:rPr sz="2800" spc="-5" dirty="0">
                <a:latin typeface="Times New Roman" panose="02020603050405020304" pitchFamily="18" charset="0"/>
                <a:cs typeface="Times New Roman" panose="02020603050405020304" pitchFamily="18" charset="0"/>
              </a:rPr>
              <a:t>entre </a:t>
            </a:r>
            <a:r>
              <a:rPr sz="2800" dirty="0">
                <a:latin typeface="Times New Roman" panose="02020603050405020304" pitchFamily="18" charset="0"/>
                <a:cs typeface="Times New Roman" panose="02020603050405020304" pitchFamily="18" charset="0"/>
              </a:rPr>
              <a:t>cuba y </a:t>
            </a:r>
            <a:r>
              <a:rPr sz="2800" spc="-5" dirty="0">
                <a:latin typeface="Times New Roman" panose="02020603050405020304" pitchFamily="18" charset="0"/>
                <a:cs typeface="Times New Roman" panose="02020603050405020304" pitchFamily="18" charset="0"/>
              </a:rPr>
              <a:t>ruedas </a:t>
            </a:r>
            <a:r>
              <a:rPr sz="2800" dirty="0">
                <a:latin typeface="Times New Roman" panose="02020603050405020304" pitchFamily="18" charset="0"/>
                <a:cs typeface="Times New Roman" panose="02020603050405020304" pitchFamily="18" charset="0"/>
              </a:rPr>
              <a:t> (en</a:t>
            </a:r>
            <a:r>
              <a:rPr sz="2800" spc="-1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caso</a:t>
            </a:r>
            <a:r>
              <a:rPr sz="2800" spc="-1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de</a:t>
            </a:r>
            <a:r>
              <a:rPr sz="2800" spc="-1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existir</a:t>
            </a:r>
            <a:r>
              <a:rPr sz="2800" spc="-2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protección</a:t>
            </a:r>
            <a:r>
              <a:rPr sz="2800"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masa</a:t>
            </a:r>
            <a:r>
              <a:rPr sz="2800" spc="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a:t>
            </a:r>
            <a:r>
              <a:rPr sz="2800" spc="-1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cuba</a:t>
            </a:r>
            <a:r>
              <a:rPr sz="2800" dirty="0">
                <a:latin typeface="Times New Roman" panose="02020603050405020304" pitchFamily="18" charset="0"/>
                <a:cs typeface="Times New Roman" panose="02020603050405020304" pitchFamily="18" charset="0"/>
              </a:rPr>
              <a:t>).</a:t>
            </a:r>
            <a:endParaRPr lang="es-AR" sz="2800" dirty="0">
              <a:latin typeface="Times New Roman" panose="02020603050405020304" pitchFamily="18" charset="0"/>
              <a:cs typeface="Times New Roman" panose="02020603050405020304" pitchFamily="18" charset="0"/>
            </a:endParaRPr>
          </a:p>
          <a:p>
            <a:pPr marL="24765" marR="5080" algn="just">
              <a:lnSpc>
                <a:spcPct val="101499"/>
              </a:lnSpc>
              <a:spcBef>
                <a:spcPts val="5"/>
              </a:spcBef>
              <a:buChar char="-"/>
              <a:tabLst>
                <a:tab pos="132080" algn="l"/>
              </a:tabLst>
            </a:pPr>
            <a:endParaRPr sz="2800" dirty="0">
              <a:latin typeface="Times New Roman" panose="02020603050405020304" pitchFamily="18" charset="0"/>
              <a:cs typeface="Times New Roman" panose="02020603050405020304" pitchFamily="18" charset="0"/>
            </a:endParaRPr>
          </a:p>
          <a:p>
            <a:pPr marL="508000" marR="5080" indent="-457200" algn="just">
              <a:lnSpc>
                <a:spcPct val="101400"/>
              </a:lnSpc>
              <a:spcBef>
                <a:spcPts val="80"/>
              </a:spcBef>
              <a:buFont typeface="Wingdings" panose="05000000000000000000" pitchFamily="2" charset="2"/>
              <a:buChar char="ü"/>
              <a:tabLst>
                <a:tab pos="1031240" algn="l"/>
                <a:tab pos="1815464" algn="l"/>
                <a:tab pos="2844800" algn="l"/>
                <a:tab pos="3589020" algn="l"/>
                <a:tab pos="3999229" algn="l"/>
              </a:tabLst>
            </a:pP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Rigidez dieléctrica,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contenido de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humedad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factor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 </a:t>
            </a:r>
            <a:r>
              <a:rP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aceite,</a:t>
            </a:r>
            <a:r>
              <a:rPr sz="2800" b="1" u="sng" spc="2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número</a:t>
            </a:r>
            <a:r>
              <a:rPr sz="2800" b="1" u="sng" spc="2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b="1" u="sng" spc="2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neutralización,</a:t>
            </a:r>
            <a:r>
              <a:rPr sz="2800" b="1" u="sng" spc="2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gravedad</a:t>
            </a:r>
            <a:r>
              <a:rPr sz="2800" b="1" u="sng" spc="2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específica,</a:t>
            </a:r>
            <a:r>
              <a:rPr sz="2800" b="1" u="sng" spc="2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color,</a:t>
            </a:r>
            <a:r>
              <a:rPr sz="2800" b="1" u="sng" spc="2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azufre</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a:t>
            </a:r>
            <a:r>
              <a:rPr lang="es-AR" sz="28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 tens</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ón	</a:t>
            </a:r>
            <a:r>
              <a:rPr lang="es-AR" sz="2800"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es-AR" sz="2800" b="1" u="sng"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lang="es-AR" sz="2800"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a:t>
            </a:r>
            <a:r>
              <a:rPr lang="es-AR" sz="2800" b="1" u="sng"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t>
            </a:r>
            <a:r>
              <a:rPr lang="es-AR" sz="2800"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t>
            </a:r>
            <a:r>
              <a:rPr lang="es-AR" sz="2800" b="1" u="sng"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800"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cial</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teo	de	</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tí</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cul</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 anál</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  </a:t>
            </a:r>
            <a:r>
              <a:rPr lang="es-AR" sz="28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cromatográfico</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estabilidad</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oxidación.</a:t>
            </a:r>
          </a:p>
          <a:p>
            <a:pPr marL="508000" marR="5080" indent="-457200" algn="just">
              <a:lnSpc>
                <a:spcPct val="101400"/>
              </a:lnSpc>
              <a:spcBef>
                <a:spcPts val="80"/>
              </a:spcBef>
              <a:buFont typeface="Wingdings" panose="05000000000000000000" pitchFamily="2" charset="2"/>
              <a:buChar char="ü"/>
              <a:tabLst>
                <a:tab pos="1031240" algn="l"/>
                <a:tab pos="1815464" algn="l"/>
                <a:tab pos="2844800" algn="l"/>
                <a:tab pos="3589020" algn="l"/>
                <a:tab pos="3999229" algn="l"/>
              </a:tabLst>
            </a:pPr>
            <a:endPar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9900" indent="-457200" algn="just">
              <a:spcBef>
                <a:spcPts val="1090"/>
              </a:spcBef>
              <a:buFont typeface="Wingdings" panose="05000000000000000000" pitchFamily="2" charset="2"/>
              <a:buChar char="ü"/>
            </a:pP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Relación</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transformación,</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grupo</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vectorial</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polaridad.</a:t>
            </a:r>
          </a:p>
          <a:p>
            <a:pPr marL="298450" indent="-285750" algn="just">
              <a:spcBef>
                <a:spcPts val="1090"/>
              </a:spcBef>
              <a:buFontTx/>
              <a:buChar char="-"/>
            </a:pPr>
            <a:endParaRPr lang="es-AR" sz="2800" dirty="0">
              <a:latin typeface="Times New Roman" panose="02020603050405020304" pitchFamily="18" charset="0"/>
              <a:cs typeface="Times New Roman" panose="02020603050405020304" pitchFamily="18" charset="0"/>
            </a:endParaRPr>
          </a:p>
          <a:p>
            <a:pPr marL="469900" marR="5080" indent="-457200" algn="just">
              <a:lnSpc>
                <a:spcPct val="101499"/>
              </a:lnSpc>
              <a:spcBef>
                <a:spcPts val="75"/>
              </a:spcBef>
              <a:buFont typeface="Wingdings" panose="05000000000000000000" pitchFamily="2" charset="2"/>
              <a:buChar char="ü"/>
              <a:tabLst>
                <a:tab pos="168275" algn="l"/>
              </a:tabLst>
            </a:pP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factor</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capacitancia</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del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acuerdo a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 C57.12.90.</a:t>
            </a:r>
            <a:r>
              <a:rPr lang="es-AR" sz="2800" b="1" u="sng" spc="-5"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Las pruebas </a:t>
            </a:r>
            <a:r>
              <a:rPr lang="es-AR" sz="2800" dirty="0">
                <a:latin typeface="Times New Roman" panose="02020603050405020304" pitchFamily="18" charset="0"/>
                <a:cs typeface="Times New Roman" panose="02020603050405020304" pitchFamily="18" charset="0"/>
              </a:rPr>
              <a:t>se realizaran </a:t>
            </a:r>
            <a:r>
              <a:rPr lang="es-AR" sz="2800" spc="-5" dirty="0">
                <a:latin typeface="Times New Roman" panose="02020603050405020304" pitchFamily="18" charset="0"/>
                <a:cs typeface="Times New Roman" panose="02020603050405020304" pitchFamily="18" charset="0"/>
              </a:rPr>
              <a:t>individualmente </a:t>
            </a:r>
            <a:r>
              <a:rPr lang="es-AR" sz="2800" dirty="0">
                <a:latin typeface="Times New Roman" panose="02020603050405020304" pitchFamily="18" charset="0"/>
                <a:cs typeface="Times New Roman" panose="02020603050405020304" pitchFamily="18" charset="0"/>
              </a:rPr>
              <a:t> entre </a:t>
            </a:r>
            <a:r>
              <a:rPr lang="es-AR" sz="2800" spc="-5" dirty="0">
                <a:latin typeface="Times New Roman" panose="02020603050405020304" pitchFamily="18" charset="0"/>
                <a:cs typeface="Times New Roman" panose="02020603050405020304" pitchFamily="18" charset="0"/>
              </a:rPr>
              <a:t>cada terminal</a:t>
            </a:r>
            <a:r>
              <a:rPr lang="es-AR" sz="2800" dirty="0">
                <a:latin typeface="Times New Roman" panose="02020603050405020304" pitchFamily="18" charset="0"/>
                <a:cs typeface="Times New Roman" panose="02020603050405020304" pitchFamily="18" charset="0"/>
              </a:rPr>
              <a:t> y tierra y </a:t>
            </a:r>
            <a:r>
              <a:rPr lang="es-AR" sz="2800" spc="-5" dirty="0">
                <a:latin typeface="Times New Roman" panose="02020603050405020304" pitchFamily="18" charset="0"/>
                <a:cs typeface="Times New Roman" panose="02020603050405020304" pitchFamily="18" charset="0"/>
              </a:rPr>
              <a:t>entre </a:t>
            </a:r>
            <a:r>
              <a:rPr lang="es-AR" sz="2800" dirty="0">
                <a:latin typeface="Times New Roman" panose="02020603050405020304" pitchFamily="18" charset="0"/>
                <a:cs typeface="Times New Roman" panose="02020603050405020304" pitchFamily="18" charset="0"/>
              </a:rPr>
              <a:t>terminales. </a:t>
            </a:r>
            <a:r>
              <a:rPr lang="es-AR" sz="2800" spc="-5" dirty="0">
                <a:latin typeface="Times New Roman" panose="02020603050405020304" pitchFamily="18" charset="0"/>
                <a:cs typeface="Times New Roman" panose="02020603050405020304" pitchFamily="18" charset="0"/>
              </a:rPr>
              <a:t>Así como</a:t>
            </a:r>
            <a:r>
              <a:rPr lang="es-AR" sz="2800" dirty="0">
                <a:latin typeface="Times New Roman" panose="02020603050405020304" pitchFamily="18" charset="0"/>
                <a:cs typeface="Times New Roman" panose="02020603050405020304" pitchFamily="18" charset="0"/>
              </a:rPr>
              <a:t> para </a:t>
            </a:r>
            <a:r>
              <a:rPr lang="es-AR" sz="2800" spc="-5" dirty="0">
                <a:latin typeface="Times New Roman" panose="02020603050405020304" pitchFamily="18" charset="0"/>
                <a:cs typeface="Times New Roman" panose="02020603050405020304" pitchFamily="18" charset="0"/>
              </a:rPr>
              <a:t>los </a:t>
            </a:r>
            <a:r>
              <a:rPr lang="es-AR" sz="2800" dirty="0">
                <a:latin typeface="Times New Roman" panose="02020603050405020304" pitchFamily="18" charset="0"/>
                <a:cs typeface="Times New Roman" panose="02020603050405020304" pitchFamily="18" charset="0"/>
              </a:rPr>
              <a:t> aisladores</a:t>
            </a:r>
            <a:r>
              <a:rPr lang="es-AR" sz="2800" spc="-10" dirty="0">
                <a:latin typeface="Times New Roman" panose="02020603050405020304" pitchFamily="18" charset="0"/>
                <a:cs typeface="Times New Roman" panose="02020603050405020304" pitchFamily="18" charset="0"/>
              </a:rPr>
              <a:t> </a:t>
            </a:r>
            <a:r>
              <a:rPr lang="es-AR" sz="2800" spc="-5" dirty="0" err="1">
                <a:latin typeface="Times New Roman" panose="02020603050405020304" pitchFamily="18" charset="0"/>
                <a:cs typeface="Times New Roman" panose="02020603050405020304" pitchFamily="18" charset="0"/>
              </a:rPr>
              <a:t>pasatapas</a:t>
            </a:r>
            <a:r>
              <a:rPr lang="es-AR" sz="2800" spc="-5" dirty="0">
                <a:latin typeface="Times New Roman" panose="02020603050405020304" pitchFamily="18" charset="0"/>
                <a:cs typeface="Times New Roman" panose="02020603050405020304" pitchFamily="18" charset="0"/>
              </a:rPr>
              <a:t>.</a:t>
            </a:r>
            <a:endParaRPr lang="es-AR" sz="2800" dirty="0">
              <a:latin typeface="Times New Roman" panose="02020603050405020304" pitchFamily="18" charset="0"/>
              <a:cs typeface="Times New Roman" panose="02020603050405020304" pitchFamily="18" charset="0"/>
            </a:endParaRPr>
          </a:p>
          <a:p>
            <a:pPr marL="494666" indent="-457200" algn="just">
              <a:spcBef>
                <a:spcPts val="1095"/>
              </a:spcBef>
              <a:buFont typeface="Wingdings" panose="05000000000000000000" pitchFamily="2" charset="2"/>
              <a:buChar char="ü"/>
              <a:tabLst>
                <a:tab pos="148590" algn="l"/>
              </a:tabLst>
            </a:pP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lang="es-A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s-A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arrollados</a:t>
            </a:r>
            <a:r>
              <a:rPr lang="es-AR" sz="2800" spc="-5" dirty="0">
                <a:latin typeface="Times New Roman" panose="02020603050405020304" pitchFamily="18" charset="0"/>
                <a:cs typeface="Times New Roman" panose="02020603050405020304" pitchFamily="18" charset="0"/>
              </a:rPr>
              <a:t>.</a:t>
            </a:r>
            <a:endParaRPr lang="es-AR" sz="2800" dirty="0">
              <a:latin typeface="Times New Roman" panose="02020603050405020304" pitchFamily="18" charset="0"/>
              <a:cs typeface="Times New Roman" panose="02020603050405020304" pitchFamily="18" charset="0"/>
            </a:endParaRPr>
          </a:p>
          <a:p>
            <a:pPr marL="482601" indent="-457200" algn="just">
              <a:spcBef>
                <a:spcPts val="1295"/>
              </a:spcBef>
              <a:buFont typeface="Wingdings" panose="05000000000000000000" pitchFamily="2" charset="2"/>
              <a:buChar char="ü"/>
              <a:tabLst>
                <a:tab pos="136525" algn="l"/>
              </a:tabLst>
            </a:pP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Impedancia</a:t>
            </a:r>
            <a:r>
              <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8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u="sng" spc="-5"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cortocircuito</a:t>
            </a:r>
            <a:endParaRPr lang="es-A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98450" indent="-285750">
              <a:spcBef>
                <a:spcPts val="1090"/>
              </a:spcBef>
              <a:buFontTx/>
              <a:buChar char="-"/>
            </a:pPr>
            <a:endParaRPr lang="es-AR" sz="1400" dirty="0">
              <a:latin typeface="Times New Roman" panose="02020603050405020304" pitchFamily="18" charset="0"/>
              <a:cs typeface="Times New Roman" panose="02020603050405020304" pitchFamily="18" charset="0"/>
            </a:endParaRPr>
          </a:p>
          <a:p>
            <a:pPr marL="50800" marR="5715" algn="just">
              <a:lnSpc>
                <a:spcPct val="101400"/>
              </a:lnSpc>
              <a:spcBef>
                <a:spcPts val="1045"/>
              </a:spcBef>
              <a:buChar char="-"/>
              <a:tabLst>
                <a:tab pos="183515" algn="l"/>
              </a:tabLst>
            </a:pPr>
            <a:endParaRPr sz="1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2FF23F7B-9534-4274-9372-B4E251CB1490}"/>
              </a:ext>
            </a:extLst>
          </p:cNvPr>
          <p:cNvPicPr/>
          <p:nvPr/>
        </p:nvPicPr>
        <p:blipFill>
          <a:blip r:embed="rId3" cstate="print"/>
          <a:stretch>
            <a:fillRect/>
          </a:stretch>
        </p:blipFill>
        <p:spPr>
          <a:xfrm>
            <a:off x="10972800" y="290102"/>
            <a:ext cx="2208357" cy="54809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81000" y="152400"/>
            <a:ext cx="12725400" cy="9715480"/>
          </a:xfrm>
          <a:prstGeom prst="rect">
            <a:avLst/>
          </a:prstGeom>
        </p:spPr>
        <p:txBody>
          <a:bodyPr vert="horz" wrap="square" lIns="0" tIns="12700" rIns="0" bIns="0" rtlCol="0">
            <a:spAutoFit/>
          </a:bodyPr>
          <a:lstStyle/>
          <a:p>
            <a:pPr>
              <a:spcBef>
                <a:spcPts val="50"/>
              </a:spcBef>
            </a:pPr>
            <a:endParaRPr sz="1050" dirty="0">
              <a:latin typeface="Times New Roman" panose="02020603050405020304" pitchFamily="18" charset="0"/>
              <a:cs typeface="Times New Roman" panose="02020603050405020304" pitchFamily="18" charset="0"/>
            </a:endParaRPr>
          </a:p>
          <a:p>
            <a:pPr marL="367665" marR="6350" indent="-342900" algn="just">
              <a:buFont typeface="Wingdings" panose="05000000000000000000" pitchFamily="2" charset="2"/>
              <a:buChar char="Ø"/>
              <a:tabLst>
                <a:tab pos="133350" algn="l"/>
              </a:tabLst>
            </a:pP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 del cableado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pruebas 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operación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cada </a:t>
            </a:r>
            <a:r>
              <a:rPr sz="20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dispositivo</a:t>
            </a:r>
            <a:r>
              <a:rPr sz="20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indicación</a:t>
            </a:r>
            <a:r>
              <a:rPr sz="20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protección,</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incluyendo</a:t>
            </a:r>
            <a:r>
              <a:rPr sz="20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000" b="1" u="sng"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relés</a:t>
            </a:r>
            <a:r>
              <a:rPr sz="2000" b="1" u="sng"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diferenciales </a:t>
            </a:r>
            <a:r>
              <a:rPr sz="20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respaldo</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0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marR="6350" indent="-342900" algn="just">
              <a:buFont typeface="Wingdings" panose="05000000000000000000" pitchFamily="2" charset="2"/>
              <a:buChar char="Ø"/>
              <a:tabLst>
                <a:tab pos="133350" algn="l"/>
              </a:tabLst>
            </a:pP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81000" marR="8255" indent="-342900" algn="just">
              <a:spcBef>
                <a:spcPts val="919"/>
              </a:spcBef>
              <a:buFont typeface="Wingdings" panose="05000000000000000000" pitchFamily="2" charset="2"/>
              <a:buChar char="Ø"/>
              <a:tabLst>
                <a:tab pos="182245" algn="l"/>
              </a:tabLst>
            </a:pP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cableado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operación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motores,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controles</a:t>
            </a:r>
            <a:r>
              <a:rPr sz="2000" b="1" u="sng"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b="1" u="sng"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equipos</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alarma</a:t>
            </a:r>
            <a:r>
              <a:rPr sz="2000" b="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sz="2000" b="1" u="sng"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indicación</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000" b="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sistema</a:t>
            </a:r>
            <a:r>
              <a:rPr sz="2000" b="1" u="sng"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enfriamiento</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81000" marR="8255" indent="-342900" algn="just">
              <a:spcBef>
                <a:spcPts val="919"/>
              </a:spcBef>
              <a:buFont typeface="Wingdings" panose="05000000000000000000" pitchFamily="2" charset="2"/>
              <a:buChar char="Ø"/>
              <a:tabLst>
                <a:tab pos="182245" algn="l"/>
              </a:tabLst>
            </a:pP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indent="-342900" algn="just">
              <a:spcBef>
                <a:spcPts val="1325"/>
              </a:spcBef>
              <a:buFont typeface="Wingdings" panose="05000000000000000000" pitchFamily="2" charset="2"/>
              <a:buChar char="Ø"/>
              <a:tabLst>
                <a:tab pos="134620" algn="l"/>
              </a:tabLst>
            </a:pP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Corriente</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excitación</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s-A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indent="-342900" algn="just">
              <a:spcBef>
                <a:spcPts val="1325"/>
              </a:spcBef>
              <a:buFont typeface="Wingdings" panose="05000000000000000000" pitchFamily="2" charset="2"/>
              <a:buChar char="Ø"/>
              <a:tabLst>
                <a:tab pos="134620" algn="l"/>
              </a:tabLst>
            </a:pP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marR="8255" indent="-342900" algn="just">
              <a:spcBef>
                <a:spcPts val="1125"/>
              </a:spcBef>
              <a:buFont typeface="Wingdings" panose="05000000000000000000" pitchFamily="2" charset="2"/>
              <a:buChar char="Ø"/>
              <a:tabLst>
                <a:tab pos="160655" algn="l"/>
              </a:tabLst>
            </a:pP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para medir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 resistencia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arrollados,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polaridad</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 relación 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transformación</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en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TC´s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aislador</a:t>
            </a:r>
            <a:r>
              <a:rPr sz="20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pasatapas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marR="8255" indent="-342900" algn="just">
              <a:spcBef>
                <a:spcPts val="1125"/>
              </a:spcBef>
              <a:buFont typeface="Wingdings" panose="05000000000000000000" pitchFamily="2" charset="2"/>
              <a:buChar char="Ø"/>
              <a:tabLst>
                <a:tab pos="160655" algn="l"/>
              </a:tabLst>
            </a:pP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93700" marR="755015" indent="-342900" algn="just">
              <a:spcBef>
                <a:spcPts val="935"/>
              </a:spcBef>
              <a:buFont typeface="Wingdings" panose="05000000000000000000" pitchFamily="2" charset="2"/>
              <a:buChar char="Ø"/>
              <a:tabLst>
                <a:tab pos="160655" algn="l"/>
              </a:tabLst>
            </a:pP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 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relación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transformación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transformadores</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corriente</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sz="20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protección</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masa</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cuba</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93700" marR="755015" indent="-342900" algn="just">
              <a:spcBef>
                <a:spcPts val="935"/>
              </a:spcBef>
              <a:buFont typeface="Wingdings" panose="05000000000000000000" pitchFamily="2" charset="2"/>
              <a:buChar char="Ø"/>
              <a:tabLst>
                <a:tab pos="160655" algn="l"/>
              </a:tabLst>
            </a:pP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marR="233045" indent="-342900" algn="just">
              <a:spcBef>
                <a:spcPts val="925"/>
              </a:spcBef>
              <a:buFont typeface="Wingdings" panose="05000000000000000000" pitchFamily="2" charset="2"/>
              <a:buChar char="Ø"/>
              <a:tabLst>
                <a:tab pos="134620" algn="l"/>
              </a:tabLst>
            </a:pP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verificar</a:t>
            </a:r>
            <a:r>
              <a:rPr sz="20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circuitos</a:t>
            </a:r>
            <a:r>
              <a:rPr sz="20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calefacción</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tomacorrientes </a:t>
            </a:r>
            <a:r>
              <a:rPr sz="20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gabinetes</a:t>
            </a:r>
            <a:endParaRPr lang="es-A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marR="233045" indent="-342900" algn="just">
              <a:spcBef>
                <a:spcPts val="925"/>
              </a:spcBef>
              <a:buFont typeface="Wingdings" panose="05000000000000000000" pitchFamily="2" charset="2"/>
              <a:buChar char="Ø"/>
              <a:tabLst>
                <a:tab pos="134620" algn="l"/>
              </a:tabLst>
            </a:pP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8255" indent="-342900" algn="just">
              <a:spcBef>
                <a:spcPts val="935"/>
              </a:spcBef>
              <a:buFont typeface="Wingdings" panose="05000000000000000000" pitchFamily="2" charset="2"/>
              <a:buChar char="Ø"/>
              <a:tabLst>
                <a:tab pos="144145" algn="l"/>
              </a:tabLst>
            </a:pP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b="1" u="sng" spc="1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sz="2000" b="1" u="sng" spc="1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verificar</a:t>
            </a:r>
            <a:r>
              <a:rPr sz="2000" b="1" u="sng" spc="1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sz="2000" b="1" u="sng" spc="1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a:t>
            </a:r>
            <a:r>
              <a:rPr sz="2000" b="1" u="sng" spc="1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000" b="1" u="sng" spc="1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cableado</a:t>
            </a:r>
            <a:r>
              <a:rPr sz="2000" b="1" u="sng" spc="1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1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suministro</a:t>
            </a:r>
            <a:r>
              <a:rPr sz="2000" b="1" u="sng" spc="1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s-AR" sz="2000" b="1" u="sng" spc="17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8255" indent="-342900" algn="just">
              <a:spcBef>
                <a:spcPts val="935"/>
              </a:spcBef>
              <a:buFont typeface="Wingdings" panose="05000000000000000000" pitchFamily="2" charset="2"/>
              <a:buChar char="Ø"/>
              <a:tabLst>
                <a:tab pos="144145" algn="l"/>
              </a:tabLst>
            </a:pPr>
            <a:endParaRPr lang="es-AR" sz="2000" b="1" u="sng" spc="1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8255" indent="-342900" algn="just">
              <a:spcBef>
                <a:spcPts val="935"/>
              </a:spcBef>
              <a:buFont typeface="Wingdings" panose="05000000000000000000" pitchFamily="2" charset="2"/>
              <a:buChar char="Ø"/>
              <a:tabLst>
                <a:tab pos="144145" algn="l"/>
              </a:tabLst>
            </a:pPr>
            <a:r>
              <a:rPr sz="2000" b="1" u="sng" spc="-5"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b="1" u="sng" spc="-5"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 verificar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 el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ajuste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realizado en la fábrica 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medidores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temperatura</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del</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aceite</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arrollados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potenciómetros</a:t>
            </a:r>
            <a:r>
              <a:rPr sz="2000" b="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remota</a:t>
            </a:r>
            <a:r>
              <a:rPr sz="2000" b="1" u="sng" spc="-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000" b="1" u="sng"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temperatura,</a:t>
            </a:r>
            <a:r>
              <a:rPr sz="2000" b="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a:t>
            </a:r>
            <a:r>
              <a:rPr sz="20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han</a:t>
            </a:r>
            <a:r>
              <a:rPr sz="2000" b="1" u="sng"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sufrido </a:t>
            </a:r>
            <a:r>
              <a:rPr sz="2000" b="1" u="sng" spc="-3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alteración</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durante</a:t>
            </a:r>
            <a:r>
              <a:rPr sz="20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transporte</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 </a:t>
            </a:r>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unidades</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marR="6985" indent="-342900" algn="just">
              <a:spcBef>
                <a:spcPts val="1070"/>
              </a:spcBef>
              <a:buFont typeface="Wingdings" panose="05000000000000000000" pitchFamily="2" charset="2"/>
              <a:buChar char="Ø"/>
              <a:tabLst>
                <a:tab pos="167005" algn="l"/>
              </a:tabLst>
            </a:pP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7665" marR="7620" indent="-342900" algn="just">
              <a:spcBef>
                <a:spcPts val="360"/>
              </a:spcBef>
              <a:buFont typeface="Wingdings" panose="05000000000000000000" pitchFamily="2" charset="2"/>
              <a:buChar char="Ø"/>
              <a:tabLst>
                <a:tab pos="183515" algn="l"/>
              </a:tabLst>
            </a:pP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 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relación de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transformación,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funcionamiento</a:t>
            </a:r>
            <a:r>
              <a:rPr sz="2000" b="1" u="sng" spc="-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000" b="1" u="sng" spc="-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circuito</a:t>
            </a:r>
            <a:r>
              <a:rPr sz="2000" b="1" u="sng" spc="-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calefacción</a:t>
            </a:r>
            <a:r>
              <a:rPr sz="2000" b="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b="1" u="sng" spc="-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a:t>
            </a:r>
            <a:r>
              <a:rPr sz="2000" b="1" u="sng"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000" b="1" u="sng"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regulación </a:t>
            </a:r>
            <a:r>
              <a:rPr sz="20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Bushing Potencial Device. Pruebas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verificar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 del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cable</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alta</a:t>
            </a:r>
            <a:r>
              <a:rPr sz="20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Bushing</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Potencial</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Device.</a:t>
            </a: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2AC69ED8-18CF-4483-8C8B-55F122B8C4D7}"/>
              </a:ext>
            </a:extLst>
          </p:cNvPr>
          <p:cNvPicPr/>
          <p:nvPr/>
        </p:nvPicPr>
        <p:blipFill>
          <a:blip r:embed="rId3" cstate="print"/>
          <a:stretch>
            <a:fillRect/>
          </a:stretch>
        </p:blipFill>
        <p:spPr>
          <a:xfrm>
            <a:off x="11126643" y="762000"/>
            <a:ext cx="2208357" cy="54809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762000" y="1676400"/>
            <a:ext cx="12039600" cy="1490152"/>
          </a:xfrm>
          <a:prstGeom prst="rect">
            <a:avLst/>
          </a:prstGeom>
        </p:spPr>
        <p:txBody>
          <a:bodyPr vert="horz" wrap="square" lIns="0" tIns="12700" rIns="0" bIns="0" rtlCol="0">
            <a:spAutoFit/>
          </a:bodyPr>
          <a:lstStyle/>
          <a:p>
            <a:pPr marL="364490" indent="-342900" algn="just">
              <a:buFont typeface="Wingdings" panose="05000000000000000000" pitchFamily="2" charset="2"/>
              <a:buChar char="Ø"/>
              <a:tabLst>
                <a:tab pos="216535" algn="l"/>
                <a:tab pos="784860" algn="l"/>
                <a:tab pos="1560195" algn="l"/>
                <a:tab pos="2178685" algn="l"/>
                <a:tab pos="2501265" algn="l"/>
                <a:tab pos="3535679" algn="l"/>
                <a:tab pos="3867785" algn="l"/>
                <a:tab pos="4228465" algn="l"/>
                <a:tab pos="5400040" algn="l"/>
              </a:tabLst>
            </a:pP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t>
            </a: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prueb</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	según	se	e</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pec</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	en	</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	</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sz="2400" b="1"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t>
            </a: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cc</a:t>
            </a: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ones</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instalación</a:t>
            </a:r>
            <a:r>
              <a:rPr sz="24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sz="24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FABRICANTE.</a:t>
            </a:r>
            <a:r>
              <a:rPr sz="2400"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sz="24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CLIENTE</a:t>
            </a:r>
            <a:r>
              <a:rPr sz="24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a:t>
            </a:r>
            <a:r>
              <a:rPr sz="24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reserva</a:t>
            </a:r>
            <a:r>
              <a:rPr sz="2400"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sz="2400"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derecho</a:t>
            </a:r>
            <a:r>
              <a:rPr sz="24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ejecutar</a:t>
            </a:r>
            <a:r>
              <a:rPr sz="2400" b="1" spc="3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cualquier</a:t>
            </a:r>
            <a:r>
              <a:rPr sz="2400" b="1" spc="3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400" b="1" spc="3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adicional</a:t>
            </a:r>
            <a:r>
              <a:rPr sz="2400" b="1" spc="3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3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acuerdo</a:t>
            </a:r>
            <a:r>
              <a:rPr sz="2400" b="1" spc="3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spc="3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a:t>
            </a:r>
            <a:r>
              <a:rPr sz="2400" b="1" spc="3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indicado</a:t>
            </a:r>
            <a:r>
              <a:rPr sz="2400" b="1" spc="3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400" b="1" spc="3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a:t>
            </a:r>
            <a:r>
              <a:rPr sz="2400" b="1" spc="-3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ANSI/IEEE</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C57.12.11</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punto</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a:t>
            </a:r>
          </a:p>
        </p:txBody>
      </p:sp>
      <p:pic>
        <p:nvPicPr>
          <p:cNvPr id="3" name="object 5">
            <a:extLst>
              <a:ext uri="{FF2B5EF4-FFF2-40B4-BE49-F238E27FC236}">
                <a16:creationId xmlns:a16="http://schemas.microsoft.com/office/drawing/2014/main" xmlns="" id="{767DCDA6-A1DA-4FDE-96E3-55E79080F108}"/>
              </a:ext>
            </a:extLst>
          </p:cNvPr>
          <p:cNvPicPr/>
          <p:nvPr/>
        </p:nvPicPr>
        <p:blipFill>
          <a:blip r:embed="rId2" cstate="print"/>
          <a:stretch>
            <a:fillRect/>
          </a:stretch>
        </p:blipFill>
        <p:spPr>
          <a:xfrm>
            <a:off x="11049000" y="518702"/>
            <a:ext cx="2208357" cy="548098"/>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23333" y="406401"/>
            <a:ext cx="12412134" cy="9861080"/>
          </a:xfrm>
          <a:prstGeom prst="rect">
            <a:avLst/>
          </a:prstGeom>
        </p:spPr>
        <p:txBody>
          <a:bodyPr vert="horz" wrap="square" lIns="0" tIns="12700" rIns="0" bIns="0" rtlCol="0">
            <a:spAutoFit/>
          </a:bodyPr>
          <a:lstStyle/>
          <a:p>
            <a:pPr marL="354965" indent="-342900" algn="just">
              <a:buFont typeface="+mj-lt"/>
              <a:buAutoNum type="arabicPeriod" startAt="8"/>
              <a:tabLst>
                <a:tab pos="302260" algn="l"/>
              </a:tabLst>
            </a:pPr>
            <a:r>
              <a:rPr sz="2800" b="1" u="sng" spc="-5" dirty="0" err="1">
                <a:effectLst>
                  <a:outerShdw blurRad="38100" dist="38100" dir="2700000" algn="tl">
                    <a:srgbClr val="000000">
                      <a:alpha val="43137"/>
                    </a:srgbClr>
                  </a:outerShdw>
                </a:effectLst>
                <a:latin typeface="Arial"/>
                <a:cs typeface="Arial"/>
              </a:rPr>
              <a:t>Especificaciones</a:t>
            </a:r>
            <a:r>
              <a:rPr sz="2800" b="1" u="sng" spc="-10" dirty="0">
                <a:effectLst>
                  <a:outerShdw blurRad="38100" dist="38100" dir="2700000" algn="tl">
                    <a:srgbClr val="000000">
                      <a:alpha val="43137"/>
                    </a:srgbClr>
                  </a:outerShdw>
                </a:effectLst>
                <a:latin typeface="Arial"/>
                <a:cs typeface="Arial"/>
              </a:rPr>
              <a:t> </a:t>
            </a:r>
            <a:r>
              <a:rPr sz="2800" b="1" u="sng" dirty="0">
                <a:effectLst>
                  <a:outerShdw blurRad="38100" dist="38100" dir="2700000" algn="tl">
                    <a:srgbClr val="000000">
                      <a:alpha val="43137"/>
                    </a:srgbClr>
                  </a:outerShdw>
                </a:effectLst>
                <a:latin typeface="Arial"/>
                <a:cs typeface="Arial"/>
              </a:rPr>
              <a:t>y</a:t>
            </a:r>
            <a:r>
              <a:rPr sz="2800" b="1" u="sng" spc="-10" dirty="0">
                <a:effectLst>
                  <a:outerShdw blurRad="38100" dist="38100" dir="2700000" algn="tl">
                    <a:srgbClr val="000000">
                      <a:alpha val="43137"/>
                    </a:srgbClr>
                  </a:outerShdw>
                </a:effectLst>
                <a:latin typeface="Arial"/>
                <a:cs typeface="Arial"/>
              </a:rPr>
              <a:t> </a:t>
            </a:r>
            <a:r>
              <a:rPr sz="2800" b="1" u="sng" spc="-5" dirty="0">
                <a:effectLst>
                  <a:outerShdw blurRad="38100" dist="38100" dir="2700000" algn="tl">
                    <a:srgbClr val="000000">
                      <a:alpha val="43137"/>
                    </a:srgbClr>
                  </a:outerShdw>
                </a:effectLst>
                <a:latin typeface="Arial"/>
                <a:cs typeface="Arial"/>
              </a:rPr>
              <a:t>pruebas</a:t>
            </a:r>
            <a:r>
              <a:rPr sz="2800" b="1" u="sng" spc="10" dirty="0">
                <a:effectLst>
                  <a:outerShdw blurRad="38100" dist="38100" dir="2700000" algn="tl">
                    <a:srgbClr val="000000">
                      <a:alpha val="43137"/>
                    </a:srgbClr>
                  </a:outerShdw>
                </a:effectLst>
                <a:latin typeface="Arial"/>
                <a:cs typeface="Arial"/>
              </a:rPr>
              <a:t> </a:t>
            </a:r>
            <a:r>
              <a:rPr sz="2800" b="1" u="sng" spc="-5" dirty="0">
                <a:effectLst>
                  <a:outerShdw blurRad="38100" dist="38100" dir="2700000" algn="tl">
                    <a:srgbClr val="000000">
                      <a:alpha val="43137"/>
                    </a:srgbClr>
                  </a:outerShdw>
                </a:effectLst>
                <a:latin typeface="Arial"/>
                <a:cs typeface="Arial"/>
              </a:rPr>
              <a:t>eléctricas</a:t>
            </a:r>
            <a:r>
              <a:rPr sz="2800" b="1" u="sng" spc="15" dirty="0">
                <a:effectLst>
                  <a:outerShdw blurRad="38100" dist="38100" dir="2700000" algn="tl">
                    <a:srgbClr val="000000">
                      <a:alpha val="43137"/>
                    </a:srgbClr>
                  </a:outerShdw>
                </a:effectLst>
                <a:latin typeface="Arial"/>
                <a:cs typeface="Arial"/>
              </a:rPr>
              <a:t> </a:t>
            </a:r>
            <a:r>
              <a:rPr sz="2800" b="1" u="sng" spc="-5" dirty="0">
                <a:effectLst>
                  <a:outerShdw blurRad="38100" dist="38100" dir="2700000" algn="tl">
                    <a:srgbClr val="000000">
                      <a:alpha val="43137"/>
                    </a:srgbClr>
                  </a:outerShdw>
                </a:effectLst>
                <a:latin typeface="Arial"/>
                <a:cs typeface="Arial"/>
              </a:rPr>
              <a:t>de</a:t>
            </a:r>
            <a:r>
              <a:rPr sz="2800" b="1" u="sng" spc="15" dirty="0">
                <a:effectLst>
                  <a:outerShdw blurRad="38100" dist="38100" dir="2700000" algn="tl">
                    <a:srgbClr val="000000">
                      <a:alpha val="43137"/>
                    </a:srgbClr>
                  </a:outerShdw>
                </a:effectLst>
                <a:latin typeface="Arial"/>
                <a:cs typeface="Arial"/>
              </a:rPr>
              <a:t> </a:t>
            </a:r>
            <a:r>
              <a:rPr sz="2800" b="1" u="sng" spc="-5" dirty="0" err="1">
                <a:effectLst>
                  <a:outerShdw blurRad="38100" dist="38100" dir="2700000" algn="tl">
                    <a:srgbClr val="000000">
                      <a:alpha val="43137"/>
                    </a:srgbClr>
                  </a:outerShdw>
                </a:effectLst>
                <a:latin typeface="Arial"/>
                <a:cs typeface="Arial"/>
              </a:rPr>
              <a:t>mantenimiento</a:t>
            </a:r>
            <a:r>
              <a:rPr sz="2800" b="1" u="sng" spc="10" dirty="0">
                <a:effectLst>
                  <a:outerShdw blurRad="38100" dist="38100" dir="2700000" algn="tl">
                    <a:srgbClr val="000000">
                      <a:alpha val="43137"/>
                    </a:srgbClr>
                  </a:outerShdw>
                </a:effectLst>
                <a:latin typeface="Arial"/>
                <a:cs typeface="Arial"/>
              </a:rPr>
              <a:t> </a:t>
            </a:r>
            <a:r>
              <a:rPr sz="2800" b="1" u="sng" dirty="0">
                <a:effectLst>
                  <a:outerShdw blurRad="38100" dist="38100" dir="2700000" algn="tl">
                    <a:srgbClr val="000000">
                      <a:alpha val="43137"/>
                    </a:srgbClr>
                  </a:outerShdw>
                </a:effectLst>
                <a:latin typeface="Arial"/>
                <a:cs typeface="Arial"/>
              </a:rPr>
              <a:t>en</a:t>
            </a:r>
            <a:r>
              <a:rPr lang="es-AR" sz="2800" b="1" u="sng" dirty="0">
                <a:effectLst>
                  <a:outerShdw blurRad="38100" dist="38100" dir="2700000" algn="tl">
                    <a:srgbClr val="000000">
                      <a:alpha val="43137"/>
                    </a:srgbClr>
                  </a:outerShdw>
                </a:effectLst>
                <a:latin typeface="Arial"/>
                <a:cs typeface="Arial"/>
              </a:rPr>
              <a:t> </a:t>
            </a:r>
            <a:r>
              <a:rPr sz="3600" b="1" i="1" u="sng" spc="-5" dirty="0" err="1">
                <a:effectLst>
                  <a:outerShdw blurRad="38100" dist="38100" dir="2700000" algn="tl">
                    <a:srgbClr val="000000">
                      <a:alpha val="43137"/>
                    </a:srgbClr>
                  </a:outerShdw>
                </a:effectLst>
                <a:latin typeface="Arial"/>
                <a:cs typeface="Arial"/>
              </a:rPr>
              <a:t>transformadores</a:t>
            </a:r>
            <a:r>
              <a:rPr sz="3600" b="1" i="1" u="sng" dirty="0">
                <a:effectLst>
                  <a:outerShdw blurRad="38100" dist="38100" dir="2700000" algn="tl">
                    <a:srgbClr val="000000">
                      <a:alpha val="43137"/>
                    </a:srgbClr>
                  </a:outerShdw>
                </a:effectLst>
                <a:latin typeface="Arial"/>
                <a:cs typeface="Arial"/>
              </a:rPr>
              <a:t> </a:t>
            </a:r>
            <a:r>
              <a:rPr sz="3600" b="1" i="1" u="sng" spc="-5" dirty="0">
                <a:effectLst>
                  <a:outerShdw blurRad="38100" dist="38100" dir="2700000" algn="tl">
                    <a:srgbClr val="000000">
                      <a:alpha val="43137"/>
                    </a:srgbClr>
                  </a:outerShdw>
                </a:effectLst>
                <a:latin typeface="Arial"/>
                <a:cs typeface="Arial"/>
              </a:rPr>
              <a:t>de</a:t>
            </a:r>
            <a:r>
              <a:rPr sz="3600" b="1" i="1" u="sng" spc="5" dirty="0">
                <a:effectLst>
                  <a:outerShdw blurRad="38100" dist="38100" dir="2700000" algn="tl">
                    <a:srgbClr val="000000">
                      <a:alpha val="43137"/>
                    </a:srgbClr>
                  </a:outerShdw>
                </a:effectLst>
                <a:latin typeface="Arial"/>
                <a:cs typeface="Arial"/>
              </a:rPr>
              <a:t> </a:t>
            </a:r>
            <a:r>
              <a:rPr sz="3600" b="1" i="1" u="sng" spc="-5" dirty="0">
                <a:effectLst>
                  <a:outerShdw blurRad="38100" dist="38100" dir="2700000" algn="tl">
                    <a:srgbClr val="000000">
                      <a:alpha val="43137"/>
                    </a:srgbClr>
                  </a:outerShdw>
                </a:effectLst>
                <a:latin typeface="Arial"/>
                <a:cs typeface="Arial"/>
              </a:rPr>
              <a:t>medición de</a:t>
            </a:r>
            <a:r>
              <a:rPr sz="3600" b="1" i="1" u="sng" spc="5" dirty="0">
                <a:effectLst>
                  <a:outerShdw blurRad="38100" dist="38100" dir="2700000" algn="tl">
                    <a:srgbClr val="000000">
                      <a:alpha val="43137"/>
                    </a:srgbClr>
                  </a:outerShdw>
                </a:effectLst>
                <a:latin typeface="Arial"/>
                <a:cs typeface="Arial"/>
              </a:rPr>
              <a:t> </a:t>
            </a:r>
            <a:r>
              <a:rPr sz="3600" b="1" i="1" u="sng" spc="-5" dirty="0">
                <a:effectLst>
                  <a:outerShdw blurRad="38100" dist="38100" dir="2700000" algn="tl">
                    <a:srgbClr val="000000">
                      <a:alpha val="43137"/>
                    </a:srgbClr>
                  </a:outerShdw>
                </a:effectLst>
                <a:latin typeface="Arial"/>
                <a:cs typeface="Arial"/>
              </a:rPr>
              <a:t>corriente</a:t>
            </a:r>
            <a:endParaRPr sz="3600" b="1" i="1" u="sng" dirty="0">
              <a:effectLst>
                <a:outerShdw blurRad="38100" dist="38100" dir="2700000" algn="tl">
                  <a:srgbClr val="000000">
                    <a:alpha val="43137"/>
                  </a:srgbClr>
                </a:outerShdw>
              </a:effectLst>
              <a:latin typeface="Arial"/>
              <a:cs typeface="Arial"/>
            </a:endParaRPr>
          </a:p>
          <a:p>
            <a:pPr>
              <a:spcBef>
                <a:spcPts val="40"/>
              </a:spcBef>
            </a:pPr>
            <a:endParaRPr sz="2800" b="1" u="sng" dirty="0">
              <a:solidFill>
                <a:srgbClr val="00B050"/>
              </a:solidFill>
              <a:effectLst>
                <a:outerShdw blurRad="38100" dist="38100" dir="2700000" algn="tl">
                  <a:srgbClr val="000000">
                    <a:alpha val="43137"/>
                  </a:srgbClr>
                </a:outerShdw>
              </a:effectLst>
              <a:latin typeface="Arial"/>
              <a:cs typeface="Arial"/>
            </a:endParaRPr>
          </a:p>
          <a:p>
            <a:pPr marL="12065" lvl="1" algn="just">
              <a:tabLst>
                <a:tab pos="360680" algn="l"/>
              </a:tabLst>
            </a:pPr>
            <a:r>
              <a:rPr b="1" spc="-5" dirty="0">
                <a:effectLst>
                  <a:outerShdw blurRad="38100" dist="38100" dir="2700000" algn="tl">
                    <a:srgbClr val="000000">
                      <a:alpha val="43137"/>
                    </a:srgbClr>
                  </a:outerShdw>
                </a:effectLst>
                <a:latin typeface="Arial"/>
                <a:cs typeface="Arial"/>
              </a:rPr>
              <a:t>Objeto </a:t>
            </a:r>
            <a:r>
              <a:rPr b="1" dirty="0">
                <a:effectLst>
                  <a:outerShdw blurRad="38100" dist="38100" dir="2700000" algn="tl">
                    <a:srgbClr val="000000">
                      <a:alpha val="43137"/>
                    </a:srgbClr>
                  </a:outerShdw>
                </a:effectLst>
                <a:latin typeface="Arial"/>
                <a:cs typeface="Arial"/>
              </a:rPr>
              <a:t>y</a:t>
            </a:r>
            <a:r>
              <a:rPr b="1" spc="-55"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campo</a:t>
            </a:r>
            <a:r>
              <a:rPr b="1" spc="-2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de </a:t>
            </a:r>
            <a:r>
              <a:rPr b="1" dirty="0">
                <a:effectLst>
                  <a:outerShdw blurRad="38100" dist="38100" dir="2700000" algn="tl">
                    <a:srgbClr val="000000">
                      <a:alpha val="43137"/>
                    </a:srgbClr>
                  </a:outerShdw>
                </a:effectLst>
                <a:latin typeface="Arial"/>
                <a:cs typeface="Arial"/>
              </a:rPr>
              <a:t>aplicación</a:t>
            </a:r>
          </a:p>
          <a:p>
            <a:pPr marL="298450" marR="5080" indent="-285750" algn="just">
              <a:lnSpc>
                <a:spcPct val="143600"/>
              </a:lnSpc>
              <a:spcBef>
                <a:spcPts val="815"/>
              </a:spcBef>
              <a:buFont typeface="Wingdings" panose="05000000000000000000" pitchFamily="2" charset="2"/>
              <a:buChar char="Ø"/>
            </a:pPr>
            <a:r>
              <a:rPr b="1" dirty="0">
                <a:latin typeface="Arial"/>
                <a:cs typeface="Arial"/>
              </a:rPr>
              <a:t>El </a:t>
            </a:r>
            <a:r>
              <a:rPr b="1" spc="-5" dirty="0">
                <a:latin typeface="Arial"/>
                <a:cs typeface="Arial"/>
              </a:rPr>
              <a:t>propósito </a:t>
            </a:r>
            <a:r>
              <a:rPr b="1" dirty="0">
                <a:latin typeface="Arial"/>
                <a:cs typeface="Arial"/>
              </a:rPr>
              <a:t>de </a:t>
            </a:r>
            <a:r>
              <a:rPr b="1" spc="-5" dirty="0">
                <a:latin typeface="Arial"/>
                <a:cs typeface="Arial"/>
              </a:rPr>
              <a:t>estas especificaciones </a:t>
            </a:r>
            <a:r>
              <a:rPr b="1" spc="-10" dirty="0">
                <a:latin typeface="Arial"/>
                <a:cs typeface="Arial"/>
              </a:rPr>
              <a:t>es </a:t>
            </a:r>
            <a:r>
              <a:rPr b="1" spc="-5" dirty="0">
                <a:latin typeface="Arial"/>
                <a:cs typeface="Arial"/>
              </a:rPr>
              <a:t>establecer las condiciones </a:t>
            </a:r>
            <a:r>
              <a:rPr b="1" dirty="0">
                <a:latin typeface="Arial"/>
                <a:cs typeface="Arial"/>
              </a:rPr>
              <a:t> </a:t>
            </a:r>
            <a:r>
              <a:rPr b="1" spc="-5" dirty="0">
                <a:latin typeface="Arial"/>
                <a:cs typeface="Arial"/>
              </a:rPr>
              <a:t>técnicas</a:t>
            </a:r>
            <a:r>
              <a:rPr b="1" dirty="0">
                <a:latin typeface="Arial"/>
                <a:cs typeface="Arial"/>
              </a:rPr>
              <a:t> </a:t>
            </a:r>
            <a:r>
              <a:rPr b="1" spc="-5" dirty="0">
                <a:latin typeface="Arial"/>
                <a:cs typeface="Arial"/>
              </a:rPr>
              <a:t>generales</a:t>
            </a:r>
            <a:r>
              <a:rPr b="1" dirty="0">
                <a:latin typeface="Arial"/>
                <a:cs typeface="Arial"/>
              </a:rPr>
              <a:t> que</a:t>
            </a:r>
            <a:r>
              <a:rPr b="1" spc="5" dirty="0">
                <a:latin typeface="Arial"/>
                <a:cs typeface="Arial"/>
              </a:rPr>
              <a:t> </a:t>
            </a:r>
            <a:r>
              <a:rPr b="1" dirty="0">
                <a:latin typeface="Arial"/>
                <a:cs typeface="Arial"/>
              </a:rPr>
              <a:t>deberán</a:t>
            </a:r>
            <a:r>
              <a:rPr b="1" spc="5" dirty="0">
                <a:latin typeface="Arial"/>
                <a:cs typeface="Arial"/>
              </a:rPr>
              <a:t> </a:t>
            </a:r>
            <a:r>
              <a:rPr b="1" spc="-5" dirty="0">
                <a:latin typeface="Arial"/>
                <a:cs typeface="Arial"/>
              </a:rPr>
              <a:t>cumplir</a:t>
            </a:r>
            <a:r>
              <a:rPr b="1" dirty="0">
                <a:latin typeface="Arial"/>
                <a:cs typeface="Arial"/>
              </a:rPr>
              <a:t> </a:t>
            </a:r>
            <a:r>
              <a:rPr b="1" spc="-5" dirty="0">
                <a:latin typeface="Arial"/>
                <a:cs typeface="Arial"/>
              </a:rPr>
              <a:t>las</a:t>
            </a:r>
            <a:r>
              <a:rPr b="1" dirty="0">
                <a:latin typeface="Arial"/>
                <a:cs typeface="Arial"/>
              </a:rPr>
              <a:t> </a:t>
            </a:r>
            <a:r>
              <a:rPr b="1" spc="-5" dirty="0">
                <a:latin typeface="Arial"/>
                <a:cs typeface="Arial"/>
              </a:rPr>
              <a:t>transformaciones</a:t>
            </a:r>
            <a:r>
              <a:rPr b="1" dirty="0">
                <a:latin typeface="Arial"/>
                <a:cs typeface="Arial"/>
              </a:rPr>
              <a:t> </a:t>
            </a:r>
            <a:r>
              <a:rPr b="1" spc="-10" dirty="0">
                <a:latin typeface="Arial"/>
                <a:cs typeface="Arial"/>
              </a:rPr>
              <a:t>de </a:t>
            </a:r>
            <a:r>
              <a:rPr b="1" spc="-5" dirty="0">
                <a:latin typeface="Arial"/>
                <a:cs typeface="Arial"/>
              </a:rPr>
              <a:t> </a:t>
            </a:r>
            <a:r>
              <a:rPr b="1" dirty="0">
                <a:latin typeface="Arial"/>
                <a:cs typeface="Arial"/>
              </a:rPr>
              <a:t>corriente</a:t>
            </a:r>
            <a:r>
              <a:rPr b="1" spc="-30" dirty="0">
                <a:latin typeface="Arial"/>
                <a:cs typeface="Arial"/>
              </a:rPr>
              <a:t> </a:t>
            </a:r>
            <a:r>
              <a:rPr b="1" dirty="0">
                <a:latin typeface="Arial"/>
                <a:cs typeface="Arial"/>
              </a:rPr>
              <a:t>a</a:t>
            </a:r>
            <a:r>
              <a:rPr b="1" spc="-40" dirty="0">
                <a:latin typeface="Arial"/>
                <a:cs typeface="Arial"/>
              </a:rPr>
              <a:t> </a:t>
            </a:r>
            <a:r>
              <a:rPr b="1" dirty="0">
                <a:latin typeface="Arial"/>
                <a:cs typeface="Arial"/>
              </a:rPr>
              <a:t>ser</a:t>
            </a:r>
            <a:r>
              <a:rPr b="1" spc="-30" dirty="0">
                <a:latin typeface="Arial"/>
                <a:cs typeface="Arial"/>
              </a:rPr>
              <a:t> </a:t>
            </a:r>
            <a:r>
              <a:rPr b="1" spc="-5" dirty="0">
                <a:latin typeface="Arial"/>
                <a:cs typeface="Arial"/>
              </a:rPr>
              <a:t>instalados</a:t>
            </a:r>
            <a:r>
              <a:rPr b="1" spc="-20" dirty="0">
                <a:latin typeface="Arial"/>
                <a:cs typeface="Arial"/>
              </a:rPr>
              <a:t> </a:t>
            </a:r>
            <a:r>
              <a:rPr b="1" dirty="0">
                <a:latin typeface="Arial"/>
                <a:cs typeface="Arial"/>
              </a:rPr>
              <a:t>en</a:t>
            </a:r>
            <a:r>
              <a:rPr b="1" spc="-30" dirty="0">
                <a:latin typeface="Arial"/>
                <a:cs typeface="Arial"/>
              </a:rPr>
              <a:t> </a:t>
            </a:r>
            <a:r>
              <a:rPr b="1" spc="-5" dirty="0">
                <a:latin typeface="Arial"/>
                <a:cs typeface="Arial"/>
              </a:rPr>
              <a:t>las</a:t>
            </a:r>
            <a:r>
              <a:rPr b="1" spc="-35" dirty="0">
                <a:latin typeface="Arial"/>
                <a:cs typeface="Arial"/>
              </a:rPr>
              <a:t> </a:t>
            </a:r>
            <a:r>
              <a:rPr b="1" spc="-5" dirty="0">
                <a:latin typeface="Arial"/>
                <a:cs typeface="Arial"/>
              </a:rPr>
              <a:t>subestaciones</a:t>
            </a:r>
            <a:r>
              <a:rPr b="1" spc="-40" dirty="0">
                <a:latin typeface="Arial"/>
                <a:cs typeface="Arial"/>
              </a:rPr>
              <a:t> </a:t>
            </a:r>
            <a:r>
              <a:rPr b="1" spc="-5" dirty="0">
                <a:latin typeface="Arial"/>
                <a:cs typeface="Arial"/>
              </a:rPr>
              <a:t>cuya</a:t>
            </a:r>
            <a:r>
              <a:rPr b="1" spc="-15" dirty="0">
                <a:latin typeface="Arial"/>
                <a:cs typeface="Arial"/>
              </a:rPr>
              <a:t> </a:t>
            </a:r>
            <a:r>
              <a:rPr b="1" spc="-5" dirty="0">
                <a:latin typeface="Arial"/>
                <a:cs typeface="Arial"/>
              </a:rPr>
              <a:t>tensión</a:t>
            </a:r>
            <a:r>
              <a:rPr b="1" spc="-25" dirty="0">
                <a:latin typeface="Arial"/>
                <a:cs typeface="Arial"/>
              </a:rPr>
              <a:t> </a:t>
            </a:r>
            <a:r>
              <a:rPr b="1" dirty="0">
                <a:latin typeface="Arial"/>
                <a:cs typeface="Arial"/>
              </a:rPr>
              <a:t>sea</a:t>
            </a:r>
            <a:r>
              <a:rPr b="1" spc="-10" dirty="0">
                <a:latin typeface="Arial"/>
                <a:cs typeface="Arial"/>
              </a:rPr>
              <a:t> </a:t>
            </a:r>
            <a:r>
              <a:rPr b="1" spc="-5" dirty="0">
                <a:latin typeface="Arial"/>
                <a:cs typeface="Arial"/>
              </a:rPr>
              <a:t>igual</a:t>
            </a:r>
            <a:r>
              <a:rPr b="1" spc="-25" dirty="0">
                <a:latin typeface="Arial"/>
                <a:cs typeface="Arial"/>
              </a:rPr>
              <a:t> </a:t>
            </a:r>
            <a:r>
              <a:rPr b="1" dirty="0">
                <a:latin typeface="Arial"/>
                <a:cs typeface="Arial"/>
              </a:rPr>
              <a:t>o </a:t>
            </a:r>
            <a:r>
              <a:rPr b="1" spc="-380" dirty="0">
                <a:latin typeface="Arial"/>
                <a:cs typeface="Arial"/>
              </a:rPr>
              <a:t> </a:t>
            </a:r>
            <a:r>
              <a:rPr b="1" dirty="0">
                <a:latin typeface="Arial"/>
                <a:cs typeface="Arial"/>
              </a:rPr>
              <a:t>superior</a:t>
            </a:r>
            <a:r>
              <a:rPr b="1" spc="-15" dirty="0">
                <a:latin typeface="Arial"/>
                <a:cs typeface="Arial"/>
              </a:rPr>
              <a:t> </a:t>
            </a:r>
            <a:r>
              <a:rPr b="1" dirty="0">
                <a:latin typeface="Arial"/>
                <a:cs typeface="Arial"/>
              </a:rPr>
              <a:t>a</a:t>
            </a:r>
            <a:r>
              <a:rPr b="1" spc="-10" dirty="0">
                <a:latin typeface="Arial"/>
                <a:cs typeface="Arial"/>
              </a:rPr>
              <a:t> </a:t>
            </a:r>
            <a:r>
              <a:rPr b="1" spc="-5" dirty="0">
                <a:latin typeface="Arial"/>
                <a:cs typeface="Arial"/>
              </a:rPr>
              <a:t>34.5</a:t>
            </a:r>
            <a:r>
              <a:rPr b="1" spc="5" dirty="0">
                <a:latin typeface="Arial"/>
                <a:cs typeface="Arial"/>
              </a:rPr>
              <a:t> </a:t>
            </a:r>
            <a:r>
              <a:rPr b="1" spc="-5" dirty="0">
                <a:latin typeface="Arial"/>
                <a:cs typeface="Arial"/>
              </a:rPr>
              <a:t>Kv.</a:t>
            </a:r>
            <a:endParaRPr b="1" dirty="0">
              <a:latin typeface="Arial"/>
              <a:cs typeface="Arial"/>
            </a:endParaRPr>
          </a:p>
          <a:p>
            <a:pPr>
              <a:spcBef>
                <a:spcPts val="40"/>
              </a:spcBef>
            </a:pPr>
            <a:endParaRPr dirty="0">
              <a:latin typeface="Arial"/>
              <a:cs typeface="Arial"/>
            </a:endParaRPr>
          </a:p>
          <a:p>
            <a:pPr marL="12065" lvl="1" algn="just">
              <a:tabLst>
                <a:tab pos="360680" algn="l"/>
              </a:tabLst>
            </a:pPr>
            <a:r>
              <a:rPr b="1" spc="-5" dirty="0">
                <a:effectLst>
                  <a:outerShdw blurRad="38100" dist="38100" dir="2700000" algn="tl">
                    <a:srgbClr val="000000">
                      <a:alpha val="43137"/>
                    </a:srgbClr>
                  </a:outerShdw>
                </a:effectLst>
                <a:latin typeface="Arial"/>
                <a:cs typeface="Arial"/>
              </a:rPr>
              <a:t>Normas</a:t>
            </a:r>
            <a:r>
              <a:rPr b="1" spc="-3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Internacionales</a:t>
            </a:r>
            <a:endParaRPr b="1" dirty="0">
              <a:effectLst>
                <a:outerShdw blurRad="38100" dist="38100" dir="2700000" algn="tl">
                  <a:srgbClr val="000000">
                    <a:alpha val="43137"/>
                  </a:srgbClr>
                </a:outerShdw>
              </a:effectLst>
              <a:latin typeface="Arial"/>
              <a:cs typeface="Arial"/>
            </a:endParaRPr>
          </a:p>
          <a:p>
            <a:pPr marL="853440" lvl="2" indent="-494030">
              <a:buAutoNum type="arabicPeriod"/>
              <a:tabLst>
                <a:tab pos="854075" algn="l"/>
              </a:tabLst>
            </a:pPr>
            <a:r>
              <a:rPr sz="1400" b="1" spc="-5" dirty="0" err="1">
                <a:latin typeface="Arial"/>
                <a:cs typeface="Arial"/>
              </a:rPr>
              <a:t>Normas</a:t>
            </a:r>
            <a:r>
              <a:rPr sz="1400" b="1" spc="-45" dirty="0">
                <a:latin typeface="Arial"/>
                <a:cs typeface="Arial"/>
              </a:rPr>
              <a:t> </a:t>
            </a:r>
            <a:r>
              <a:rPr sz="1400" b="1" spc="-10" dirty="0">
                <a:latin typeface="Arial"/>
                <a:cs typeface="Arial"/>
              </a:rPr>
              <a:t>ANSI</a:t>
            </a:r>
            <a:endParaRPr sz="1400" dirty="0">
              <a:latin typeface="Arial"/>
              <a:cs typeface="Arial"/>
            </a:endParaRPr>
          </a:p>
          <a:p>
            <a:pPr lvl="7">
              <a:spcBef>
                <a:spcPts val="40"/>
              </a:spcBef>
              <a:buFont typeface="Arial"/>
              <a:buAutoNum type="arabicPeriod"/>
            </a:pPr>
            <a:endParaRPr sz="1400" dirty="0">
              <a:latin typeface="Arial"/>
              <a:cs typeface="Arial"/>
            </a:endParaRPr>
          </a:p>
          <a:p>
            <a:pPr marL="4141470" lvl="7" indent="-285750">
              <a:spcBef>
                <a:spcPts val="5"/>
              </a:spcBef>
              <a:buFont typeface="Wingdings" panose="05000000000000000000" pitchFamily="2" charset="2"/>
              <a:buChar char="ü"/>
            </a:pPr>
            <a:r>
              <a:rPr sz="1400" dirty="0">
                <a:latin typeface="Arial"/>
                <a:cs typeface="Arial"/>
              </a:rPr>
              <a:t>-ANSI</a:t>
            </a:r>
            <a:r>
              <a:rPr sz="1400" spc="-50" dirty="0">
                <a:latin typeface="Arial"/>
                <a:cs typeface="Arial"/>
              </a:rPr>
              <a:t> </a:t>
            </a:r>
            <a:r>
              <a:rPr sz="1400" spc="-5" dirty="0">
                <a:latin typeface="Arial"/>
                <a:cs typeface="Arial"/>
              </a:rPr>
              <a:t>C12.11</a:t>
            </a:r>
            <a:endParaRPr sz="1400" dirty="0">
              <a:latin typeface="Arial"/>
              <a:cs typeface="Arial"/>
            </a:endParaRPr>
          </a:p>
          <a:p>
            <a:pPr marL="3486150" lvl="7" indent="-285750">
              <a:spcBef>
                <a:spcPts val="30"/>
              </a:spcBef>
              <a:buFont typeface="Wingdings" panose="05000000000000000000" pitchFamily="2" charset="2"/>
              <a:buChar char="ü"/>
            </a:pPr>
            <a:endParaRPr sz="1400" dirty="0">
              <a:latin typeface="Arial"/>
              <a:cs typeface="Arial"/>
            </a:endParaRPr>
          </a:p>
          <a:p>
            <a:pPr marL="4141470" lvl="7" indent="-285750">
              <a:buFont typeface="Wingdings" panose="05000000000000000000" pitchFamily="2" charset="2"/>
              <a:buChar char="ü"/>
            </a:pPr>
            <a:r>
              <a:rPr sz="1400" dirty="0">
                <a:latin typeface="Arial"/>
                <a:cs typeface="Arial"/>
              </a:rPr>
              <a:t>-ANSI</a:t>
            </a:r>
            <a:r>
              <a:rPr sz="1400" spc="-30" dirty="0">
                <a:latin typeface="Arial"/>
                <a:cs typeface="Arial"/>
              </a:rPr>
              <a:t> </a:t>
            </a:r>
            <a:r>
              <a:rPr sz="1400" spc="-5" dirty="0">
                <a:latin typeface="Arial"/>
                <a:cs typeface="Arial"/>
              </a:rPr>
              <a:t>C37-</a:t>
            </a:r>
            <a:r>
              <a:rPr sz="1400" spc="-30" dirty="0">
                <a:latin typeface="Arial"/>
                <a:cs typeface="Arial"/>
              </a:rPr>
              <a:t> </a:t>
            </a:r>
            <a:r>
              <a:rPr sz="1400" spc="-5" dirty="0">
                <a:latin typeface="Arial"/>
                <a:cs typeface="Arial"/>
              </a:rPr>
              <a:t>34</a:t>
            </a:r>
            <a:endParaRPr sz="1400" dirty="0">
              <a:latin typeface="Arial"/>
              <a:cs typeface="Arial"/>
            </a:endParaRPr>
          </a:p>
          <a:p>
            <a:pPr marL="3486150" lvl="7" indent="-285750">
              <a:spcBef>
                <a:spcPts val="40"/>
              </a:spcBef>
              <a:buFont typeface="Wingdings" panose="05000000000000000000" pitchFamily="2" charset="2"/>
              <a:buChar char="ü"/>
            </a:pPr>
            <a:endParaRPr sz="1400" dirty="0">
              <a:latin typeface="Arial"/>
              <a:cs typeface="Arial"/>
            </a:endParaRPr>
          </a:p>
          <a:p>
            <a:pPr marL="4141470" lvl="7" indent="-285750">
              <a:buFont typeface="Wingdings" panose="05000000000000000000" pitchFamily="2" charset="2"/>
              <a:buChar char="ü"/>
            </a:pPr>
            <a:r>
              <a:rPr sz="1400" dirty="0">
                <a:latin typeface="Arial"/>
                <a:cs typeface="Arial"/>
              </a:rPr>
              <a:t>-ANSI</a:t>
            </a:r>
            <a:r>
              <a:rPr sz="1400" spc="-50" dirty="0">
                <a:latin typeface="Arial"/>
                <a:cs typeface="Arial"/>
              </a:rPr>
              <a:t> </a:t>
            </a:r>
            <a:r>
              <a:rPr sz="1400" spc="-5" dirty="0">
                <a:latin typeface="Arial"/>
                <a:cs typeface="Arial"/>
              </a:rPr>
              <a:t>C37.54</a:t>
            </a:r>
            <a:endParaRPr sz="1400" dirty="0">
              <a:latin typeface="Arial"/>
              <a:cs typeface="Arial"/>
            </a:endParaRPr>
          </a:p>
          <a:p>
            <a:pPr marL="3486150" lvl="7" indent="-285750">
              <a:spcBef>
                <a:spcPts val="40"/>
              </a:spcBef>
              <a:buFont typeface="Wingdings" panose="05000000000000000000" pitchFamily="2" charset="2"/>
              <a:buChar char="ü"/>
            </a:pPr>
            <a:endParaRPr sz="1400" dirty="0">
              <a:latin typeface="Arial"/>
              <a:cs typeface="Arial"/>
            </a:endParaRPr>
          </a:p>
          <a:p>
            <a:pPr marL="4141470" lvl="7" indent="-285750">
              <a:buFont typeface="Wingdings" panose="05000000000000000000" pitchFamily="2" charset="2"/>
              <a:buChar char="ü"/>
            </a:pPr>
            <a:r>
              <a:rPr sz="1400" dirty="0">
                <a:latin typeface="Arial"/>
                <a:cs typeface="Arial"/>
              </a:rPr>
              <a:t>-ANSI</a:t>
            </a:r>
            <a:r>
              <a:rPr sz="1400" spc="-80" dirty="0">
                <a:latin typeface="Arial"/>
                <a:cs typeface="Arial"/>
              </a:rPr>
              <a:t> </a:t>
            </a:r>
            <a:r>
              <a:rPr sz="1400" spc="-5" dirty="0">
                <a:latin typeface="Arial"/>
                <a:cs typeface="Arial"/>
              </a:rPr>
              <a:t>C57.19.00</a:t>
            </a:r>
            <a:endParaRPr sz="1400" dirty="0">
              <a:latin typeface="Arial"/>
              <a:cs typeface="Arial"/>
            </a:endParaRPr>
          </a:p>
          <a:p>
            <a:pPr marL="3486150" lvl="7" indent="-285750">
              <a:spcBef>
                <a:spcPts val="40"/>
              </a:spcBef>
              <a:buFont typeface="Wingdings" panose="05000000000000000000" pitchFamily="2" charset="2"/>
              <a:buChar char="ü"/>
            </a:pPr>
            <a:endParaRPr sz="1400" dirty="0">
              <a:latin typeface="Arial"/>
              <a:cs typeface="Arial"/>
            </a:endParaRPr>
          </a:p>
          <a:p>
            <a:pPr marL="4141470" lvl="7" indent="-285750">
              <a:buFont typeface="Wingdings" panose="05000000000000000000" pitchFamily="2" charset="2"/>
              <a:buChar char="ü"/>
            </a:pPr>
            <a:r>
              <a:rPr sz="1400" dirty="0">
                <a:latin typeface="Arial"/>
                <a:cs typeface="Arial"/>
              </a:rPr>
              <a:t>-ANSI</a:t>
            </a:r>
            <a:r>
              <a:rPr sz="1400" spc="-80" dirty="0">
                <a:latin typeface="Arial"/>
                <a:cs typeface="Arial"/>
              </a:rPr>
              <a:t> </a:t>
            </a:r>
            <a:r>
              <a:rPr sz="1400" spc="-5" dirty="0">
                <a:latin typeface="Arial"/>
                <a:cs typeface="Arial"/>
              </a:rPr>
              <a:t>C57.19.01</a:t>
            </a:r>
            <a:endParaRPr sz="1400" dirty="0">
              <a:latin typeface="Arial"/>
              <a:cs typeface="Arial"/>
            </a:endParaRPr>
          </a:p>
          <a:p>
            <a:pPr lvl="5">
              <a:spcBef>
                <a:spcPts val="40"/>
              </a:spcBef>
            </a:pPr>
            <a:endParaRPr sz="1400" dirty="0">
              <a:latin typeface="Arial"/>
              <a:cs typeface="Arial"/>
            </a:endParaRPr>
          </a:p>
          <a:p>
            <a:pPr marL="853440" lvl="2" indent="-494030">
              <a:spcBef>
                <a:spcPts val="5"/>
              </a:spcBef>
              <a:buAutoNum type="arabicPeriod" startAt="2"/>
              <a:tabLst>
                <a:tab pos="854075" algn="l"/>
              </a:tabLst>
            </a:pPr>
            <a:r>
              <a:rPr sz="1400" b="1" spc="-5" dirty="0">
                <a:latin typeface="Arial"/>
                <a:cs typeface="Arial"/>
              </a:rPr>
              <a:t>Normas</a:t>
            </a:r>
            <a:r>
              <a:rPr sz="1400" b="1" spc="-50" dirty="0">
                <a:latin typeface="Arial"/>
                <a:cs typeface="Arial"/>
              </a:rPr>
              <a:t> </a:t>
            </a:r>
            <a:r>
              <a:rPr sz="1400" b="1" dirty="0">
                <a:latin typeface="Arial"/>
                <a:cs typeface="Arial"/>
              </a:rPr>
              <a:t>IEEE</a:t>
            </a:r>
            <a:endParaRPr sz="1400" dirty="0">
              <a:latin typeface="Arial"/>
              <a:cs typeface="Arial"/>
            </a:endParaRPr>
          </a:p>
          <a:p>
            <a:pPr marL="4191635" lvl="7" indent="-285750">
              <a:spcBef>
                <a:spcPts val="5"/>
              </a:spcBef>
              <a:buFont typeface="Wingdings" panose="05000000000000000000" pitchFamily="2" charset="2"/>
              <a:buChar char="ü"/>
            </a:pPr>
            <a:r>
              <a:rPr sz="1400" spc="-5" dirty="0">
                <a:latin typeface="Arial"/>
                <a:cs typeface="Arial"/>
              </a:rPr>
              <a:t>-IEEE</a:t>
            </a:r>
            <a:r>
              <a:rPr sz="1400" spc="-45" dirty="0">
                <a:latin typeface="Arial"/>
                <a:cs typeface="Arial"/>
              </a:rPr>
              <a:t> </a:t>
            </a:r>
            <a:r>
              <a:rPr sz="1400" spc="-5" dirty="0">
                <a:latin typeface="Arial"/>
                <a:cs typeface="Arial"/>
              </a:rPr>
              <a:t>Std.4</a:t>
            </a:r>
            <a:endParaRPr sz="1400" dirty="0">
              <a:latin typeface="Arial"/>
              <a:cs typeface="Arial"/>
            </a:endParaRPr>
          </a:p>
          <a:p>
            <a:pPr marL="3486150" lvl="7" indent="-285750">
              <a:spcBef>
                <a:spcPts val="40"/>
              </a:spcBef>
              <a:buFont typeface="Wingdings" panose="05000000000000000000" pitchFamily="2" charset="2"/>
              <a:buChar char="ü"/>
            </a:pPr>
            <a:endParaRPr sz="1400" dirty="0">
              <a:latin typeface="Arial"/>
              <a:cs typeface="Arial"/>
            </a:endParaRPr>
          </a:p>
          <a:p>
            <a:pPr marL="4191635" lvl="7" indent="-285750">
              <a:buFont typeface="Wingdings" panose="05000000000000000000" pitchFamily="2" charset="2"/>
              <a:buChar char="ü"/>
            </a:pPr>
            <a:r>
              <a:rPr sz="1400" spc="-5" dirty="0">
                <a:latin typeface="Arial"/>
                <a:cs typeface="Arial"/>
              </a:rPr>
              <a:t>-IEEE</a:t>
            </a:r>
            <a:r>
              <a:rPr sz="1400" spc="-20" dirty="0">
                <a:latin typeface="Arial"/>
                <a:cs typeface="Arial"/>
              </a:rPr>
              <a:t> </a:t>
            </a:r>
            <a:r>
              <a:rPr sz="1400" spc="-5" dirty="0">
                <a:latin typeface="Arial"/>
                <a:cs typeface="Arial"/>
              </a:rPr>
              <a:t>Std.C57.13</a:t>
            </a:r>
            <a:r>
              <a:rPr sz="1400" spc="5" dirty="0">
                <a:latin typeface="Arial"/>
                <a:cs typeface="Arial"/>
              </a:rPr>
              <a:t> </a:t>
            </a:r>
            <a:r>
              <a:rPr sz="1400" dirty="0">
                <a:latin typeface="Arial"/>
                <a:cs typeface="Arial"/>
              </a:rPr>
              <a:t>–</a:t>
            </a:r>
            <a:r>
              <a:rPr sz="1400" spc="-15" dirty="0">
                <a:latin typeface="Arial"/>
                <a:cs typeface="Arial"/>
              </a:rPr>
              <a:t> </a:t>
            </a:r>
            <a:r>
              <a:rPr sz="1400" spc="-5" dirty="0">
                <a:latin typeface="Arial"/>
                <a:cs typeface="Arial"/>
              </a:rPr>
              <a:t>1993</a:t>
            </a:r>
            <a:endParaRPr sz="1400" dirty="0">
              <a:latin typeface="Arial"/>
              <a:cs typeface="Arial"/>
            </a:endParaRPr>
          </a:p>
          <a:p>
            <a:pPr lvl="5">
              <a:spcBef>
                <a:spcPts val="40"/>
              </a:spcBef>
            </a:pPr>
            <a:endParaRPr sz="1400" dirty="0">
              <a:latin typeface="Arial"/>
              <a:cs typeface="Arial"/>
            </a:endParaRPr>
          </a:p>
          <a:p>
            <a:pPr marL="804545" lvl="2" indent="-495934">
              <a:buAutoNum type="arabicPeriod" startAt="3"/>
              <a:tabLst>
                <a:tab pos="805180" algn="l"/>
              </a:tabLst>
            </a:pPr>
            <a:r>
              <a:rPr sz="1400" b="1" spc="-5" dirty="0" err="1">
                <a:latin typeface="Arial"/>
                <a:cs typeface="Arial"/>
              </a:rPr>
              <a:t>Normas</a:t>
            </a:r>
            <a:r>
              <a:rPr sz="1400" b="1" spc="-50" dirty="0">
                <a:latin typeface="Arial"/>
                <a:cs typeface="Arial"/>
              </a:rPr>
              <a:t> </a:t>
            </a:r>
            <a:r>
              <a:rPr sz="1400" b="1" dirty="0">
                <a:latin typeface="Arial"/>
                <a:cs typeface="Arial"/>
              </a:rPr>
              <a:t>NEMA</a:t>
            </a:r>
            <a:endParaRPr lang="es-AR" sz="1400" b="1" dirty="0">
              <a:latin typeface="Arial"/>
              <a:cs typeface="Arial"/>
            </a:endParaRPr>
          </a:p>
          <a:p>
            <a:pPr marL="1657350" lvl="2" indent="-285750">
              <a:spcBef>
                <a:spcPts val="100"/>
              </a:spcBef>
              <a:buFont typeface="Wingdings" panose="05000000000000000000" pitchFamily="2" charset="2"/>
              <a:buChar char="ü"/>
            </a:pPr>
            <a:r>
              <a:rPr lang="it-IT" sz="1400" spc="-5" dirty="0">
                <a:latin typeface="Arial"/>
                <a:cs typeface="Arial"/>
              </a:rPr>
              <a:t>-NEMA</a:t>
            </a:r>
            <a:r>
              <a:rPr lang="it-IT" sz="1400" spc="-45" dirty="0">
                <a:latin typeface="Arial"/>
                <a:cs typeface="Arial"/>
              </a:rPr>
              <a:t> </a:t>
            </a:r>
            <a:r>
              <a:rPr lang="it-IT" sz="1400" spc="-5" dirty="0">
                <a:latin typeface="Arial"/>
                <a:cs typeface="Arial"/>
              </a:rPr>
              <a:t>107</a:t>
            </a:r>
            <a:endParaRPr lang="it-IT" sz="1400" dirty="0">
              <a:latin typeface="Arial"/>
              <a:cs typeface="Arial"/>
            </a:endParaRPr>
          </a:p>
          <a:p>
            <a:pPr>
              <a:spcBef>
                <a:spcPts val="45"/>
              </a:spcBef>
            </a:pPr>
            <a:endParaRPr lang="it-IT" sz="1400" dirty="0">
              <a:latin typeface="Arial"/>
              <a:cs typeface="Arial"/>
            </a:endParaRPr>
          </a:p>
          <a:p>
            <a:pPr marL="12700"/>
            <a:r>
              <a:rPr lang="it-IT" spc="-5" dirty="0">
                <a:effectLst>
                  <a:outerShdw blurRad="38100" dist="38100" dir="2700000" algn="tl">
                    <a:srgbClr val="000000">
                      <a:alpha val="43137"/>
                    </a:srgbClr>
                  </a:outerShdw>
                </a:effectLst>
                <a:latin typeface="Arial"/>
                <a:cs typeface="Arial"/>
              </a:rPr>
              <a:t>Normas</a:t>
            </a:r>
            <a:r>
              <a:rPr lang="it-IT" spc="-30" dirty="0">
                <a:effectLst>
                  <a:outerShdw blurRad="38100" dist="38100" dir="2700000" algn="tl">
                    <a:srgbClr val="000000">
                      <a:alpha val="43137"/>
                    </a:srgbClr>
                  </a:outerShdw>
                </a:effectLst>
                <a:latin typeface="Arial"/>
                <a:cs typeface="Arial"/>
              </a:rPr>
              <a:t> </a:t>
            </a:r>
            <a:r>
              <a:rPr lang="it-IT" spc="-5" dirty="0">
                <a:effectLst>
                  <a:outerShdw blurRad="38100" dist="38100" dir="2700000" algn="tl">
                    <a:srgbClr val="000000">
                      <a:alpha val="43137"/>
                    </a:srgbClr>
                  </a:outerShdw>
                </a:effectLst>
                <a:latin typeface="Arial"/>
                <a:cs typeface="Arial"/>
              </a:rPr>
              <a:t>CEI</a:t>
            </a:r>
            <a:endParaRPr lang="it-IT" dirty="0">
              <a:effectLst>
                <a:outerShdw blurRad="38100" dist="38100" dir="2700000" algn="tl">
                  <a:srgbClr val="000000">
                    <a:alpha val="43137"/>
                  </a:srgbClr>
                </a:outerShdw>
              </a:effectLst>
              <a:latin typeface="Arial"/>
              <a:cs typeface="Arial"/>
            </a:endParaRPr>
          </a:p>
          <a:p>
            <a:pPr marL="4091305" lvl="7" indent="-285750">
              <a:buFont typeface="Wingdings" panose="05000000000000000000" pitchFamily="2" charset="2"/>
              <a:buChar char="ü"/>
            </a:pPr>
            <a:r>
              <a:rPr lang="it-IT" sz="1400" spc="-5" dirty="0">
                <a:latin typeface="Arial"/>
                <a:cs typeface="Arial"/>
              </a:rPr>
              <a:t>-CEI</a:t>
            </a:r>
            <a:r>
              <a:rPr lang="it-IT" sz="1400" spc="-55" dirty="0">
                <a:latin typeface="Arial"/>
                <a:cs typeface="Arial"/>
              </a:rPr>
              <a:t> </a:t>
            </a:r>
            <a:r>
              <a:rPr lang="it-IT" sz="1400" spc="-5" dirty="0">
                <a:latin typeface="Arial"/>
                <a:cs typeface="Arial"/>
              </a:rPr>
              <a:t>60044-1</a:t>
            </a:r>
            <a:endParaRPr lang="it-IT" sz="1400" dirty="0">
              <a:latin typeface="Arial"/>
              <a:cs typeface="Arial"/>
            </a:endParaRPr>
          </a:p>
          <a:p>
            <a:pPr marL="4091305" lvl="7" indent="-285750">
              <a:spcBef>
                <a:spcPts val="850"/>
              </a:spcBef>
              <a:buFont typeface="Wingdings" panose="05000000000000000000" pitchFamily="2" charset="2"/>
              <a:buChar char="ü"/>
            </a:pPr>
            <a:r>
              <a:rPr lang="it-IT" sz="1400" spc="-5" dirty="0">
                <a:latin typeface="Arial"/>
                <a:cs typeface="Arial"/>
              </a:rPr>
              <a:t>-CEI</a:t>
            </a:r>
            <a:r>
              <a:rPr lang="it-IT" sz="1400" spc="-55" dirty="0">
                <a:latin typeface="Arial"/>
                <a:cs typeface="Arial"/>
              </a:rPr>
              <a:t> </a:t>
            </a:r>
            <a:r>
              <a:rPr lang="it-IT" sz="1400" spc="-5" dirty="0">
                <a:latin typeface="Arial"/>
                <a:cs typeface="Arial"/>
              </a:rPr>
              <a:t>60044-4</a:t>
            </a:r>
            <a:endParaRPr lang="it-IT" sz="1400" dirty="0">
              <a:latin typeface="Arial"/>
              <a:cs typeface="Arial"/>
            </a:endParaRPr>
          </a:p>
          <a:p>
            <a:pPr marL="4091305" lvl="7" indent="-285750">
              <a:spcBef>
                <a:spcPts val="869"/>
              </a:spcBef>
              <a:buFont typeface="Wingdings" panose="05000000000000000000" pitchFamily="2" charset="2"/>
              <a:buChar char="ü"/>
            </a:pPr>
            <a:r>
              <a:rPr lang="it-IT" sz="1400" spc="-5" dirty="0">
                <a:latin typeface="Arial"/>
                <a:cs typeface="Arial"/>
              </a:rPr>
              <a:t>-CEI</a:t>
            </a:r>
            <a:r>
              <a:rPr lang="it-IT" sz="1400" spc="-55" dirty="0">
                <a:latin typeface="Arial"/>
                <a:cs typeface="Arial"/>
              </a:rPr>
              <a:t> </a:t>
            </a:r>
            <a:r>
              <a:rPr lang="it-IT" sz="1400" spc="-5" dirty="0">
                <a:latin typeface="Arial"/>
                <a:cs typeface="Arial"/>
              </a:rPr>
              <a:t>60044-6</a:t>
            </a:r>
            <a:endParaRPr lang="it-IT" sz="1400" dirty="0">
              <a:latin typeface="Arial"/>
              <a:cs typeface="Arial"/>
            </a:endParaRPr>
          </a:p>
          <a:p>
            <a:pPr marL="4091305" lvl="7" indent="-285750">
              <a:spcBef>
                <a:spcPts val="850"/>
              </a:spcBef>
              <a:buFont typeface="Wingdings" panose="05000000000000000000" pitchFamily="2" charset="2"/>
              <a:buChar char="ü"/>
            </a:pPr>
            <a:r>
              <a:rPr lang="it-IT" sz="1400" spc="-5" dirty="0">
                <a:latin typeface="Arial"/>
                <a:cs typeface="Arial"/>
              </a:rPr>
              <a:t>-CEI</a:t>
            </a:r>
            <a:r>
              <a:rPr lang="it-IT" sz="1400" spc="-35" dirty="0">
                <a:latin typeface="Arial"/>
                <a:cs typeface="Arial"/>
              </a:rPr>
              <a:t> </a:t>
            </a:r>
            <a:r>
              <a:rPr lang="it-IT" sz="1400" spc="-5" dirty="0">
                <a:latin typeface="Arial"/>
                <a:cs typeface="Arial"/>
              </a:rPr>
              <a:t>60376</a:t>
            </a:r>
            <a:endParaRPr lang="it-IT" sz="1400" dirty="0">
              <a:latin typeface="Arial"/>
              <a:cs typeface="Arial"/>
            </a:endParaRPr>
          </a:p>
          <a:p>
            <a:pPr marL="4091305" lvl="7" indent="-285750">
              <a:spcBef>
                <a:spcPts val="865"/>
              </a:spcBef>
              <a:buFont typeface="Wingdings" panose="05000000000000000000" pitchFamily="2" charset="2"/>
              <a:buChar char="ü"/>
            </a:pPr>
            <a:r>
              <a:rPr lang="it-IT" sz="1400" spc="-5" dirty="0">
                <a:latin typeface="Arial"/>
                <a:cs typeface="Arial"/>
              </a:rPr>
              <a:t>-CEI</a:t>
            </a:r>
            <a:r>
              <a:rPr lang="it-IT" sz="1400" spc="-45" dirty="0">
                <a:latin typeface="Arial"/>
                <a:cs typeface="Arial"/>
              </a:rPr>
              <a:t> </a:t>
            </a:r>
            <a:r>
              <a:rPr lang="it-IT" sz="1400" spc="-5" dirty="0">
                <a:latin typeface="Arial"/>
                <a:cs typeface="Arial"/>
              </a:rPr>
              <a:t>60947-1</a:t>
            </a:r>
            <a:endParaRPr lang="it-IT" sz="1400" dirty="0">
              <a:latin typeface="Arial"/>
              <a:cs typeface="Arial"/>
            </a:endParaRPr>
          </a:p>
          <a:p>
            <a:pPr marL="804545" lvl="2" indent="-495934">
              <a:buAutoNum type="arabicPeriod" startAt="3"/>
              <a:tabLst>
                <a:tab pos="805180" algn="l"/>
              </a:tabLst>
            </a:pPr>
            <a:endParaRPr sz="1400" dirty="0">
              <a:latin typeface="Arial"/>
              <a:cs typeface="Arial"/>
            </a:endParaRPr>
          </a:p>
        </p:txBody>
      </p:sp>
      <p:pic>
        <p:nvPicPr>
          <p:cNvPr id="3" name="object 5">
            <a:extLst>
              <a:ext uri="{FF2B5EF4-FFF2-40B4-BE49-F238E27FC236}">
                <a16:creationId xmlns:a16="http://schemas.microsoft.com/office/drawing/2014/main" xmlns="" id="{EE88C0C5-091D-479D-8583-F14B0F8A269D}"/>
              </a:ext>
            </a:extLst>
          </p:cNvPr>
          <p:cNvPicPr/>
          <p:nvPr/>
        </p:nvPicPr>
        <p:blipFill>
          <a:blip r:embed="rId3" cstate="print"/>
          <a:stretch>
            <a:fillRect/>
          </a:stretch>
        </p:blipFill>
        <p:spPr>
          <a:xfrm>
            <a:off x="11126643" y="1052102"/>
            <a:ext cx="2208357" cy="548098"/>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836757" y="1447800"/>
            <a:ext cx="11583843" cy="8647239"/>
          </a:xfrm>
          <a:prstGeom prst="rect">
            <a:avLst/>
          </a:prstGeom>
        </p:spPr>
        <p:txBody>
          <a:bodyPr vert="horz" wrap="square" lIns="0" tIns="120650" rIns="0" bIns="0" rtlCol="0">
            <a:spAutoFit/>
          </a:bodyPr>
          <a:lstStyle/>
          <a:p>
            <a:pPr marL="12065" lvl="1">
              <a:spcBef>
                <a:spcPts val="950"/>
              </a:spcBef>
              <a:tabLst>
                <a:tab pos="358775" algn="l"/>
              </a:tabLst>
            </a:pPr>
            <a:r>
              <a:rPr sz="2800" b="1" spc="-5" dirty="0">
                <a:latin typeface="Times New Roman" panose="02020603050405020304" pitchFamily="18" charset="0"/>
                <a:cs typeface="Times New Roman" panose="02020603050405020304" pitchFamily="18" charset="0"/>
              </a:rPr>
              <a:t>Características</a:t>
            </a:r>
            <a:r>
              <a:rPr sz="2800" b="1"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eléctricas</a:t>
            </a:r>
            <a:r>
              <a:rPr sz="2800" b="1" spc="-1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generales</a:t>
            </a:r>
            <a:endParaRPr sz="2800" dirty="0">
              <a:latin typeface="Times New Roman" panose="02020603050405020304" pitchFamily="18" charset="0"/>
              <a:cs typeface="Times New Roman" panose="02020603050405020304" pitchFamily="18" charset="0"/>
            </a:endParaRPr>
          </a:p>
          <a:p>
            <a:pPr marL="590550" lvl="2" indent="-342900">
              <a:spcBef>
                <a:spcPts val="850"/>
              </a:spcBef>
              <a:buFont typeface="Wingdings" panose="05000000000000000000" pitchFamily="2" charset="2"/>
              <a:buChar char="Ø"/>
              <a:tabLst>
                <a:tab pos="743585" algn="l"/>
              </a:tabLst>
            </a:pPr>
            <a:r>
              <a:rPr sz="28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800" b="1" spc="-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nominal</a:t>
            </a:r>
            <a:endPar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590550" lvl="2" indent="-342900">
              <a:spcBef>
                <a:spcPts val="855"/>
              </a:spcBef>
              <a:buFont typeface="Wingdings" panose="05000000000000000000" pitchFamily="2" charset="2"/>
              <a:buChar char="Ø"/>
              <a:tabLst>
                <a:tab pos="743585" algn="l"/>
              </a:tabLst>
            </a:pPr>
            <a:r>
              <a:rPr sz="2800" b="1" spc="-1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
            </a:r>
            <a:r>
              <a:rPr sz="28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sz="2800" b="1" spc="-1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sz="2800" b="1" spc="-15"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sz="28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800" b="1" spc="-1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ó</a:t>
            </a:r>
            <a:r>
              <a:rPr sz="28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sz="2800" b="1" spc="-5"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a:t>
            </a:r>
            <a:r>
              <a:rPr sz="2800" b="1"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8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a:t>
            </a:r>
            <a:endParaRPr lang="es-AR"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590550" lvl="2" indent="-342900">
              <a:spcBef>
                <a:spcPts val="865"/>
              </a:spcBef>
              <a:buFont typeface="Wingdings" panose="05000000000000000000" pitchFamily="2" charset="2"/>
              <a:buChar char="Ø"/>
              <a:tabLst>
                <a:tab pos="743585" algn="l"/>
              </a:tabLst>
            </a:pPr>
            <a:r>
              <a:rPr sz="2800" b="1" spc="-5"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endPar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47650" lvl="2">
              <a:spcBef>
                <a:spcPts val="865"/>
              </a:spcBef>
              <a:tabLst>
                <a:tab pos="743585" algn="l"/>
              </a:tabLst>
            </a:pPr>
            <a:endParaRPr sz="2800" dirty="0">
              <a:latin typeface="Times New Roman" panose="02020603050405020304" pitchFamily="18" charset="0"/>
              <a:cs typeface="Times New Roman" panose="02020603050405020304" pitchFamily="18" charset="0"/>
            </a:endParaRPr>
          </a:p>
          <a:p>
            <a:pPr marL="590550" lvl="2" indent="-342900">
              <a:spcBef>
                <a:spcPts val="850"/>
              </a:spcBef>
              <a:buFont typeface="Wingdings" panose="05000000000000000000" pitchFamily="2" charset="2"/>
              <a:buChar char="Ø"/>
              <a:tabLst>
                <a:tab pos="810895" algn="l"/>
              </a:tabLst>
            </a:pPr>
            <a:r>
              <a:rP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a:t>
            </a:r>
            <a:r>
              <a:rPr sz="2800" b="1" spc="5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dieléctricas</a:t>
            </a:r>
            <a:r>
              <a:rPr sz="2800" b="1" spc="-5" dirty="0">
                <a:latin typeface="Times New Roman" panose="02020603050405020304" pitchFamily="18" charset="0"/>
                <a:cs typeface="Times New Roman" panose="02020603050405020304" pitchFamily="18" charset="0"/>
              </a:rPr>
              <a:t>:</a:t>
            </a:r>
            <a:r>
              <a:rPr sz="2800" b="1" spc="545" dirty="0">
                <a:latin typeface="Times New Roman" panose="02020603050405020304" pitchFamily="18" charset="0"/>
                <a:cs typeface="Times New Roman" panose="02020603050405020304" pitchFamily="18" charset="0"/>
              </a:rPr>
              <a:t> </a:t>
            </a:r>
            <a:r>
              <a:rPr sz="2800" spc="-5" dirty="0" err="1">
                <a:latin typeface="Times New Roman" panose="02020603050405020304" pitchFamily="18" charset="0"/>
                <a:cs typeface="Times New Roman" panose="02020603050405020304" pitchFamily="18" charset="0"/>
              </a:rPr>
              <a:t>tensión</a:t>
            </a:r>
            <a:r>
              <a:rPr lang="es-AR" sz="2800" spc="-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49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resistencia</a:t>
            </a:r>
            <a:r>
              <a:rPr lang="es-AR" sz="2800" spc="49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al </a:t>
            </a:r>
            <a:r>
              <a:rPr lang="es-AR" sz="2800" dirty="0">
                <a:latin typeface="Times New Roman" panose="02020603050405020304" pitchFamily="18" charset="0"/>
                <a:cs typeface="Times New Roman" panose="02020603050405020304" pitchFamily="18" charset="0"/>
              </a:rPr>
              <a:t> choque</a:t>
            </a:r>
            <a:r>
              <a:rPr lang="es-AR" sz="2800" spc="3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de</a:t>
            </a:r>
            <a:r>
              <a:rPr lang="es-AR" sz="2800" spc="3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rayo,</a:t>
            </a:r>
            <a:r>
              <a:rPr lang="es-AR" sz="2800" spc="3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tensión</a:t>
            </a:r>
            <a:r>
              <a:rPr lang="es-AR" sz="2800" spc="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2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resistencia</a:t>
            </a:r>
            <a:r>
              <a:rPr lang="es-AR" sz="2800" spc="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al</a:t>
            </a:r>
            <a:r>
              <a:rPr lang="es-AR" sz="2800" spc="3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choque</a:t>
            </a:r>
            <a:r>
              <a:rPr lang="es-AR" sz="2800" spc="3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3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maniobra,</a:t>
            </a:r>
            <a:r>
              <a:rPr lang="es-AR" sz="2800" spc="2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tensión </a:t>
            </a:r>
            <a:r>
              <a:rPr lang="es-AR" sz="2800" spc="-37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de</a:t>
            </a:r>
            <a:r>
              <a:rPr lang="es-AR" sz="2800" spc="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resistencia </a:t>
            </a:r>
            <a:r>
              <a:rPr lang="es-AR" sz="2800" dirty="0">
                <a:latin typeface="Times New Roman" panose="02020603050405020304" pitchFamily="18" charset="0"/>
                <a:cs typeface="Times New Roman" panose="02020603050405020304" pitchFamily="18" charset="0"/>
              </a:rPr>
              <a:t>a</a:t>
            </a:r>
            <a:r>
              <a:rPr lang="es-AR" sz="2800" spc="10" dirty="0">
                <a:latin typeface="Times New Roman" panose="02020603050405020304" pitchFamily="18" charset="0"/>
                <a:cs typeface="Times New Roman" panose="02020603050405020304" pitchFamily="18" charset="0"/>
              </a:rPr>
              <a:t> </a:t>
            </a:r>
            <a:r>
              <a:rPr lang="es-AR" sz="2800" spc="-10" dirty="0">
                <a:latin typeface="Times New Roman" panose="02020603050405020304" pitchFamily="18" charset="0"/>
                <a:cs typeface="Times New Roman" panose="02020603050405020304" pitchFamily="18" charset="0"/>
              </a:rPr>
              <a:t>la</a:t>
            </a:r>
            <a:r>
              <a:rPr lang="es-AR" sz="2800" spc="-5" dirty="0">
                <a:latin typeface="Times New Roman" panose="02020603050405020304" pitchFamily="18" charset="0"/>
                <a:cs typeface="Times New Roman" panose="02020603050405020304" pitchFamily="18" charset="0"/>
              </a:rPr>
              <a:t> frecuencia industrial,</a:t>
            </a:r>
            <a:r>
              <a:rPr lang="es-AR" sz="2800"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seco</a:t>
            </a:r>
            <a:r>
              <a:rPr lang="es-AR" sz="2800" spc="15"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1</a:t>
            </a:r>
            <a:r>
              <a:rPr lang="es-AR" sz="2800" spc="-5" dirty="0">
                <a:latin typeface="Times New Roman" panose="02020603050405020304" pitchFamily="18" charset="0"/>
                <a:cs typeface="Times New Roman" panose="02020603050405020304" pitchFamily="18" charset="0"/>
              </a:rPr>
              <a:t> min </a:t>
            </a:r>
            <a:r>
              <a:rPr lang="es-AR" sz="2800" dirty="0">
                <a:latin typeface="Times New Roman" panose="02020603050405020304" pitchFamily="18" charset="0"/>
                <a:cs typeface="Times New Roman" panose="02020603050405020304" pitchFamily="18" charset="0"/>
              </a:rPr>
              <a:t>y</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bajo</a:t>
            </a:r>
            <a:r>
              <a:rPr lang="es-AR" sz="2800" spc="-5" dirty="0">
                <a:latin typeface="Times New Roman" panose="02020603050405020304" pitchFamily="18" charset="0"/>
                <a:cs typeface="Times New Roman" panose="02020603050405020304" pitchFamily="18" charset="0"/>
              </a:rPr>
              <a:t> lluvia</a:t>
            </a:r>
            <a:r>
              <a:rPr lang="es-AR" sz="2800" spc="10" dirty="0">
                <a:latin typeface="Times New Roman" panose="02020603050405020304" pitchFamily="18" charset="0"/>
                <a:cs typeface="Times New Roman" panose="02020603050405020304" pitchFamily="18" charset="0"/>
              </a:rPr>
              <a:t> </a:t>
            </a:r>
            <a:r>
              <a:rPr lang="es-AR" sz="2800" dirty="0">
                <a:latin typeface="Times New Roman" panose="02020603050405020304" pitchFamily="18" charset="0"/>
                <a:cs typeface="Times New Roman" panose="02020603050405020304" pitchFamily="18" charset="0"/>
              </a:rPr>
              <a:t>1</a:t>
            </a:r>
            <a:r>
              <a:rPr lang="es-AR" sz="2800" spc="15" dirty="0">
                <a:latin typeface="Times New Roman" panose="02020603050405020304" pitchFamily="18" charset="0"/>
                <a:cs typeface="Times New Roman" panose="02020603050405020304" pitchFamily="18" charset="0"/>
              </a:rPr>
              <a:t> </a:t>
            </a:r>
            <a:r>
              <a:rPr lang="es-AR" sz="2800" spc="-5" dirty="0">
                <a:latin typeface="Times New Roman" panose="02020603050405020304" pitchFamily="18" charset="0"/>
                <a:cs typeface="Times New Roman" panose="02020603050405020304" pitchFamily="18" charset="0"/>
              </a:rPr>
              <a:t>min.</a:t>
            </a:r>
          </a:p>
          <a:p>
            <a:pPr marL="247650" lvl="2">
              <a:spcBef>
                <a:spcPts val="850"/>
              </a:spcBef>
              <a:tabLst>
                <a:tab pos="810895" algn="l"/>
              </a:tabLst>
            </a:pPr>
            <a:endParaRPr lang="es-AR" sz="2800" dirty="0">
              <a:latin typeface="Times New Roman" panose="02020603050405020304" pitchFamily="18" charset="0"/>
              <a:cs typeface="Times New Roman" panose="02020603050405020304" pitchFamily="18" charset="0"/>
            </a:endParaRPr>
          </a:p>
          <a:p>
            <a:pPr marL="750569" lvl="2" indent="-342900">
              <a:spcBef>
                <a:spcPts val="855"/>
              </a:spcBef>
              <a:buFont typeface="Wingdings" panose="05000000000000000000" pitchFamily="2" charset="2"/>
              <a:buChar char="Ø"/>
              <a:tabLst>
                <a:tab pos="903605" algn="l"/>
              </a:tabLst>
            </a:pP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lang="es-AR" sz="28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radio-influencia</a:t>
            </a:r>
          </a:p>
          <a:p>
            <a:pPr marL="750569" lvl="2" indent="-342900">
              <a:spcBef>
                <a:spcPts val="865"/>
              </a:spcBef>
              <a:buFont typeface="Wingdings" panose="05000000000000000000" pitchFamily="2" charset="2"/>
              <a:buChar char="Ø"/>
              <a:tabLst>
                <a:tab pos="903605" algn="l"/>
              </a:tabLst>
            </a:pPr>
            <a:r>
              <a:rPr lang="es-AR" sz="2800" b="1" spc="-5"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Distancia</a:t>
            </a:r>
            <a:r>
              <a:rPr lang="es-AR"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externa</a:t>
            </a:r>
            <a:r>
              <a:rPr lang="es-AR" sz="28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fuga</a:t>
            </a:r>
            <a:r>
              <a:rPr lang="es-AR" sz="28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mínima</a:t>
            </a:r>
          </a:p>
          <a:p>
            <a:pPr marL="750569" lvl="2" indent="-342900">
              <a:spcBef>
                <a:spcPts val="855"/>
              </a:spcBef>
              <a:buFont typeface="Wingdings" panose="05000000000000000000" pitchFamily="2" charset="2"/>
              <a:buChar char="Ø"/>
              <a:tabLst>
                <a:tab pos="903605" algn="l"/>
              </a:tabLst>
            </a:pPr>
            <a:r>
              <a:rPr lang="es-AR" sz="2800" b="1" spc="-5"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Clase</a:t>
            </a:r>
            <a:r>
              <a:rPr lang="es-AR" sz="2800" b="1" spc="-1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8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a:t>
            </a:r>
            <a:r>
              <a:rPr lang="es-AR"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precisión</a:t>
            </a:r>
          </a:p>
          <a:p>
            <a:pPr marL="750570" lvl="2" indent="-342900">
              <a:spcBef>
                <a:spcPts val="860"/>
              </a:spcBef>
              <a:buFont typeface="Wingdings" panose="05000000000000000000" pitchFamily="2" charset="2"/>
              <a:buChar char="Ø"/>
              <a:tabLst>
                <a:tab pos="905510" algn="l"/>
              </a:tabLst>
            </a:pPr>
            <a:r>
              <a:rPr lang="es-AR" sz="2800" b="1" spc="-5"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a:t>
            </a:r>
            <a:endPar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50569" lvl="2" indent="-342900">
              <a:spcBef>
                <a:spcPts val="855"/>
              </a:spcBef>
              <a:buFont typeface="Wingdings" panose="05000000000000000000" pitchFamily="2" charset="2"/>
              <a:buChar char="Ø"/>
              <a:tabLst>
                <a:tab pos="903605" algn="l"/>
              </a:tabLst>
            </a:pPr>
            <a:r>
              <a:rPr lang="es-AR" sz="2800" b="1" spc="-5"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Comportamiento</a:t>
            </a:r>
            <a:r>
              <a:rPr lang="es-AR" sz="2800" b="1" spc="-1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lang="es-AR" sz="28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régimen transito</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rio</a:t>
            </a:r>
          </a:p>
          <a:p>
            <a:pPr>
              <a:lnSpc>
                <a:spcPct val="100000"/>
              </a:lnSpc>
            </a:pPr>
            <a:endParaRPr lang="es-AR" sz="2400" dirty="0">
              <a:latin typeface="Times New Roman" panose="02020603050405020304" pitchFamily="18" charset="0"/>
              <a:cs typeface="Times New Roman" panose="02020603050405020304" pitchFamily="18" charset="0"/>
            </a:endParaRPr>
          </a:p>
          <a:p>
            <a:pPr>
              <a:lnSpc>
                <a:spcPct val="100000"/>
              </a:lnSpc>
            </a:pPr>
            <a:endParaRPr lang="es-AR" sz="2400" dirty="0">
              <a:latin typeface="Times New Roman" panose="02020603050405020304" pitchFamily="18" charset="0"/>
              <a:cs typeface="Times New Roman" panose="02020603050405020304" pitchFamily="18" charset="0"/>
            </a:endParaRPr>
          </a:p>
          <a:p>
            <a:pPr marL="810260" lvl="2" indent="-562610">
              <a:spcBef>
                <a:spcPts val="850"/>
              </a:spcBef>
              <a:buAutoNum type="arabicPeriod"/>
              <a:tabLst>
                <a:tab pos="810895" algn="l"/>
              </a:tabLst>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0B9EDF1A-1895-45F9-A995-B632D46B45F0}"/>
              </a:ext>
            </a:extLst>
          </p:cNvPr>
          <p:cNvPicPr/>
          <p:nvPr/>
        </p:nvPicPr>
        <p:blipFill>
          <a:blip r:embed="rId3" cstate="print"/>
          <a:stretch>
            <a:fillRect/>
          </a:stretch>
        </p:blipFill>
        <p:spPr>
          <a:xfrm>
            <a:off x="11049000" y="290102"/>
            <a:ext cx="2208357" cy="54809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04800" y="224939"/>
            <a:ext cx="12420600" cy="9830896"/>
          </a:xfrm>
          <a:prstGeom prst="rect">
            <a:avLst/>
          </a:prstGeom>
        </p:spPr>
        <p:txBody>
          <a:bodyPr vert="horz" wrap="square" lIns="0" tIns="121920" rIns="0" bIns="0" rtlCol="0">
            <a:spAutoFit/>
          </a:bodyPr>
          <a:lstStyle/>
          <a:p>
            <a:pPr marL="927100" lvl="2">
              <a:spcBef>
                <a:spcPts val="960"/>
              </a:spcBef>
            </a:pPr>
            <a:r>
              <a:rPr lang="es-AR" sz="2000" b="1" i="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b="1" i="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i="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endParaRPr lang="es-AR" sz="20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27100" lvl="2">
              <a:spcBef>
                <a:spcPts val="960"/>
              </a:spcBef>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dieléctricas</a:t>
            </a:r>
            <a:endPar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571750" lvl="4" indent="-285750">
              <a:spcBef>
                <a:spcPts val="865"/>
              </a:spcBef>
              <a:buFont typeface="Wingdings" panose="05000000000000000000" pitchFamily="2" charset="2"/>
              <a:buChar char="Ø"/>
            </a:pPr>
            <a:r>
              <a:rPr sz="2000" b="1" spc="-5" dirty="0">
                <a:latin typeface="Times New Roman" panose="02020603050405020304" pitchFamily="18" charset="0"/>
                <a:cs typeface="Times New Roman" panose="02020603050405020304" pitchFamily="18" charset="0"/>
              </a:rPr>
              <a:t>-</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impulso</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atmosférico</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571750" lvl="4" indent="-285750">
              <a:spcBef>
                <a:spcPts val="855"/>
              </a:spcBef>
              <a:buFont typeface="Wingdings" panose="05000000000000000000" pitchFamily="2" charset="2"/>
              <a:buChar char="Ø"/>
            </a:pP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sobretensiones</a:t>
            </a:r>
            <a:r>
              <a:rP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maniobra</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571750" lvl="4" indent="-285750">
              <a:spcBef>
                <a:spcPts val="855"/>
              </a:spcBef>
              <a:buFont typeface="Wingdings" panose="05000000000000000000" pitchFamily="2" charset="2"/>
              <a:buChar char="Ø"/>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sobretensiones</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44900" lvl="8" indent="-494030">
              <a:spcBef>
                <a:spcPts val="885"/>
              </a:spcBef>
              <a:buFont typeface="Wingdings" panose="05000000000000000000" pitchFamily="2" charset="2"/>
              <a:buChar char="ü"/>
              <a:tabLst>
                <a:tab pos="902335" algn="l"/>
              </a:tabLst>
            </a:pPr>
            <a:r>
              <a:rPr lang="es-AR" sz="2000" b="1" spc="-5" dirty="0">
                <a:latin typeface="Times New Roman" panose="02020603050405020304" pitchFamily="18" charset="0"/>
                <a:cs typeface="Times New Roman" panose="02020603050405020304" pitchFamily="18" charset="0"/>
              </a:rPr>
              <a:t>Pruebas</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spc="-20" dirty="0">
                <a:latin typeface="Times New Roman" panose="02020603050405020304" pitchFamily="18" charset="0"/>
                <a:cs typeface="Times New Roman" panose="02020603050405020304" pitchFamily="18" charset="0"/>
              </a:rPr>
              <a:t> </a:t>
            </a:r>
            <a:r>
              <a:rPr lang="es-AR" sz="2000" b="1" dirty="0">
                <a:latin typeface="Times New Roman" panose="02020603050405020304" pitchFamily="18" charset="0"/>
                <a:cs typeface="Times New Roman" panose="02020603050405020304" pitchFamily="18" charset="0"/>
              </a:rPr>
              <a:t>radio-</a:t>
            </a:r>
            <a:r>
              <a:rPr lang="es-AR" sz="2000" b="1" spc="-2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influencia</a:t>
            </a:r>
            <a:endParaRPr lang="es-AR" sz="2000" b="1" dirty="0">
              <a:latin typeface="Times New Roman" panose="02020603050405020304" pitchFamily="18" charset="0"/>
              <a:cs typeface="Times New Roman" panose="02020603050405020304" pitchFamily="18" charset="0"/>
            </a:endParaRPr>
          </a:p>
          <a:p>
            <a:pPr marL="3644900" lvl="8" indent="-494030">
              <a:spcBef>
                <a:spcPts val="850"/>
              </a:spcBef>
              <a:buFont typeface="Wingdings" panose="05000000000000000000" pitchFamily="2" charset="2"/>
              <a:buChar char="ü"/>
              <a:tabLst>
                <a:tab pos="902335" algn="l"/>
              </a:tabLst>
            </a:pPr>
            <a:r>
              <a:rPr lang="es-AR" sz="2000" b="1" spc="-5" dirty="0">
                <a:latin typeface="Times New Roman" panose="02020603050405020304" pitchFamily="18" charset="0"/>
                <a:cs typeface="Times New Roman" panose="02020603050405020304" pitchFamily="18" charset="0"/>
              </a:rPr>
              <a:t>Pruebas</a:t>
            </a:r>
            <a:r>
              <a:rPr lang="es-AR" sz="2000" b="1"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spc="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aumento</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spc="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temperatura</a:t>
            </a:r>
            <a:endParaRPr lang="es-AR" sz="2000" b="1" dirty="0">
              <a:latin typeface="Times New Roman" panose="02020603050405020304" pitchFamily="18" charset="0"/>
              <a:cs typeface="Times New Roman" panose="02020603050405020304" pitchFamily="18" charset="0"/>
            </a:endParaRPr>
          </a:p>
          <a:p>
            <a:pPr marL="3644900" lvl="8" indent="-494030">
              <a:spcBef>
                <a:spcPts val="855"/>
              </a:spcBef>
              <a:buFont typeface="Wingdings" panose="05000000000000000000" pitchFamily="2" charset="2"/>
              <a:buChar char="ü"/>
              <a:tabLst>
                <a:tab pos="902335" algn="l"/>
              </a:tabLst>
            </a:pPr>
            <a:r>
              <a:rPr lang="es-AR" sz="2000" b="1" spc="-5" dirty="0">
                <a:latin typeface="Times New Roman" panose="02020603050405020304" pitchFamily="18" charset="0"/>
                <a:cs typeface="Times New Roman" panose="02020603050405020304" pitchFamily="18" charset="0"/>
              </a:rPr>
              <a:t>Medidas</a:t>
            </a:r>
            <a:r>
              <a:rPr lang="es-AR" sz="2000" b="1" spc="-2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pérdidas</a:t>
            </a:r>
            <a:endParaRPr lang="es-AR" sz="2000" b="1" dirty="0">
              <a:latin typeface="Times New Roman" panose="02020603050405020304" pitchFamily="18" charset="0"/>
              <a:cs typeface="Times New Roman" panose="02020603050405020304" pitchFamily="18" charset="0"/>
            </a:endParaRPr>
          </a:p>
          <a:p>
            <a:pPr marL="3644900" lvl="8" indent="-494030">
              <a:spcBef>
                <a:spcPts val="865"/>
              </a:spcBef>
              <a:buFont typeface="Wingdings" panose="05000000000000000000" pitchFamily="2" charset="2"/>
              <a:buChar char="ü"/>
              <a:tabLst>
                <a:tab pos="902335" algn="l"/>
              </a:tabLst>
            </a:pPr>
            <a:r>
              <a:rPr lang="es-AR" sz="2000" b="1" spc="-5" dirty="0">
                <a:latin typeface="Times New Roman" panose="02020603050405020304" pitchFamily="18" charset="0"/>
                <a:cs typeface="Times New Roman" panose="02020603050405020304" pitchFamily="18" charset="0"/>
              </a:rPr>
              <a:t>Medición de</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error</a:t>
            </a:r>
            <a:r>
              <a:rPr lang="es-AR" sz="2000" b="1" dirty="0">
                <a:latin typeface="Times New Roman" panose="02020603050405020304" pitchFamily="18" charset="0"/>
                <a:cs typeface="Times New Roman" panose="02020603050405020304" pitchFamily="18" charset="0"/>
              </a:rPr>
              <a:t> en </a:t>
            </a:r>
            <a:r>
              <a:rPr lang="es-AR" sz="2000" b="1" spc="-5" dirty="0">
                <a:latin typeface="Times New Roman" panose="02020603050405020304" pitchFamily="18" charset="0"/>
                <a:cs typeface="Times New Roman" panose="02020603050405020304" pitchFamily="18" charset="0"/>
              </a:rPr>
              <a:t>cada</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relación</a:t>
            </a:r>
            <a:r>
              <a:rPr lang="es-AR" sz="2000" b="1"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transformación</a:t>
            </a:r>
            <a:endParaRPr lang="es-AR" sz="2000" b="1" dirty="0">
              <a:latin typeface="Times New Roman" panose="02020603050405020304" pitchFamily="18" charset="0"/>
              <a:cs typeface="Times New Roman" panose="02020603050405020304" pitchFamily="18" charset="0"/>
            </a:endParaRPr>
          </a:p>
          <a:p>
            <a:pPr marL="3644900" lvl="8" indent="-494030">
              <a:spcBef>
                <a:spcPts val="850"/>
              </a:spcBef>
              <a:buFont typeface="Wingdings" panose="05000000000000000000" pitchFamily="2" charset="2"/>
              <a:buChar char="ü"/>
              <a:tabLst>
                <a:tab pos="902335" algn="l"/>
              </a:tabLst>
            </a:pPr>
            <a:r>
              <a:rPr lang="es-AR" sz="2000" b="1" spc="-5" dirty="0">
                <a:latin typeface="Times New Roman" panose="02020603050405020304" pitchFamily="18" charset="0"/>
                <a:cs typeface="Times New Roman" panose="02020603050405020304" pitchFamily="18" charset="0"/>
              </a:rPr>
              <a:t>Prueba</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circuito</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abierto</a:t>
            </a:r>
            <a:endParaRPr lang="es-AR" sz="2000" b="1" dirty="0">
              <a:latin typeface="Times New Roman" panose="02020603050405020304" pitchFamily="18" charset="0"/>
              <a:cs typeface="Times New Roman" panose="02020603050405020304" pitchFamily="18" charset="0"/>
            </a:endParaRPr>
          </a:p>
          <a:p>
            <a:pPr marL="3644900" lvl="8" indent="-494030">
              <a:spcBef>
                <a:spcPts val="865"/>
              </a:spcBef>
              <a:buFont typeface="Wingdings" panose="05000000000000000000" pitchFamily="2" charset="2"/>
              <a:buChar char="ü"/>
              <a:tabLst>
                <a:tab pos="902335" algn="l"/>
              </a:tabLst>
            </a:pPr>
            <a:r>
              <a:rPr lang="es-AR" sz="2000" b="1" spc="-5" dirty="0">
                <a:latin typeface="Times New Roman" panose="02020603050405020304" pitchFamily="18" charset="0"/>
                <a:cs typeface="Times New Roman" panose="02020603050405020304" pitchFamily="18" charset="0"/>
              </a:rPr>
              <a:t>Pruebas</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 corto</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circuito</a:t>
            </a:r>
            <a:endParaRPr lang="es-AR" sz="2000" b="1" dirty="0">
              <a:latin typeface="Times New Roman" panose="02020603050405020304" pitchFamily="18" charset="0"/>
              <a:cs typeface="Times New Roman" panose="02020603050405020304" pitchFamily="18" charset="0"/>
            </a:endParaRPr>
          </a:p>
          <a:p>
            <a:pPr marL="3644900" lvl="8" indent="-494030">
              <a:spcBef>
                <a:spcPts val="855"/>
              </a:spcBef>
              <a:buFont typeface="Wingdings" panose="05000000000000000000" pitchFamily="2" charset="2"/>
              <a:buChar char="ü"/>
              <a:tabLst>
                <a:tab pos="902335" algn="l"/>
              </a:tabLst>
            </a:pPr>
            <a:r>
              <a:rPr lang="es-AR" sz="2000" b="1" spc="-5" dirty="0">
                <a:latin typeface="Times New Roman" panose="02020603050405020304" pitchFamily="18" charset="0"/>
                <a:cs typeface="Times New Roman" panose="02020603050405020304" pitchFamily="18" charset="0"/>
              </a:rPr>
              <a:t>Verificación</a:t>
            </a:r>
            <a:r>
              <a:rPr lang="es-AR" sz="2000" b="1" spc="-10" dirty="0">
                <a:latin typeface="Times New Roman" panose="02020603050405020304" pitchFamily="18" charset="0"/>
                <a:cs typeface="Times New Roman" panose="02020603050405020304" pitchFamily="18" charset="0"/>
              </a:rPr>
              <a:t> </a:t>
            </a:r>
            <a:r>
              <a:rPr lang="es-AR" sz="2000" b="1" dirty="0">
                <a:latin typeface="Times New Roman" panose="02020603050405020304" pitchFamily="18" charset="0"/>
                <a:cs typeface="Times New Roman" panose="02020603050405020304" pitchFamily="18" charset="0"/>
              </a:rPr>
              <a:t>en</a:t>
            </a:r>
            <a:r>
              <a:rPr lang="es-AR" sz="2000" b="1" spc="-2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régimen</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transitorio</a:t>
            </a:r>
            <a:endParaRPr lang="es-AR" sz="2000" b="1" dirty="0">
              <a:latin typeface="Times New Roman" panose="02020603050405020304" pitchFamily="18" charset="0"/>
              <a:cs typeface="Times New Roman" panose="02020603050405020304" pitchFamily="18" charset="0"/>
            </a:endParaRPr>
          </a:p>
          <a:p>
            <a:pPr lvl="5"/>
            <a:endParaRPr lang="es-AR" sz="2000" b="1" dirty="0">
              <a:latin typeface="Times New Roman" panose="02020603050405020304" pitchFamily="18" charset="0"/>
              <a:cs typeface="Times New Roman" panose="02020603050405020304" pitchFamily="18" charset="0"/>
            </a:endParaRPr>
          </a:p>
          <a:p>
            <a:pPr marL="926465" lvl="3">
              <a:tabLst>
                <a:tab pos="360045" algn="l"/>
              </a:tabLst>
            </a:pPr>
            <a:r>
              <a:rPr lang="es-AR" sz="2000" b="1" dirty="0">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 de</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rutina</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especificada</a:t>
            </a:r>
          </a:p>
          <a:p>
            <a:pPr marL="926465" lvl="3">
              <a:tabLst>
                <a:tab pos="360045" algn="l"/>
              </a:tabLst>
            </a:pPr>
            <a:endParaRPr lang="es-AR" sz="2000" b="1" dirty="0">
              <a:latin typeface="Times New Roman" panose="02020603050405020304" pitchFamily="18" charset="0"/>
              <a:cs typeface="Times New Roman" panose="02020603050405020304" pitchFamily="18" charset="0"/>
            </a:endParaRPr>
          </a:p>
          <a:p>
            <a:pPr marL="2682240" lvl="6" indent="-494030">
              <a:spcBef>
                <a:spcPts val="865"/>
              </a:spcBef>
              <a:buFont typeface="Wingdings" panose="05000000000000000000" pitchFamily="2" charset="2"/>
              <a:buChar char="Ø"/>
              <a:tabLst>
                <a:tab pos="854075"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de</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potencial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2240" lvl="6" indent="-494030">
              <a:spcBef>
                <a:spcPts val="850"/>
              </a:spcBef>
              <a:buFont typeface="Wingdings" panose="05000000000000000000" pitchFamily="2" charset="2"/>
              <a:buChar char="Ø"/>
              <a:tabLst>
                <a:tab pos="854075"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precisión</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2240" lvl="6" indent="-494030">
              <a:spcBef>
                <a:spcPts val="855"/>
              </a:spcBef>
              <a:buFont typeface="Wingdings" panose="05000000000000000000" pitchFamily="2" charset="2"/>
              <a:buChar char="Ø"/>
              <a:tabLst>
                <a:tab pos="854075"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descargas</a:t>
            </a:r>
            <a:r>
              <a:rPr lang="es-AR" sz="20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parciales</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0969" lvl="6" indent="-492759">
              <a:spcBef>
                <a:spcPts val="865"/>
              </a:spcBef>
              <a:buFont typeface="Wingdings" panose="05000000000000000000" pitchFamily="2" charset="2"/>
              <a:buChar char="Ø"/>
              <a:tabLst>
                <a:tab pos="852805" algn="l"/>
              </a:tabLst>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Medidas</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secundario</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2240" lvl="6" indent="-494030">
              <a:spcBef>
                <a:spcPts val="855"/>
              </a:spcBef>
              <a:buFont typeface="Wingdings" panose="05000000000000000000" pitchFamily="2" charset="2"/>
              <a:buChar char="Ø"/>
              <a:tabLst>
                <a:tab pos="854075"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a:t>
            </a:r>
            <a:r>
              <a:rPr lang="es-AR" sz="20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polaridad</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2240" lvl="6" indent="-494030">
              <a:spcBef>
                <a:spcPts val="860"/>
              </a:spcBef>
              <a:buFont typeface="Wingdings" panose="05000000000000000000" pitchFamily="2" charset="2"/>
              <a:buChar char="Ø"/>
              <a:tabLst>
                <a:tab pos="854075"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fugas</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2240" lvl="6" indent="-494030">
              <a:spcBef>
                <a:spcPts val="855"/>
              </a:spcBef>
              <a:buFont typeface="Wingdings" panose="05000000000000000000" pitchFamily="2" charset="2"/>
              <a:buChar char="Ø"/>
              <a:tabLst>
                <a:tab pos="854075"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Curva</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magnetización</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límites</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erros</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0969" lvl="6" indent="-492759">
              <a:spcBef>
                <a:spcPts val="865"/>
              </a:spcBef>
              <a:buFont typeface="Wingdings" panose="05000000000000000000" pitchFamily="2" charset="2"/>
              <a:buChar char="Ø"/>
              <a:tabLst>
                <a:tab pos="852805"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 de</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factor</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disipación (Tangente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delta)</a:t>
            </a:r>
          </a:p>
          <a:p>
            <a:pPr marL="1657350" lvl="2" indent="-285750">
              <a:spcBef>
                <a:spcPts val="855"/>
              </a:spcBef>
              <a:buFont typeface="Wingdings" panose="05000000000000000000" pitchFamily="2" charset="2"/>
              <a:buChar char="Ø"/>
            </a:pPr>
            <a:endParaRPr sz="20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AFFE48AC-C7C0-47A1-8496-9BB70BCE3046}"/>
              </a:ext>
            </a:extLst>
          </p:cNvPr>
          <p:cNvPicPr/>
          <p:nvPr/>
        </p:nvPicPr>
        <p:blipFill>
          <a:blip r:embed="rId3" cstate="print"/>
          <a:stretch>
            <a:fillRect/>
          </a:stretch>
        </p:blipFill>
        <p:spPr>
          <a:xfrm>
            <a:off x="11049000" y="366302"/>
            <a:ext cx="2208357" cy="548098"/>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33705" y="457200"/>
            <a:ext cx="12520295" cy="9316525"/>
          </a:xfrm>
          <a:prstGeom prst="rect">
            <a:avLst/>
          </a:prstGeom>
        </p:spPr>
        <p:txBody>
          <a:bodyPr vert="horz" wrap="square" lIns="0" tIns="121920" rIns="0" bIns="0" rtlCol="0">
            <a:spAutoFit/>
          </a:bodyPr>
          <a:lstStyle/>
          <a:p>
            <a:pPr marL="12065" lvl="1">
              <a:spcBef>
                <a:spcPts val="960"/>
              </a:spcBef>
              <a:tabLst>
                <a:tab pos="360045"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Aceptación</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sitio</a:t>
            </a:r>
            <a:endPar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64870" lvl="3">
              <a:spcBef>
                <a:spcPts val="865"/>
              </a:spcBef>
              <a:tabLst>
                <a:tab pos="902335" algn="l"/>
              </a:tabLst>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Verificaciones</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generales</a:t>
            </a:r>
            <a:endPar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01700" lvl="2" indent="-494030">
              <a:spcBef>
                <a:spcPts val="865"/>
              </a:spcBef>
              <a:buAutoNum type="arabicPeriod"/>
              <a:tabLst>
                <a:tab pos="902335" algn="l"/>
              </a:tabLst>
            </a:pP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52600" lvl="1" indent="-342900">
              <a:spcBef>
                <a:spcPts val="855"/>
              </a:spcBef>
              <a:buFont typeface="Courier New" panose="02070309020205020404" pitchFamily="49" charset="0"/>
              <a:buChar char="o"/>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Ajustes</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conexiones</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52600" lvl="1" indent="-342900">
              <a:spcBef>
                <a:spcPts val="850"/>
              </a:spcBef>
              <a:buFont typeface="Courier New" panose="02070309020205020404" pitchFamily="49" charset="0"/>
              <a:buChar char="o"/>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Condición</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física</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porcelana</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52600" lvl="1" indent="-342900">
              <a:spcBef>
                <a:spcPts val="865"/>
              </a:spcBef>
              <a:buFont typeface="Courier New" panose="02070309020205020404" pitchFamily="49" charset="0"/>
              <a:buChar char="o"/>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Nivel</a:t>
            </a:r>
            <a:r>
              <a:rPr sz="24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aceite</a:t>
            </a:r>
          </a:p>
          <a:p>
            <a:pPr marL="1752600" lvl="1" indent="-342900">
              <a:spcBef>
                <a:spcPts val="855"/>
              </a:spcBef>
              <a:buFont typeface="Courier New" panose="02070309020205020404" pitchFamily="49" charset="0"/>
              <a:buChar char="o"/>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Estanqueidad</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52600" lvl="1" indent="-342900">
              <a:spcBef>
                <a:spcPts val="865"/>
              </a:spcBef>
              <a:buFont typeface="Courier New" panose="02070309020205020404" pitchFamily="49" charset="0"/>
              <a:buChar char="o"/>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Placa</a:t>
            </a:r>
            <a:r>
              <a:rPr sz="2400"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52600" lvl="1" indent="-342900">
              <a:spcBef>
                <a:spcPts val="850"/>
              </a:spcBef>
              <a:buFont typeface="Courier New" panose="02070309020205020404" pitchFamily="49" charset="0"/>
              <a:buChar char="o"/>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Orientación</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terminales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52600" lvl="1" indent="-342900">
              <a:spcBef>
                <a:spcPts val="865"/>
              </a:spcBef>
              <a:buFont typeface="Courier New" panose="02070309020205020404" pitchFamily="49" charset="0"/>
              <a:buChar char="o"/>
            </a:pPr>
            <a:r>
              <a:rPr sz="24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Puestas</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a:t>
            </a:r>
          </a:p>
          <a:p>
            <a:pPr marL="1752600" lvl="1" indent="-342900">
              <a:spcBef>
                <a:spcPts val="850"/>
              </a:spcBef>
              <a:buFont typeface="Courier New" panose="02070309020205020404" pitchFamily="49" charset="0"/>
              <a:buChar char="o"/>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Caja</a:t>
            </a:r>
            <a:r>
              <a:rPr sz="24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bornes</a:t>
            </a:r>
            <a:endPar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52500">
              <a:spcBef>
                <a:spcPts val="850"/>
              </a:spcBef>
            </a:pPr>
            <a:endParaRPr lang="es-AR" sz="2400" spc="-5" dirty="0">
              <a:latin typeface="Times New Roman" panose="02020603050405020304" pitchFamily="18" charset="0"/>
              <a:cs typeface="Times New Roman" panose="02020603050405020304" pitchFamily="18" charset="0"/>
            </a:endParaRPr>
          </a:p>
          <a:p>
            <a:pPr marL="927100" lvl="2">
              <a:spcBef>
                <a:spcPts val="950"/>
              </a:spcBef>
            </a:pP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Comprobaciones</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eléctricas</a:t>
            </a:r>
          </a:p>
          <a:p>
            <a:pPr marL="12700">
              <a:spcBef>
                <a:spcPts val="950"/>
              </a:spcBef>
            </a:pPr>
            <a:endParaRPr lang="es-AR" sz="2400" dirty="0">
              <a:latin typeface="Times New Roman" panose="02020603050405020304" pitchFamily="18" charset="0"/>
              <a:cs typeface="Times New Roman" panose="02020603050405020304" pitchFamily="18" charset="0"/>
            </a:endParaRPr>
          </a:p>
          <a:p>
            <a:pPr marL="1813560" lvl="2" indent="-342900">
              <a:spcBef>
                <a:spcPts val="850"/>
              </a:spcBef>
              <a:buFont typeface="Courier New" panose="02070309020205020404" pitchFamily="49" charset="0"/>
              <a:buChar char="o"/>
            </a:pP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los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arrollados</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secundarios</a:t>
            </a: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813560" marR="114300" lvl="2" indent="-342900">
              <a:lnSpc>
                <a:spcPct val="150700"/>
              </a:lnSpc>
              <a:spcBef>
                <a:spcPts val="15"/>
              </a:spcBef>
              <a:buFont typeface="Courier New" panose="02070309020205020404" pitchFamily="49" charset="0"/>
              <a:buChar char="o"/>
            </a:pP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todas</a:t>
            </a:r>
            <a:r>
              <a:rPr lang="es-A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relaciones</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trasformación</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 </a:t>
            </a:r>
            <a:r>
              <a:rPr lang="es-AR" sz="24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cada</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polaridad.</a:t>
            </a:r>
          </a:p>
          <a:p>
            <a:pPr marL="1862455" lvl="2" indent="-342900">
              <a:spcBef>
                <a:spcPts val="865"/>
              </a:spcBef>
              <a:buFont typeface="Courier New" panose="02070309020205020404" pitchFamily="49" charset="0"/>
              <a:buChar char="o"/>
            </a:pP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aislamiento</a:t>
            </a: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862455" lvl="2" indent="-342900">
              <a:spcBef>
                <a:spcPts val="850"/>
              </a:spcBef>
              <a:buFont typeface="Courier New" panose="02070309020205020404" pitchFamily="49" charset="0"/>
              <a:buChar char="o"/>
            </a:pP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capacitancia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tangente</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delta</a:t>
            </a:r>
          </a:p>
          <a:p>
            <a:pPr marL="952500">
              <a:spcBef>
                <a:spcPts val="850"/>
              </a:spcBef>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09DB8C44-737E-42BD-9FCD-4CCA3B85D88A}"/>
              </a:ext>
            </a:extLst>
          </p:cNvPr>
          <p:cNvPicPr/>
          <p:nvPr/>
        </p:nvPicPr>
        <p:blipFill>
          <a:blip r:embed="rId2" cstate="print"/>
          <a:stretch>
            <a:fillRect/>
          </a:stretch>
        </p:blipFill>
        <p:spPr>
          <a:xfrm>
            <a:off x="11049000" y="290102"/>
            <a:ext cx="2208357" cy="54809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67511" y="228600"/>
            <a:ext cx="13106400" cy="9753504"/>
          </a:xfrm>
          <a:prstGeom prst="rect">
            <a:avLst/>
          </a:prstGeom>
        </p:spPr>
        <p:txBody>
          <a:bodyPr vert="horz" wrap="square" lIns="0" tIns="12700" rIns="0" bIns="0" rtlCol="0">
            <a:spAutoFit/>
          </a:bodyPr>
          <a:lstStyle/>
          <a:p>
            <a:pPr>
              <a:lnSpc>
                <a:spcPct val="100000"/>
              </a:lnSpc>
            </a:pPr>
            <a:endParaRPr sz="1100" dirty="0">
              <a:latin typeface="Times New Roman" panose="02020603050405020304" pitchFamily="18" charset="0"/>
              <a:cs typeface="Times New Roman" panose="02020603050405020304" pitchFamily="18" charset="0"/>
            </a:endParaRPr>
          </a:p>
          <a:p>
            <a:pPr marL="12700" marR="391160" algn="ctr">
              <a:lnSpc>
                <a:spcPct val="102899"/>
              </a:lnSpc>
              <a:spcBef>
                <a:spcPts val="5"/>
              </a:spcBef>
              <a:tabLst>
                <a:tab pos="212725" algn="l"/>
              </a:tabLst>
            </a:pPr>
            <a:r>
              <a:rPr lang="es-AR" sz="2800" b="1" spc="-5"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 </a:t>
            </a:r>
            <a:r>
              <a:rPr sz="28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Especificaciones</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eléctricas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mantenimiento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a:t>
            </a:r>
            <a:r>
              <a:rPr sz="28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i="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transformadores</a:t>
            </a:r>
            <a:r>
              <a:rPr sz="3200" b="1" i="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i="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i="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i="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potencial</a:t>
            </a:r>
            <a:r>
              <a:rPr lang="es-AR" sz="3200" b="1" i="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i="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inductivos</a:t>
            </a:r>
            <a:r>
              <a:rPr sz="3200" b="1" i="1" u="sng"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i="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3200" b="1" i="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i="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capacitivos</a:t>
            </a:r>
            <a:endParaRPr lang="es-AR" sz="3200" b="1" i="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marR="391160" algn="just">
              <a:lnSpc>
                <a:spcPct val="102899"/>
              </a:lnSpc>
              <a:spcBef>
                <a:spcPts val="5"/>
              </a:spcBef>
              <a:tabLst>
                <a:tab pos="212725" algn="l"/>
              </a:tabLst>
            </a:pPr>
            <a:endParaRPr sz="1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spcBef>
                <a:spcPts val="860"/>
              </a:spcBef>
              <a:tabLst>
                <a:tab pos="360045" algn="l"/>
              </a:tabLst>
            </a:pPr>
            <a:r>
              <a:rPr sz="2000" b="1" spc="-5" dirty="0">
                <a:latin typeface="Times New Roman" panose="02020603050405020304" pitchFamily="18" charset="0"/>
                <a:cs typeface="Times New Roman" panose="02020603050405020304" pitchFamily="18" charset="0"/>
              </a:rPr>
              <a:t>Objeto </a:t>
            </a:r>
            <a:r>
              <a:rPr sz="2000" b="1" dirty="0">
                <a:latin typeface="Times New Roman" panose="02020603050405020304" pitchFamily="18" charset="0"/>
                <a:cs typeface="Times New Roman" panose="02020603050405020304" pitchFamily="18" charset="0"/>
              </a:rPr>
              <a:t>y</a:t>
            </a:r>
            <a:r>
              <a:rPr sz="2000" b="1" spc="-55"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campo</a:t>
            </a:r>
            <a:r>
              <a:rPr sz="2000" b="1" spc="-2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de </a:t>
            </a:r>
            <a:r>
              <a:rPr sz="2000" b="1" dirty="0">
                <a:latin typeface="Times New Roman" panose="02020603050405020304" pitchFamily="18" charset="0"/>
                <a:cs typeface="Times New Roman" panose="02020603050405020304" pitchFamily="18" charset="0"/>
              </a:rPr>
              <a:t>aplicación</a:t>
            </a:r>
          </a:p>
          <a:p>
            <a:pPr marL="298450" marR="6350" indent="-285750" algn="just">
              <a:lnSpc>
                <a:spcPct val="143300"/>
              </a:lnSpc>
              <a:spcBef>
                <a:spcPts val="825"/>
              </a:spcBef>
              <a:buFont typeface="Wingdings" panose="05000000000000000000" pitchFamily="2" charset="2"/>
              <a:buChar char="ü"/>
            </a:pPr>
            <a:r>
              <a:rPr sz="2000" b="1" dirty="0">
                <a:latin typeface="Times New Roman" panose="02020603050405020304" pitchFamily="18" charset="0"/>
                <a:cs typeface="Times New Roman" panose="02020603050405020304" pitchFamily="18" charset="0"/>
              </a:rPr>
              <a:t>El</a:t>
            </a:r>
            <a:r>
              <a:rPr sz="2000" b="1" spc="-1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propósito</a:t>
            </a:r>
            <a:r>
              <a:rPr sz="2000" b="1" spc="-15"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de</a:t>
            </a:r>
            <a:r>
              <a:rPr sz="2000" b="1" spc="-2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estas</a:t>
            </a:r>
            <a:r>
              <a:rPr sz="2000" b="1" spc="-1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especificaciones</a:t>
            </a:r>
            <a:r>
              <a:rPr sz="2000" b="1" spc="-2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es</a:t>
            </a:r>
            <a:r>
              <a:rPr sz="2000" b="1" spc="-1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indicar</a:t>
            </a:r>
            <a:r>
              <a:rPr sz="2000" b="1" spc="-1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las</a:t>
            </a:r>
            <a:r>
              <a:rPr sz="2000" b="1" spc="-2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normas</a:t>
            </a:r>
            <a:r>
              <a:rPr sz="2000" b="1" spc="-1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y</a:t>
            </a:r>
            <a:r>
              <a:rPr sz="2000" b="1" spc="-3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todas </a:t>
            </a:r>
            <a:r>
              <a:rPr sz="2000" b="1" spc="-10" dirty="0">
                <a:latin typeface="Times New Roman" panose="02020603050405020304" pitchFamily="18" charset="0"/>
                <a:cs typeface="Times New Roman" panose="02020603050405020304" pitchFamily="18" charset="0"/>
              </a:rPr>
              <a:t>las </a:t>
            </a:r>
            <a:r>
              <a:rPr sz="2000" b="1" spc="-38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exigencias </a:t>
            </a:r>
            <a:r>
              <a:rPr sz="2000" b="1" dirty="0">
                <a:latin typeface="Times New Roman" panose="02020603050405020304" pitchFamily="18" charset="0"/>
                <a:cs typeface="Times New Roman" panose="02020603050405020304" pitchFamily="18" charset="0"/>
              </a:rPr>
              <a:t>que </a:t>
            </a:r>
            <a:r>
              <a:rPr sz="2000" b="1" spc="-5" dirty="0">
                <a:latin typeface="Times New Roman" panose="02020603050405020304" pitchFamily="18" charset="0"/>
                <a:cs typeface="Times New Roman" panose="02020603050405020304" pitchFamily="18" charset="0"/>
              </a:rPr>
              <a:t>deberán </a:t>
            </a:r>
            <a:r>
              <a:rPr sz="2000" b="1" dirty="0">
                <a:latin typeface="Times New Roman" panose="02020603050405020304" pitchFamily="18" charset="0"/>
                <a:cs typeface="Times New Roman" panose="02020603050405020304" pitchFamily="18" charset="0"/>
              </a:rPr>
              <a:t>cumplir </a:t>
            </a:r>
            <a:r>
              <a:rPr sz="2000" b="1" spc="-5" dirty="0">
                <a:latin typeface="Times New Roman" panose="02020603050405020304" pitchFamily="18" charset="0"/>
                <a:cs typeface="Times New Roman" panose="02020603050405020304" pitchFamily="18" charset="0"/>
              </a:rPr>
              <a:t>los transformadores</a:t>
            </a:r>
            <a:r>
              <a:rPr sz="2000" b="1" dirty="0">
                <a:latin typeface="Times New Roman" panose="02020603050405020304" pitchFamily="18" charset="0"/>
                <a:cs typeface="Times New Roman" panose="02020603050405020304" pitchFamily="18" charset="0"/>
              </a:rPr>
              <a:t> </a:t>
            </a:r>
            <a:r>
              <a:rPr sz="2000" b="1" spc="-10" dirty="0">
                <a:latin typeface="Times New Roman" panose="02020603050405020304" pitchFamily="18" charset="0"/>
                <a:cs typeface="Times New Roman" panose="02020603050405020304" pitchFamily="18" charset="0"/>
              </a:rPr>
              <a:t>de </a:t>
            </a:r>
            <a:r>
              <a:rPr sz="2000" b="1" spc="-5" dirty="0">
                <a:latin typeface="Times New Roman" panose="02020603050405020304" pitchFamily="18" charset="0"/>
                <a:cs typeface="Times New Roman" panose="02020603050405020304" pitchFamily="18" charset="0"/>
              </a:rPr>
              <a:t>potenciales </a:t>
            </a:r>
            <a:r>
              <a:rPr sz="2000" b="1"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inductivos </a:t>
            </a:r>
            <a:r>
              <a:rPr sz="2000" b="1" dirty="0">
                <a:latin typeface="Times New Roman" panose="02020603050405020304" pitchFamily="18" charset="0"/>
                <a:cs typeface="Times New Roman" panose="02020603050405020304" pitchFamily="18" charset="0"/>
              </a:rPr>
              <a:t>y </a:t>
            </a:r>
            <a:r>
              <a:rPr sz="2000" b="1" spc="-5" dirty="0">
                <a:latin typeface="Times New Roman" panose="02020603050405020304" pitchFamily="18" charset="0"/>
                <a:cs typeface="Times New Roman" panose="02020603050405020304" pitchFamily="18" charset="0"/>
              </a:rPr>
              <a:t>capacitivos </a:t>
            </a:r>
            <a:r>
              <a:rPr sz="2000" b="1" dirty="0">
                <a:latin typeface="Times New Roman" panose="02020603050405020304" pitchFamily="18" charset="0"/>
                <a:cs typeface="Times New Roman" panose="02020603050405020304" pitchFamily="18" charset="0"/>
              </a:rPr>
              <a:t>a ser </a:t>
            </a:r>
            <a:r>
              <a:rPr sz="2000" b="1" spc="-5" dirty="0">
                <a:latin typeface="Times New Roman" panose="02020603050405020304" pitchFamily="18" charset="0"/>
                <a:cs typeface="Times New Roman" panose="02020603050405020304" pitchFamily="18" charset="0"/>
              </a:rPr>
              <a:t>instalados </a:t>
            </a:r>
            <a:r>
              <a:rPr sz="2000" b="1" dirty="0">
                <a:latin typeface="Times New Roman" panose="02020603050405020304" pitchFamily="18" charset="0"/>
                <a:cs typeface="Times New Roman" panose="02020603050405020304" pitchFamily="18" charset="0"/>
              </a:rPr>
              <a:t>en </a:t>
            </a:r>
            <a:r>
              <a:rPr sz="2000" b="1" spc="-5" dirty="0">
                <a:latin typeface="Times New Roman" panose="02020603050405020304" pitchFamily="18" charset="0"/>
                <a:cs typeface="Times New Roman" panose="02020603050405020304" pitchFamily="18" charset="0"/>
              </a:rPr>
              <a:t>las subestaciones </a:t>
            </a:r>
            <a:r>
              <a:rPr sz="2000" b="1" spc="-10" dirty="0">
                <a:latin typeface="Times New Roman" panose="02020603050405020304" pitchFamily="18" charset="0"/>
                <a:cs typeface="Times New Roman" panose="02020603050405020304" pitchFamily="18" charset="0"/>
              </a:rPr>
              <a:t>cuya </a:t>
            </a:r>
            <a:r>
              <a:rPr sz="2000" b="1" spc="-5"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tensión</a:t>
            </a:r>
            <a:r>
              <a:rPr sz="2000" b="1" spc="-15"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sea</a:t>
            </a:r>
            <a:r>
              <a:rPr sz="2000" b="1" spc="-5"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igual</a:t>
            </a:r>
            <a:r>
              <a:rPr sz="2000" b="1" spc="-1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o</a:t>
            </a:r>
            <a:r>
              <a:rPr sz="2000" b="1" spc="-2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superior</a:t>
            </a:r>
            <a:r>
              <a:rPr sz="2000" b="1" spc="-1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a</a:t>
            </a:r>
            <a:r>
              <a:rPr sz="2000" b="1" spc="-1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34.5</a:t>
            </a:r>
            <a:r>
              <a:rPr sz="2000" b="1" spc="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Kv.</a:t>
            </a:r>
            <a:endParaRPr sz="2000" b="1" dirty="0">
              <a:latin typeface="Times New Roman" panose="02020603050405020304" pitchFamily="18" charset="0"/>
              <a:cs typeface="Times New Roman" panose="02020603050405020304" pitchFamily="18" charset="0"/>
            </a:endParaRPr>
          </a:p>
          <a:p>
            <a:pPr>
              <a:spcBef>
                <a:spcPts val="40"/>
              </a:spcBef>
            </a:pPr>
            <a:endParaRPr sz="2000" b="1" dirty="0">
              <a:latin typeface="Times New Roman" panose="02020603050405020304" pitchFamily="18" charset="0"/>
              <a:cs typeface="Times New Roman" panose="02020603050405020304" pitchFamily="18" charset="0"/>
            </a:endParaRPr>
          </a:p>
          <a:p>
            <a:pPr marL="298450" indent="-285750" algn="just">
              <a:buFont typeface="Wingdings" panose="05000000000000000000" pitchFamily="2" charset="2"/>
              <a:buChar char="ü"/>
            </a:pPr>
            <a:r>
              <a:rPr sz="2000" b="1" dirty="0">
                <a:latin typeface="Times New Roman" panose="02020603050405020304" pitchFamily="18" charset="0"/>
                <a:cs typeface="Times New Roman" panose="02020603050405020304" pitchFamily="18" charset="0"/>
              </a:rPr>
              <a:t>Los</a:t>
            </a:r>
            <a:r>
              <a:rPr sz="2000" b="1" spc="-5" dirty="0">
                <a:latin typeface="Times New Roman" panose="02020603050405020304" pitchFamily="18" charset="0"/>
                <a:cs typeface="Times New Roman" panose="02020603050405020304" pitchFamily="18" charset="0"/>
              </a:rPr>
              <a:t> transformadores</a:t>
            </a:r>
            <a:r>
              <a:rPr sz="2000" b="1" spc="1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y</a:t>
            </a:r>
            <a:r>
              <a:rPr sz="2000" b="1" spc="-1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dispositivos</a:t>
            </a:r>
            <a:r>
              <a:rPr sz="2000" b="1" spc="1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de</a:t>
            </a:r>
            <a:r>
              <a:rPr sz="2000" b="1" spc="-2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potencial</a:t>
            </a:r>
            <a:r>
              <a:rPr sz="2000" b="1" spc="-5" dirty="0">
                <a:latin typeface="Times New Roman" panose="02020603050405020304" pitchFamily="18" charset="0"/>
                <a:cs typeface="Times New Roman" panose="02020603050405020304" pitchFamily="18" charset="0"/>
              </a:rPr>
              <a:t> incluyen:</a:t>
            </a:r>
            <a:endParaRPr sz="2000" b="1" dirty="0">
              <a:latin typeface="Times New Roman" panose="02020603050405020304" pitchFamily="18" charset="0"/>
              <a:cs typeface="Times New Roman" panose="02020603050405020304" pitchFamily="18" charset="0"/>
            </a:endParaRPr>
          </a:p>
          <a:p>
            <a:pPr>
              <a:spcBef>
                <a:spcPts val="40"/>
              </a:spcBef>
            </a:pPr>
            <a:endParaRPr sz="2000" b="1" dirty="0">
              <a:latin typeface="Times New Roman" panose="02020603050405020304" pitchFamily="18" charset="0"/>
              <a:cs typeface="Times New Roman" panose="02020603050405020304" pitchFamily="18" charset="0"/>
            </a:endParaRPr>
          </a:p>
          <a:p>
            <a:pPr marL="1412240" lvl="2" indent="-285750">
              <a:buFont typeface="Wingdings" panose="05000000000000000000" pitchFamily="2" charset="2"/>
              <a:buChar char="q"/>
            </a:pP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Transformadores</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magnéticos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5"/>
              </a:spcBef>
              <a:buFont typeface="Wingdings" panose="05000000000000000000" pitchFamily="2" charset="2"/>
              <a:buChar char="q"/>
            </a:pP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12240" lvl="2" indent="-285750">
              <a:buFont typeface="Wingdings" panose="05000000000000000000" pitchFamily="2" charset="2"/>
              <a:buChar char="q"/>
            </a:pP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Transformadores</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capacitivos</a:t>
            </a:r>
            <a:endPar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12240" lvl="2" indent="-285750">
              <a:buFont typeface="Wingdings" panose="05000000000000000000" pitchFamily="2" charset="2"/>
              <a:buChar char="q"/>
            </a:pPr>
            <a:endPar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spcBef>
                <a:spcPts val="105"/>
              </a:spcBef>
              <a:tabLst>
                <a:tab pos="360045" algn="l"/>
              </a:tabLst>
            </a:pPr>
            <a:r>
              <a:rPr lang="pt-BR" sz="2000" b="1" spc="-5" dirty="0">
                <a:latin typeface="Times New Roman" panose="02020603050405020304" pitchFamily="18" charset="0"/>
                <a:cs typeface="Times New Roman" panose="02020603050405020304" pitchFamily="18" charset="0"/>
              </a:rPr>
              <a:t>Normas</a:t>
            </a:r>
            <a:r>
              <a:rPr lang="pt-BR" sz="2000" b="1" spc="-40" dirty="0">
                <a:latin typeface="Times New Roman" panose="02020603050405020304" pitchFamily="18" charset="0"/>
                <a:cs typeface="Times New Roman" panose="02020603050405020304" pitchFamily="18" charset="0"/>
              </a:rPr>
              <a:t> </a:t>
            </a:r>
            <a:r>
              <a:rPr lang="pt-BR" sz="2000" b="1" spc="-5" dirty="0" err="1">
                <a:latin typeface="Times New Roman" panose="02020603050405020304" pitchFamily="18" charset="0"/>
                <a:cs typeface="Times New Roman" panose="02020603050405020304" pitchFamily="18" charset="0"/>
              </a:rPr>
              <a:t>Internacionales</a:t>
            </a:r>
            <a:endParaRPr lang="pt-BR" sz="2000" dirty="0">
              <a:latin typeface="Times New Roman" panose="02020603050405020304" pitchFamily="18" charset="0"/>
              <a:cs typeface="Times New Roman" panose="02020603050405020304" pitchFamily="18" charset="0"/>
            </a:endParaRPr>
          </a:p>
          <a:p>
            <a:pPr lvl="1">
              <a:spcBef>
                <a:spcPts val="40"/>
              </a:spcBef>
              <a:buFont typeface="Arial"/>
              <a:buAutoNum type="arabicPeriod" startAt="2"/>
            </a:pPr>
            <a:endParaRPr lang="pt-BR" sz="2000" dirty="0">
              <a:latin typeface="Times New Roman" panose="02020603050405020304" pitchFamily="18" charset="0"/>
              <a:cs typeface="Times New Roman" panose="02020603050405020304" pitchFamily="18" charset="0"/>
            </a:endParaRPr>
          </a:p>
          <a:p>
            <a:pPr marL="2236469" lvl="6">
              <a:tabLst>
                <a:tab pos="903605" algn="l"/>
              </a:tabLst>
            </a:pPr>
            <a:r>
              <a:rPr lang="pt-BR" sz="2000" b="1" spc="-5" dirty="0">
                <a:latin typeface="Times New Roman" panose="02020603050405020304" pitchFamily="18" charset="0"/>
                <a:cs typeface="Times New Roman" panose="02020603050405020304" pitchFamily="18" charset="0"/>
              </a:rPr>
              <a:t>Normas</a:t>
            </a:r>
            <a:r>
              <a:rPr lang="pt-BR" sz="2000" b="1" spc="-35" dirty="0">
                <a:latin typeface="Times New Roman" panose="02020603050405020304" pitchFamily="18" charset="0"/>
                <a:cs typeface="Times New Roman" panose="02020603050405020304" pitchFamily="18" charset="0"/>
              </a:rPr>
              <a:t> </a:t>
            </a:r>
            <a:r>
              <a:rPr lang="pt-BR" sz="2000" b="1" spc="-10" dirty="0">
                <a:latin typeface="Times New Roman" panose="02020603050405020304" pitchFamily="18" charset="0"/>
                <a:cs typeface="Times New Roman" panose="02020603050405020304" pitchFamily="18" charset="0"/>
              </a:rPr>
              <a:t>ANSI</a:t>
            </a:r>
            <a:endParaRPr lang="pt-BR" sz="2000" dirty="0">
              <a:latin typeface="Times New Roman" panose="02020603050405020304" pitchFamily="18" charset="0"/>
              <a:cs typeface="Times New Roman" panose="02020603050405020304" pitchFamily="18" charset="0"/>
            </a:endParaRPr>
          </a:p>
          <a:p>
            <a:pPr marL="2287905" lvl="4"/>
            <a:r>
              <a:rPr lang="pt-BR" sz="2000" spc="-5" dirty="0">
                <a:latin typeface="Times New Roman" panose="02020603050405020304" pitchFamily="18" charset="0"/>
                <a:cs typeface="Times New Roman" panose="02020603050405020304" pitchFamily="18" charset="0"/>
              </a:rPr>
              <a:t>-ANSI</a:t>
            </a:r>
            <a:r>
              <a:rPr lang="pt-BR" sz="2000" spc="-25" dirty="0">
                <a:latin typeface="Times New Roman" panose="02020603050405020304" pitchFamily="18" charset="0"/>
                <a:cs typeface="Times New Roman" panose="02020603050405020304" pitchFamily="18" charset="0"/>
              </a:rPr>
              <a:t> </a:t>
            </a:r>
            <a:r>
              <a:rPr lang="pt-BR" sz="2000" spc="-5" dirty="0">
                <a:latin typeface="Times New Roman" panose="02020603050405020304" pitchFamily="18" charset="0"/>
                <a:cs typeface="Times New Roman" panose="02020603050405020304" pitchFamily="18" charset="0"/>
              </a:rPr>
              <a:t>C37</a:t>
            </a:r>
            <a:r>
              <a:rPr lang="pt-BR" sz="2000" spc="-10" dirty="0">
                <a:latin typeface="Times New Roman" panose="02020603050405020304" pitchFamily="18" charset="0"/>
                <a:cs typeface="Times New Roman" panose="02020603050405020304" pitchFamily="18" charset="0"/>
              </a:rPr>
              <a:t> </a:t>
            </a:r>
            <a:r>
              <a:rPr lang="pt-BR" sz="2000" dirty="0">
                <a:latin typeface="Times New Roman" panose="02020603050405020304" pitchFamily="18" charset="0"/>
                <a:cs typeface="Times New Roman" panose="02020603050405020304" pitchFamily="18" charset="0"/>
              </a:rPr>
              <a:t>–</a:t>
            </a:r>
            <a:r>
              <a:rPr lang="pt-BR" sz="2000" spc="-40" dirty="0">
                <a:latin typeface="Times New Roman" panose="02020603050405020304" pitchFamily="18" charset="0"/>
                <a:cs typeface="Times New Roman" panose="02020603050405020304" pitchFamily="18" charset="0"/>
              </a:rPr>
              <a:t> </a:t>
            </a:r>
            <a:r>
              <a:rPr lang="pt-BR" sz="2000" spc="-5" dirty="0">
                <a:latin typeface="Times New Roman" panose="02020603050405020304" pitchFamily="18" charset="0"/>
                <a:cs typeface="Times New Roman" panose="02020603050405020304" pitchFamily="18" charset="0"/>
              </a:rPr>
              <a:t>24</a:t>
            </a:r>
            <a:endParaRPr lang="pt-BR" sz="2000" dirty="0">
              <a:latin typeface="Times New Roman" panose="02020603050405020304" pitchFamily="18" charset="0"/>
              <a:cs typeface="Times New Roman" panose="02020603050405020304" pitchFamily="18" charset="0"/>
            </a:endParaRPr>
          </a:p>
          <a:p>
            <a:pPr lvl="4">
              <a:spcBef>
                <a:spcPts val="45"/>
              </a:spcBef>
            </a:pPr>
            <a:endParaRPr lang="pt-BR" sz="2000" dirty="0">
              <a:latin typeface="Times New Roman" panose="02020603050405020304" pitchFamily="18" charset="0"/>
              <a:cs typeface="Times New Roman" panose="02020603050405020304" pitchFamily="18" charset="0"/>
            </a:endParaRPr>
          </a:p>
          <a:p>
            <a:pPr marL="2287905" lvl="4"/>
            <a:r>
              <a:rPr lang="pt-BR" sz="2000" spc="-5" dirty="0">
                <a:latin typeface="Times New Roman" panose="02020603050405020304" pitchFamily="18" charset="0"/>
                <a:cs typeface="Times New Roman" panose="02020603050405020304" pitchFamily="18" charset="0"/>
              </a:rPr>
              <a:t>-ANSI</a:t>
            </a:r>
            <a:r>
              <a:rPr lang="pt-BR" sz="2000" spc="-50" dirty="0">
                <a:latin typeface="Times New Roman" panose="02020603050405020304" pitchFamily="18" charset="0"/>
                <a:cs typeface="Times New Roman" panose="02020603050405020304" pitchFamily="18" charset="0"/>
              </a:rPr>
              <a:t> </a:t>
            </a:r>
            <a:r>
              <a:rPr lang="pt-BR" sz="2000" dirty="0">
                <a:latin typeface="Times New Roman" panose="02020603050405020304" pitchFamily="18" charset="0"/>
                <a:cs typeface="Times New Roman" panose="02020603050405020304" pitchFamily="18" charset="0"/>
              </a:rPr>
              <a:t>C93.1</a:t>
            </a:r>
          </a:p>
          <a:p>
            <a:pPr lvl="4">
              <a:spcBef>
                <a:spcPts val="25"/>
              </a:spcBef>
            </a:pPr>
            <a:endParaRPr lang="pt-BR" sz="2000" dirty="0">
              <a:latin typeface="Times New Roman" panose="02020603050405020304" pitchFamily="18" charset="0"/>
              <a:cs typeface="Times New Roman" panose="02020603050405020304" pitchFamily="18" charset="0"/>
            </a:endParaRPr>
          </a:p>
          <a:p>
            <a:pPr marL="2236471" lvl="6">
              <a:spcBef>
                <a:spcPts val="5"/>
              </a:spcBef>
              <a:tabLst>
                <a:tab pos="904240" algn="l"/>
              </a:tabLst>
            </a:pPr>
            <a:r>
              <a:rPr lang="pt-BR" sz="2000" b="1" spc="-5" dirty="0">
                <a:latin typeface="Times New Roman" panose="02020603050405020304" pitchFamily="18" charset="0"/>
                <a:cs typeface="Times New Roman" panose="02020603050405020304" pitchFamily="18" charset="0"/>
              </a:rPr>
              <a:t>Normas</a:t>
            </a:r>
            <a:r>
              <a:rPr lang="pt-BR" sz="2000" b="1" spc="-45" dirty="0">
                <a:latin typeface="Times New Roman" panose="02020603050405020304" pitchFamily="18" charset="0"/>
                <a:cs typeface="Times New Roman" panose="02020603050405020304" pitchFamily="18" charset="0"/>
              </a:rPr>
              <a:t> </a:t>
            </a:r>
            <a:r>
              <a:rPr lang="pt-BR" sz="2000" b="1" dirty="0">
                <a:latin typeface="Times New Roman" panose="02020603050405020304" pitchFamily="18" charset="0"/>
                <a:cs typeface="Times New Roman" panose="02020603050405020304" pitchFamily="18" charset="0"/>
              </a:rPr>
              <a:t>NEMA</a:t>
            </a:r>
            <a:endParaRPr lang="pt-BR" sz="2000" dirty="0">
              <a:latin typeface="Times New Roman" panose="02020603050405020304" pitchFamily="18" charset="0"/>
              <a:cs typeface="Times New Roman" panose="02020603050405020304" pitchFamily="18" charset="0"/>
            </a:endParaRPr>
          </a:p>
          <a:p>
            <a:pPr lvl="6">
              <a:spcBef>
                <a:spcPts val="40"/>
              </a:spcBef>
              <a:buFont typeface="Arial"/>
              <a:buAutoNum type="arabicPeriod" startAt="2"/>
            </a:pPr>
            <a:endParaRPr lang="pt-BR" sz="2000" dirty="0">
              <a:latin typeface="Times New Roman" panose="02020603050405020304" pitchFamily="18" charset="0"/>
              <a:cs typeface="Times New Roman" panose="02020603050405020304" pitchFamily="18" charset="0"/>
            </a:endParaRPr>
          </a:p>
          <a:p>
            <a:pPr marL="2287905" lvl="4"/>
            <a:r>
              <a:rPr lang="pt-BR" sz="2000" spc="-5" dirty="0">
                <a:latin typeface="Times New Roman" panose="02020603050405020304" pitchFamily="18" charset="0"/>
                <a:cs typeface="Times New Roman" panose="02020603050405020304" pitchFamily="18" charset="0"/>
              </a:rPr>
              <a:t>-NEMA</a:t>
            </a:r>
            <a:r>
              <a:rPr lang="pt-BR" sz="2000" spc="-45" dirty="0">
                <a:latin typeface="Times New Roman" panose="02020603050405020304" pitchFamily="18" charset="0"/>
                <a:cs typeface="Times New Roman" panose="02020603050405020304" pitchFamily="18" charset="0"/>
              </a:rPr>
              <a:t> </a:t>
            </a:r>
            <a:r>
              <a:rPr lang="pt-BR" sz="2000" dirty="0">
                <a:latin typeface="Times New Roman" panose="02020603050405020304" pitchFamily="18" charset="0"/>
                <a:cs typeface="Times New Roman" panose="02020603050405020304" pitchFamily="18" charset="0"/>
              </a:rPr>
              <a:t>107</a:t>
            </a:r>
          </a:p>
          <a:p>
            <a:pPr lvl="4">
              <a:spcBef>
                <a:spcPts val="40"/>
              </a:spcBef>
            </a:pPr>
            <a:endParaRPr lang="pt-BR" sz="2000" dirty="0">
              <a:latin typeface="Times New Roman" panose="02020603050405020304" pitchFamily="18" charset="0"/>
              <a:cs typeface="Times New Roman" panose="02020603050405020304" pitchFamily="18" charset="0"/>
            </a:endParaRPr>
          </a:p>
          <a:p>
            <a:pPr marL="2287270" lvl="6">
              <a:tabLst>
                <a:tab pos="952500" algn="l"/>
              </a:tabLst>
            </a:pPr>
            <a:r>
              <a:rPr lang="pt-BR" sz="2000" b="1" spc="-5" dirty="0">
                <a:latin typeface="Times New Roman" panose="02020603050405020304" pitchFamily="18" charset="0"/>
                <a:cs typeface="Times New Roman" panose="02020603050405020304" pitchFamily="18" charset="0"/>
              </a:rPr>
              <a:t>Normas</a:t>
            </a:r>
            <a:r>
              <a:rPr lang="pt-BR" sz="2000" b="1" spc="-35" dirty="0">
                <a:latin typeface="Times New Roman" panose="02020603050405020304" pitchFamily="18" charset="0"/>
                <a:cs typeface="Times New Roman" panose="02020603050405020304" pitchFamily="18" charset="0"/>
              </a:rPr>
              <a:t> </a:t>
            </a:r>
            <a:r>
              <a:rPr lang="pt-BR" sz="2000" b="1" spc="-5" dirty="0">
                <a:latin typeface="Times New Roman" panose="02020603050405020304" pitchFamily="18" charset="0"/>
                <a:cs typeface="Times New Roman" panose="02020603050405020304" pitchFamily="18" charset="0"/>
              </a:rPr>
              <a:t>IEEE</a:t>
            </a:r>
          </a:p>
          <a:p>
            <a:pPr marL="2287905" lvl="4">
              <a:spcBef>
                <a:spcPts val="100"/>
              </a:spcBef>
            </a:pPr>
            <a:r>
              <a:rPr lang="es-AR" sz="2000" spc="-5" dirty="0">
                <a:latin typeface="Times New Roman" panose="02020603050405020304" pitchFamily="18" charset="0"/>
                <a:cs typeface="Times New Roman" panose="02020603050405020304" pitchFamily="18" charset="0"/>
              </a:rPr>
              <a:t>-IEEE</a:t>
            </a:r>
            <a:r>
              <a:rPr lang="es-AR" sz="2000" spc="-25" dirty="0">
                <a:latin typeface="Times New Roman" panose="02020603050405020304" pitchFamily="18" charset="0"/>
                <a:cs typeface="Times New Roman" panose="02020603050405020304" pitchFamily="18" charset="0"/>
              </a:rPr>
              <a:t> </a:t>
            </a:r>
            <a:r>
              <a:rPr lang="es-AR" sz="2000" spc="-5" dirty="0" err="1">
                <a:latin typeface="Times New Roman" panose="02020603050405020304" pitchFamily="18" charset="0"/>
                <a:cs typeface="Times New Roman" panose="02020603050405020304" pitchFamily="18" charset="0"/>
              </a:rPr>
              <a:t>Std</a:t>
            </a:r>
            <a:r>
              <a:rPr lang="es-AR" sz="2000" spc="-3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N°4</a:t>
            </a:r>
            <a:endParaRPr lang="es-AR" sz="2000" dirty="0">
              <a:latin typeface="Times New Roman" panose="02020603050405020304" pitchFamily="18" charset="0"/>
              <a:cs typeface="Times New Roman" panose="02020603050405020304" pitchFamily="18" charset="0"/>
            </a:endParaRPr>
          </a:p>
          <a:p>
            <a:pPr marL="2336165" lvl="4"/>
            <a:r>
              <a:rPr lang="es-AR" sz="2000" spc="-5" dirty="0">
                <a:latin typeface="Times New Roman" panose="02020603050405020304" pitchFamily="18" charset="0"/>
                <a:cs typeface="Times New Roman" panose="02020603050405020304" pitchFamily="18" charset="0"/>
              </a:rPr>
              <a:t>-IEE</a:t>
            </a:r>
            <a:r>
              <a:rPr lang="es-AR" sz="2000" spc="-35" dirty="0">
                <a:latin typeface="Times New Roman" panose="02020603050405020304" pitchFamily="18" charset="0"/>
                <a:cs typeface="Times New Roman" panose="02020603050405020304" pitchFamily="18" charset="0"/>
              </a:rPr>
              <a:t> </a:t>
            </a:r>
            <a:r>
              <a:rPr lang="es-AR" sz="2000" dirty="0" err="1">
                <a:latin typeface="Times New Roman" panose="02020603050405020304" pitchFamily="18" charset="0"/>
                <a:cs typeface="Times New Roman" panose="02020603050405020304" pitchFamily="18" charset="0"/>
              </a:rPr>
              <a:t>Std</a:t>
            </a:r>
            <a:r>
              <a:rPr lang="es-AR" sz="2000" spc="-3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C57.1</a:t>
            </a:r>
            <a:endParaRPr sz="2000" dirty="0">
              <a:latin typeface="Times New Roman" panose="02020603050405020304" pitchFamily="18" charset="0"/>
              <a:cs typeface="Times New Roman" panose="02020603050405020304" pitchFamily="18" charset="0"/>
            </a:endParaRPr>
          </a:p>
        </p:txBody>
      </p:sp>
      <p:sp>
        <p:nvSpPr>
          <p:cNvPr id="7" name="Rectángulo 6"/>
          <p:cNvSpPr/>
          <p:nvPr/>
        </p:nvSpPr>
        <p:spPr>
          <a:xfrm>
            <a:off x="6248400" y="5715000"/>
            <a:ext cx="6705600" cy="3385542"/>
          </a:xfrm>
          <a:prstGeom prst="rect">
            <a:avLst/>
          </a:prstGeom>
        </p:spPr>
        <p:txBody>
          <a:bodyPr>
            <a:spAutoFit/>
          </a:bodyPr>
          <a:lstStyle/>
          <a:p>
            <a:pPr marL="2336165" lvl="4"/>
            <a:endParaRPr lang="es-AR" sz="1400" b="1" spc="-5" dirty="0">
              <a:latin typeface="Arial"/>
              <a:cs typeface="Arial"/>
            </a:endParaRPr>
          </a:p>
          <a:p>
            <a:pPr marL="2336165" lvl="4"/>
            <a:r>
              <a:rPr lang="es-AR" sz="2000" b="1" spc="-5" dirty="0">
                <a:latin typeface="Arial"/>
                <a:cs typeface="Arial"/>
              </a:rPr>
              <a:t>Normas</a:t>
            </a:r>
            <a:r>
              <a:rPr lang="es-AR" sz="2000" b="1" spc="-30" dirty="0">
                <a:latin typeface="Arial"/>
                <a:cs typeface="Arial"/>
              </a:rPr>
              <a:t> </a:t>
            </a:r>
            <a:r>
              <a:rPr lang="es-AR" sz="2000" b="1" spc="-5" dirty="0">
                <a:latin typeface="Arial"/>
                <a:cs typeface="Arial"/>
              </a:rPr>
              <a:t>CEI</a:t>
            </a:r>
            <a:endParaRPr lang="es-AR" sz="2000" b="1" dirty="0">
              <a:latin typeface="Arial"/>
              <a:cs typeface="Arial"/>
            </a:endParaRPr>
          </a:p>
          <a:p>
            <a:pPr marL="2385060" lvl="4"/>
            <a:r>
              <a:rPr lang="es-AR" sz="2000" b="1" spc="-5" dirty="0">
                <a:latin typeface="Arial"/>
                <a:cs typeface="Arial"/>
              </a:rPr>
              <a:t>-CEI</a:t>
            </a:r>
            <a:r>
              <a:rPr lang="es-AR" sz="2000" b="1" spc="-30" dirty="0">
                <a:latin typeface="Arial"/>
                <a:cs typeface="Arial"/>
              </a:rPr>
              <a:t> </a:t>
            </a:r>
            <a:r>
              <a:rPr lang="es-AR" sz="2000" b="1" dirty="0">
                <a:latin typeface="Arial"/>
                <a:cs typeface="Arial"/>
              </a:rPr>
              <a:t>644-</a:t>
            </a:r>
            <a:r>
              <a:rPr lang="es-AR" sz="2000" b="1" spc="-30" dirty="0">
                <a:latin typeface="Arial"/>
                <a:cs typeface="Arial"/>
              </a:rPr>
              <a:t> </a:t>
            </a:r>
            <a:r>
              <a:rPr lang="es-AR" sz="2000" b="1" dirty="0">
                <a:latin typeface="Arial"/>
                <a:cs typeface="Arial"/>
              </a:rPr>
              <a:t>2</a:t>
            </a:r>
          </a:p>
          <a:p>
            <a:pPr lvl="4">
              <a:spcBef>
                <a:spcPts val="40"/>
              </a:spcBef>
            </a:pPr>
            <a:endParaRPr lang="es-AR" sz="2000" b="1" dirty="0">
              <a:latin typeface="Arial"/>
              <a:cs typeface="Arial"/>
            </a:endParaRPr>
          </a:p>
          <a:p>
            <a:pPr marL="2385060" lvl="4"/>
            <a:r>
              <a:rPr lang="es-AR" sz="2000" b="1" spc="-5" dirty="0">
                <a:latin typeface="Arial"/>
                <a:cs typeface="Arial"/>
              </a:rPr>
              <a:t>-CEI</a:t>
            </a:r>
            <a:r>
              <a:rPr lang="es-AR" sz="2000" b="1" spc="-25" dirty="0">
                <a:latin typeface="Arial"/>
                <a:cs typeface="Arial"/>
              </a:rPr>
              <a:t> </a:t>
            </a:r>
            <a:r>
              <a:rPr lang="es-AR" sz="2000" b="1" dirty="0">
                <a:latin typeface="Arial"/>
                <a:cs typeface="Arial"/>
              </a:rPr>
              <a:t>644</a:t>
            </a:r>
            <a:r>
              <a:rPr lang="es-AR" sz="2000" b="1" spc="-25" dirty="0">
                <a:latin typeface="Arial"/>
                <a:cs typeface="Arial"/>
              </a:rPr>
              <a:t> </a:t>
            </a:r>
            <a:r>
              <a:rPr lang="es-AR" sz="2000" b="1" dirty="0">
                <a:latin typeface="Arial"/>
                <a:cs typeface="Arial"/>
              </a:rPr>
              <a:t>–</a:t>
            </a:r>
            <a:r>
              <a:rPr lang="es-AR" sz="2000" b="1" spc="-15" dirty="0">
                <a:latin typeface="Arial"/>
                <a:cs typeface="Arial"/>
              </a:rPr>
              <a:t> </a:t>
            </a:r>
            <a:r>
              <a:rPr lang="es-AR" sz="2000" b="1" dirty="0">
                <a:latin typeface="Arial"/>
                <a:cs typeface="Arial"/>
              </a:rPr>
              <a:t>4</a:t>
            </a:r>
          </a:p>
          <a:p>
            <a:pPr lvl="4">
              <a:spcBef>
                <a:spcPts val="40"/>
              </a:spcBef>
            </a:pPr>
            <a:endParaRPr lang="es-AR" sz="2000" b="1" dirty="0">
              <a:latin typeface="Arial"/>
              <a:cs typeface="Arial"/>
            </a:endParaRPr>
          </a:p>
          <a:p>
            <a:pPr marL="2385060" lvl="4"/>
            <a:r>
              <a:rPr lang="es-AR" sz="2000" b="1" spc="-5" dirty="0">
                <a:latin typeface="Arial"/>
                <a:cs typeface="Arial"/>
              </a:rPr>
              <a:t>-CEI</a:t>
            </a:r>
            <a:r>
              <a:rPr lang="es-AR" sz="2000" b="1" spc="-25" dirty="0">
                <a:latin typeface="Arial"/>
                <a:cs typeface="Arial"/>
              </a:rPr>
              <a:t> </a:t>
            </a:r>
            <a:r>
              <a:rPr lang="es-AR" sz="2000" b="1" dirty="0">
                <a:latin typeface="Arial"/>
                <a:cs typeface="Arial"/>
              </a:rPr>
              <a:t>60947</a:t>
            </a:r>
            <a:r>
              <a:rPr lang="es-AR" sz="2000" b="1" spc="-35" dirty="0">
                <a:latin typeface="Arial"/>
                <a:cs typeface="Arial"/>
              </a:rPr>
              <a:t> </a:t>
            </a:r>
            <a:r>
              <a:rPr lang="es-AR" sz="2000" b="1" dirty="0">
                <a:latin typeface="Arial"/>
                <a:cs typeface="Arial"/>
              </a:rPr>
              <a:t>–</a:t>
            </a:r>
            <a:r>
              <a:rPr lang="es-AR" sz="2000" b="1" spc="-10" dirty="0">
                <a:latin typeface="Arial"/>
                <a:cs typeface="Arial"/>
              </a:rPr>
              <a:t> </a:t>
            </a:r>
            <a:r>
              <a:rPr lang="es-AR" sz="2000" b="1" dirty="0">
                <a:latin typeface="Arial"/>
                <a:cs typeface="Arial"/>
              </a:rPr>
              <a:t>1</a:t>
            </a:r>
          </a:p>
          <a:p>
            <a:pPr lvl="4">
              <a:spcBef>
                <a:spcPts val="30"/>
              </a:spcBef>
            </a:pPr>
            <a:endParaRPr lang="es-AR" sz="2000" b="1" dirty="0">
              <a:latin typeface="Arial"/>
              <a:cs typeface="Arial"/>
            </a:endParaRPr>
          </a:p>
          <a:p>
            <a:pPr marL="2385060" lvl="4"/>
            <a:r>
              <a:rPr lang="es-AR" sz="2000" b="1" spc="-5" dirty="0">
                <a:latin typeface="Arial"/>
                <a:cs typeface="Arial"/>
              </a:rPr>
              <a:t>-CEI</a:t>
            </a:r>
            <a:r>
              <a:rPr lang="es-AR" sz="2000" b="1" spc="-80" dirty="0">
                <a:latin typeface="Arial"/>
                <a:cs typeface="Arial"/>
              </a:rPr>
              <a:t> </a:t>
            </a:r>
            <a:r>
              <a:rPr lang="es-AR" sz="2000" b="1" dirty="0">
                <a:latin typeface="Arial"/>
                <a:cs typeface="Arial"/>
              </a:rPr>
              <a:t>60386</a:t>
            </a:r>
          </a:p>
          <a:p>
            <a:pPr lvl="4">
              <a:spcBef>
                <a:spcPts val="40"/>
              </a:spcBef>
            </a:pPr>
            <a:endParaRPr lang="es-AR" sz="2000" b="1" dirty="0">
              <a:latin typeface="Arial"/>
              <a:cs typeface="Arial"/>
            </a:endParaRPr>
          </a:p>
          <a:p>
            <a:pPr marL="2385060" lvl="4"/>
            <a:r>
              <a:rPr lang="es-AR" sz="2000" b="1" spc="-5" dirty="0">
                <a:latin typeface="Arial"/>
                <a:cs typeface="Arial"/>
              </a:rPr>
              <a:t>-CEI</a:t>
            </a:r>
            <a:r>
              <a:rPr lang="es-AR" sz="2000" b="1" spc="-80" dirty="0">
                <a:latin typeface="Arial"/>
                <a:cs typeface="Arial"/>
              </a:rPr>
              <a:t> </a:t>
            </a:r>
            <a:r>
              <a:rPr lang="es-AR" sz="2000" b="1" dirty="0">
                <a:latin typeface="Arial"/>
                <a:cs typeface="Arial"/>
              </a:rPr>
              <a:t>60376</a:t>
            </a:r>
          </a:p>
        </p:txBody>
      </p:sp>
      <p:pic>
        <p:nvPicPr>
          <p:cNvPr id="5" name="object 5">
            <a:extLst>
              <a:ext uri="{FF2B5EF4-FFF2-40B4-BE49-F238E27FC236}">
                <a16:creationId xmlns:a16="http://schemas.microsoft.com/office/drawing/2014/main" xmlns="" id="{283E05F9-47C0-444A-81BB-F03F1D15F408}"/>
              </a:ext>
            </a:extLst>
          </p:cNvPr>
          <p:cNvPicPr/>
          <p:nvPr/>
        </p:nvPicPr>
        <p:blipFill>
          <a:blip r:embed="rId2" cstate="print"/>
          <a:stretch>
            <a:fillRect/>
          </a:stretch>
        </p:blipFill>
        <p:spPr>
          <a:xfrm>
            <a:off x="10972800" y="0"/>
            <a:ext cx="2208357" cy="54809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57200" y="12970"/>
            <a:ext cx="12039600" cy="10177145"/>
          </a:xfrm>
          <a:prstGeom prst="rect">
            <a:avLst/>
          </a:prstGeom>
        </p:spPr>
        <p:txBody>
          <a:bodyPr vert="horz" wrap="square" lIns="0" tIns="12700" rIns="0" bIns="0" rtlCol="0">
            <a:spAutoFit/>
          </a:bodyPr>
          <a:lstStyle/>
          <a:p>
            <a:pPr>
              <a:spcBef>
                <a:spcPts val="40"/>
              </a:spcBef>
            </a:pPr>
            <a:endParaRPr sz="1300" dirty="0">
              <a:latin typeface="Times New Roman" panose="02020603050405020304" pitchFamily="18" charset="0"/>
              <a:cs typeface="Times New Roman" panose="02020603050405020304" pitchFamily="18" charset="0"/>
            </a:endParaRPr>
          </a:p>
          <a:p>
            <a:pPr marL="12065" lvl="1" algn="just">
              <a:spcBef>
                <a:spcPts val="5"/>
              </a:spcBef>
              <a:tabLst>
                <a:tab pos="360680" algn="l"/>
              </a:tabLst>
            </a:pP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a:t>
            </a:r>
            <a:r>
              <a:rPr sz="32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eléctricas generales</a:t>
            </a:r>
            <a:endParaRP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9900" marR="5080" indent="-457200" algn="just">
              <a:spcBef>
                <a:spcPts val="815"/>
              </a:spcBef>
              <a:buFont typeface="Wingdings" panose="05000000000000000000" pitchFamily="2" charset="2"/>
              <a:buChar char="Ø"/>
            </a:pPr>
            <a:r>
              <a:rPr sz="3200" dirty="0">
                <a:latin typeface="Times New Roman" panose="02020603050405020304" pitchFamily="18" charset="0"/>
                <a:cs typeface="Times New Roman" panose="02020603050405020304" pitchFamily="18" charset="0"/>
              </a:rPr>
              <a:t>Los </a:t>
            </a:r>
            <a:r>
              <a:rPr sz="3200" spc="-5" dirty="0">
                <a:latin typeface="Times New Roman" panose="02020603050405020304" pitchFamily="18" charset="0"/>
                <a:cs typeface="Times New Roman" panose="02020603050405020304" pitchFamily="18" charset="0"/>
              </a:rPr>
              <a:t>arrollados secundarios </a:t>
            </a:r>
            <a:r>
              <a:rPr sz="3200" dirty="0">
                <a:latin typeface="Times New Roman" panose="02020603050405020304" pitchFamily="18" charset="0"/>
                <a:cs typeface="Times New Roman" panose="02020603050405020304" pitchFamily="18" charset="0"/>
              </a:rPr>
              <a:t>de los </a:t>
            </a:r>
            <a:r>
              <a:rPr sz="3200" spc="-5" dirty="0">
                <a:latin typeface="Times New Roman" panose="02020603050405020304" pitchFamily="18" charset="0"/>
                <a:cs typeface="Times New Roman" panose="02020603050405020304" pitchFamily="18" charset="0"/>
              </a:rPr>
              <a:t>transformadores </a:t>
            </a:r>
            <a:r>
              <a:rPr sz="3200" dirty="0">
                <a:latin typeface="Times New Roman" panose="02020603050405020304" pitchFamily="18" charset="0"/>
                <a:cs typeface="Times New Roman" panose="02020603050405020304" pitchFamily="18" charset="0"/>
              </a:rPr>
              <a:t>de </a:t>
            </a:r>
            <a:r>
              <a:rPr sz="3200" spc="-5" dirty="0">
                <a:latin typeface="Times New Roman" panose="02020603050405020304" pitchFamily="18" charset="0"/>
                <a:cs typeface="Times New Roman" panose="02020603050405020304" pitchFamily="18" charset="0"/>
              </a:rPr>
              <a:t>potencial serán </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usados</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indistintamente</a:t>
            </a:r>
            <a:r>
              <a:rPr sz="3200" dirty="0">
                <a:latin typeface="Times New Roman" panose="02020603050405020304" pitchFamily="18" charset="0"/>
                <a:cs typeface="Times New Roman" panose="02020603050405020304" pitchFamily="18" charset="0"/>
              </a:rPr>
              <a:t> para</a:t>
            </a:r>
            <a:r>
              <a:rPr sz="3200" spc="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proveer</a:t>
            </a:r>
            <a:r>
              <a:rPr sz="3200" dirty="0">
                <a:latin typeface="Times New Roman" panose="02020603050405020304" pitchFamily="18" charset="0"/>
                <a:cs typeface="Times New Roman" panose="02020603050405020304" pitchFamily="18" charset="0"/>
              </a:rPr>
              <a:t> una</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fuente</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tensión</a:t>
            </a:r>
            <a:r>
              <a:rPr sz="3200" spc="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para </a:t>
            </a:r>
            <a:r>
              <a:rPr sz="3200" dirty="0">
                <a:latin typeface="Times New Roman" panose="02020603050405020304" pitchFamily="18" charset="0"/>
                <a:cs typeface="Times New Roman" panose="02020603050405020304" pitchFamily="18" charset="0"/>
              </a:rPr>
              <a:t> propósito</a:t>
            </a:r>
            <a:r>
              <a:rPr sz="3200" spc="-1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1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protección</a:t>
            </a:r>
            <a:r>
              <a:rPr sz="3200" spc="-1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y</a:t>
            </a:r>
            <a:r>
              <a:rPr sz="3200" spc="-1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medición.</a:t>
            </a:r>
          </a:p>
          <a:p>
            <a:pPr marL="1830070" lvl="4" indent="-457200">
              <a:buFont typeface="Wingdings" panose="05000000000000000000" pitchFamily="2" charset="2"/>
              <a:buChar char="q"/>
              <a:tabLst>
                <a:tab pos="952500" algn="l"/>
              </a:tabLst>
            </a:pP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3200"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nominal</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286000" lvl="4" indent="-457200">
              <a:spcBef>
                <a:spcPts val="30"/>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830070" lvl="4" indent="-457200">
              <a:buFont typeface="Wingdings" panose="05000000000000000000" pitchFamily="2" charset="2"/>
              <a:buChar char="q"/>
              <a:tabLst>
                <a:tab pos="952500" algn="l"/>
              </a:tabLst>
            </a:pP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3200" b="1"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máxima</a:t>
            </a:r>
          </a:p>
          <a:p>
            <a:pPr marL="2286000" lvl="4" indent="-457200">
              <a:spcBef>
                <a:spcPts val="45"/>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830070" lvl="4" indent="-457200">
              <a:buFont typeface="Wingdings" panose="05000000000000000000" pitchFamily="2" charset="2"/>
              <a:buChar char="q"/>
              <a:tabLst>
                <a:tab pos="952500" algn="l"/>
              </a:tabLst>
            </a:pP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286000" lvl="4" indent="-457200">
              <a:spcBef>
                <a:spcPts val="40"/>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830070" lvl="4" indent="-457200">
              <a:buFont typeface="Wingdings" panose="05000000000000000000" pitchFamily="2" charset="2"/>
              <a:buChar char="q"/>
              <a:tabLst>
                <a:tab pos="952500" algn="l"/>
              </a:tabLst>
            </a:pP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a:t>
            </a:r>
            <a:r>
              <a:rPr sz="32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Dieléctrica</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L="1830070" lvl="4" indent="-457200">
              <a:buFont typeface="Wingdings" panose="05000000000000000000" pitchFamily="2" charset="2"/>
              <a:buChar char="q"/>
              <a:tabLst>
                <a:tab pos="952500" algn="l"/>
              </a:tabLst>
            </a:pPr>
            <a:endParaRPr sz="3200" dirty="0">
              <a:latin typeface="Times New Roman" panose="02020603050405020304" pitchFamily="18" charset="0"/>
              <a:cs typeface="Times New Roman" panose="02020603050405020304" pitchFamily="18" charset="0"/>
            </a:endParaRPr>
          </a:p>
          <a:p>
            <a:pPr marL="2026920" lvl="2" indent="-457200">
              <a:buFont typeface="Wingdings" panose="05000000000000000000" pitchFamily="2" charset="2"/>
              <a:buChar char="q"/>
            </a:pP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choque</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rayo</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71600" lvl="2" indent="-457200">
              <a:spcBef>
                <a:spcPts val="40"/>
              </a:spcBef>
              <a:buFont typeface="Wingdings" panose="05000000000000000000" pitchFamily="2" charset="2"/>
              <a:buChar char="q"/>
            </a:pPr>
            <a:endParaRPr sz="3200" dirty="0">
              <a:latin typeface="Times New Roman" panose="02020603050405020304" pitchFamily="18" charset="0"/>
              <a:cs typeface="Times New Roman" panose="02020603050405020304" pitchFamily="18" charset="0"/>
            </a:endParaRPr>
          </a:p>
          <a:p>
            <a:pPr marL="2026920" lvl="2" indent="-457200" algn="just">
              <a:buFont typeface="Wingdings" panose="05000000000000000000" pitchFamily="2" charset="2"/>
              <a:buChar char="q"/>
            </a:pP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choque</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choque</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maniobra</a:t>
            </a:r>
            <a:r>
              <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L="2026920" lvl="2" indent="-457200" algn="just">
              <a:buFont typeface="Wingdings" panose="05000000000000000000" pitchFamily="2" charset="2"/>
              <a:buChar char="q"/>
            </a:pPr>
            <a:endPar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026920" lvl="2" indent="-457200" algn="just">
              <a:buFont typeface="Wingdings" panose="05000000000000000000" pitchFamily="2" charset="2"/>
              <a:buChar char="q"/>
            </a:pPr>
            <a:r>
              <a:rPr lang="es-A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ensión </a:t>
            </a:r>
            <a:r>
              <a:rPr lang="es-A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 </a:t>
            </a:r>
            <a:r>
              <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32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32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 industrial:</a:t>
            </a:r>
            <a:r>
              <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seco,</a:t>
            </a:r>
            <a:r>
              <a:rPr lang="es-A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min </a:t>
            </a:r>
            <a:r>
              <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32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bajo</a:t>
            </a:r>
            <a:r>
              <a:rPr lang="es-A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lluvia,</a:t>
            </a:r>
            <a:r>
              <a:rPr lang="es-A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min.</a:t>
            </a:r>
            <a:endParaRPr lang="es-A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50"/>
              </a:spcBef>
            </a:pPr>
            <a:endParaRPr lang="es-AR" sz="3200" dirty="0">
              <a:latin typeface="Times New Roman" panose="02020603050405020304" pitchFamily="18" charset="0"/>
              <a:cs typeface="Times New Roman" panose="02020603050405020304" pitchFamily="18" charset="0"/>
            </a:endParaRPr>
          </a:p>
          <a:p>
            <a:pPr marL="655320">
              <a:spcBef>
                <a:spcPts val="5"/>
              </a:spcBef>
            </a:pPr>
            <a:endParaRPr sz="32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617C6655-B654-4E2A-806D-C67D2DDE5D25}"/>
              </a:ext>
            </a:extLst>
          </p:cNvPr>
          <p:cNvPicPr/>
          <p:nvPr/>
        </p:nvPicPr>
        <p:blipFill>
          <a:blip r:embed="rId3" cstate="print"/>
          <a:stretch>
            <a:fillRect/>
          </a:stretch>
        </p:blipFill>
        <p:spPr>
          <a:xfrm>
            <a:off x="11049000" y="213902"/>
            <a:ext cx="2208357" cy="54809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838200" y="1524000"/>
            <a:ext cx="12877800" cy="6583854"/>
          </a:xfrm>
          <a:prstGeom prst="rect">
            <a:avLst/>
          </a:prstGeom>
        </p:spPr>
        <p:txBody>
          <a:bodyPr vert="horz" wrap="square" lIns="0" tIns="12700" rIns="0" bIns="0" rtlCol="0">
            <a:spAutoFit/>
          </a:bodyPr>
          <a:lstStyle/>
          <a:p>
            <a:pPr marR="5715" algn="r">
              <a:spcBef>
                <a:spcPts val="100"/>
              </a:spcBef>
            </a:pPr>
            <a:r>
              <a:rPr sz="1100" b="1" dirty="0">
                <a:latin typeface="Times New Roman" panose="02020603050405020304" pitchFamily="18" charset="0"/>
                <a:cs typeface="Times New Roman" panose="02020603050405020304" pitchFamily="18" charset="0"/>
              </a:rPr>
              <a:t>8</a:t>
            </a:r>
          </a:p>
          <a:p>
            <a:pPr marL="693419" lvl="2" indent="-285750">
              <a:buFont typeface="Wingdings" panose="05000000000000000000" pitchFamily="2" charset="2"/>
              <a:buChar char="q"/>
              <a:tabLst>
                <a:tab pos="903605" algn="l"/>
              </a:tabLst>
            </a:pPr>
            <a:r>
              <a:rPr lang="es-AR" sz="3200" b="1" spc="-5" dirty="0">
                <a:latin typeface="Times New Roman" panose="02020603050405020304" pitchFamily="18" charset="0"/>
                <a:cs typeface="Times New Roman" panose="02020603050405020304" pitchFamily="18" charset="0"/>
              </a:rPr>
              <a:t>   </a:t>
            </a: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Capacidad</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nominal mínima</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capacitivo</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(pF)</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spcBef>
                <a:spcPts val="45"/>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41375" lvl="2" indent="-285750">
              <a:buFont typeface="Wingdings" panose="05000000000000000000" pitchFamily="2" charset="2"/>
              <a:buChar char="q"/>
              <a:tabLst>
                <a:tab pos="1051560" algn="l"/>
              </a:tabLst>
            </a:pP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radio-influencia</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1.05</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Um</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raíz</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p>
          <a:p>
            <a:pPr marL="1200150" lvl="2" indent="-285750">
              <a:spcBef>
                <a:spcPts val="40"/>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41375" lvl="2" indent="-285750">
              <a:buFont typeface="Wingdings" panose="05000000000000000000" pitchFamily="2" charset="2"/>
              <a:buChar char="q"/>
              <a:tabLst>
                <a:tab pos="1051560" algn="l"/>
              </a:tabLst>
            </a:pP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Distancia</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externa</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fuga</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mínima</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41375" lvl="2" indent="-285750">
              <a:buFont typeface="Wingdings" panose="05000000000000000000" pitchFamily="2" charset="2"/>
              <a:buChar char="q"/>
              <a:tabLst>
                <a:tab pos="1051560" algn="l"/>
              </a:tabLst>
            </a:pP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Tensiones</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secundarias</a:t>
            </a:r>
            <a:r>
              <a:rPr sz="32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Un</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41375" lvl="2" indent="-285750">
              <a:spcBef>
                <a:spcPts val="5"/>
              </a:spcBef>
              <a:buFont typeface="Wingdings" panose="05000000000000000000" pitchFamily="2" charset="2"/>
              <a:buChar char="q"/>
              <a:tabLst>
                <a:tab pos="1051560" algn="l"/>
              </a:tabLst>
            </a:pP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Error</a:t>
            </a:r>
            <a:r>
              <a:rPr sz="32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máximo</a:t>
            </a:r>
            <a:r>
              <a:rPr sz="32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sz="32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a:t>
            </a:r>
            <a:r>
              <a:rPr sz="32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41375" lvl="2" indent="-285750">
              <a:buFont typeface="Wingdings" panose="05000000000000000000" pitchFamily="2" charset="2"/>
              <a:buChar char="q"/>
              <a:tabLst>
                <a:tab pos="1150620" algn="l"/>
              </a:tabLst>
            </a:pP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Números</a:t>
            </a:r>
            <a:r>
              <a:rPr sz="32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arrollados</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q"/>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41375" lvl="2" indent="-285750">
              <a:spcBef>
                <a:spcPts val="5"/>
              </a:spcBef>
              <a:buFont typeface="Wingdings" panose="05000000000000000000" pitchFamily="2" charset="2"/>
              <a:buChar char="q"/>
              <a:tabLst>
                <a:tab pos="1150620" algn="l"/>
              </a:tabLst>
            </a:pP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Números de</a:t>
            </a:r>
            <a:r>
              <a:rPr sz="32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relaciones</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 cada arrollado</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2391C1AF-E5B6-45B5-A9E2-872C1FE17D4B}"/>
              </a:ext>
            </a:extLst>
          </p:cNvPr>
          <p:cNvPicPr/>
          <p:nvPr/>
        </p:nvPicPr>
        <p:blipFill>
          <a:blip r:embed="rId2" cstate="print"/>
          <a:stretch>
            <a:fillRect/>
          </a:stretch>
        </p:blipFill>
        <p:spPr>
          <a:xfrm>
            <a:off x="11126643" y="61502"/>
            <a:ext cx="2208357" cy="548098"/>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600" y="381000"/>
            <a:ext cx="7543800" cy="9284593"/>
          </a:xfrm>
          <a:prstGeom prst="rect">
            <a:avLst/>
          </a:prstGeom>
        </p:spPr>
        <p:txBody>
          <a:bodyPr wrap="square">
            <a:spAutoFit/>
          </a:bodyPr>
          <a:lstStyle/>
          <a:p>
            <a:pPr marL="12065" lvl="1">
              <a:spcBef>
                <a:spcPts val="105"/>
              </a:spcBef>
              <a:tabLst>
                <a:tab pos="360045" algn="l"/>
              </a:tabLst>
            </a:pP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100"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endParaRPr lang="es-AR" sz="21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buFont typeface="Arial"/>
              <a:buAutoNum type="arabicPeriod" startAt="4"/>
            </a:pPr>
            <a:endParaRPr lang="es-AR" sz="2100" dirty="0">
              <a:latin typeface="Times New Roman" panose="02020603050405020304" pitchFamily="18" charset="0"/>
              <a:cs typeface="Times New Roman" panose="02020603050405020304" pitchFamily="18" charset="0"/>
            </a:endParaRPr>
          </a:p>
          <a:p>
            <a:pPr marL="555625" lvl="2">
              <a:tabLst>
                <a:tab pos="1051560" algn="l"/>
              </a:tabLst>
            </a:pP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1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r>
              <a:rPr lang="es-AR" sz="21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especificadas</a:t>
            </a:r>
            <a:endParaRPr lang="es-AR" sz="21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spcBef>
                <a:spcPts val="20"/>
              </a:spcBef>
              <a:buFont typeface="Arial"/>
              <a:buAutoNum type="arabicPeriod"/>
            </a:pPr>
            <a:endParaRPr lang="es-AR" sz="2100" dirty="0">
              <a:latin typeface="Times New Roman" panose="02020603050405020304" pitchFamily="18" charset="0"/>
              <a:cs typeface="Times New Roman" panose="02020603050405020304" pitchFamily="18" charset="0"/>
            </a:endParaRPr>
          </a:p>
          <a:p>
            <a:pPr marL="1259205" lvl="3" indent="-229235">
              <a:buFont typeface="Symbol"/>
              <a:buChar char=""/>
              <a:tabLst>
                <a:tab pos="1259205" algn="l"/>
                <a:tab pos="1259840" algn="l"/>
              </a:tabLst>
            </a:pP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Transformadores</a:t>
            </a:r>
            <a:r>
              <a:rPr lang="es-AR" sz="21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1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potencial</a:t>
            </a:r>
            <a:r>
              <a:rPr lang="es-AR" sz="21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capacitivos</a:t>
            </a:r>
            <a:endParaRPr lang="es-AR" sz="21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544955" marR="5080" indent="-285750" algn="just">
              <a:spcBef>
                <a:spcPts val="10"/>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Pruebas</a:t>
            </a:r>
            <a:r>
              <a:rPr lang="es-AR" sz="2100" b="1" spc="1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dieléctricas:</a:t>
            </a:r>
            <a:r>
              <a:rPr lang="es-AR" sz="2100" b="1"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pruebas</a:t>
            </a:r>
            <a:r>
              <a:rPr lang="es-AR" sz="2100" b="1" dirty="0">
                <a:latin typeface="Times New Roman" panose="02020603050405020304" pitchFamily="18" charset="0"/>
                <a:cs typeface="Times New Roman" panose="02020603050405020304" pitchFamily="18" charset="0"/>
              </a:rPr>
              <a:t> de</a:t>
            </a:r>
            <a:r>
              <a:rPr lang="es-AR" sz="2100" b="1" spc="-5" dirty="0">
                <a:latin typeface="Times New Roman" panose="02020603050405020304" pitchFamily="18" charset="0"/>
                <a:cs typeface="Times New Roman" panose="02020603050405020304" pitchFamily="18" charset="0"/>
              </a:rPr>
              <a:t> impulso,</a:t>
            </a:r>
            <a:r>
              <a:rPr lang="es-AR" sz="2100" b="1" spc="1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pruebas</a:t>
            </a:r>
            <a:r>
              <a:rPr lang="es-AR" sz="2100" b="1" dirty="0">
                <a:latin typeface="Times New Roman" panose="02020603050405020304" pitchFamily="18" charset="0"/>
                <a:cs typeface="Times New Roman" panose="02020603050405020304" pitchFamily="18" charset="0"/>
              </a:rPr>
              <a:t> de </a:t>
            </a:r>
            <a:r>
              <a:rPr lang="es-AR" sz="2100" b="1" spc="-37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sobretensión</a:t>
            </a:r>
            <a:r>
              <a:rPr lang="es-AR" sz="2100" b="1" spc="-1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maniobra </a:t>
            </a:r>
            <a:r>
              <a:rPr lang="es-AR" sz="2100" b="1" dirty="0">
                <a:latin typeface="Times New Roman" panose="02020603050405020304" pitchFamily="18" charset="0"/>
                <a:cs typeface="Times New Roman" panose="02020603050405020304" pitchFamily="18" charset="0"/>
              </a:rPr>
              <a:t>(bajo</a:t>
            </a:r>
            <a:r>
              <a:rPr lang="es-AR" sz="2100" b="1" spc="-5" dirty="0">
                <a:latin typeface="Times New Roman" panose="02020603050405020304" pitchFamily="18" charset="0"/>
                <a:cs typeface="Times New Roman" panose="02020603050405020304" pitchFamily="18" charset="0"/>
              </a:rPr>
              <a:t> lluvia),</a:t>
            </a:r>
            <a:r>
              <a:rPr lang="es-AR" sz="2100" b="1" spc="1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prueba </a:t>
            </a:r>
            <a:r>
              <a:rPr lang="es-AR" sz="2100" b="1" dirty="0">
                <a:latin typeface="Times New Roman" panose="02020603050405020304" pitchFamily="18" charset="0"/>
                <a:cs typeface="Times New Roman" panose="02020603050405020304" pitchFamily="18" charset="0"/>
              </a:rPr>
              <a:t>de </a:t>
            </a:r>
            <a:r>
              <a:rPr lang="es-AR" sz="2100" b="1" spc="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sobretensiones</a:t>
            </a:r>
            <a:r>
              <a:rPr lang="es-AR" sz="2100" b="1" spc="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a</a:t>
            </a:r>
            <a:r>
              <a:rPr lang="es-AR" sz="2100" b="1" spc="-1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frecuencia industrial (seco</a:t>
            </a:r>
            <a:r>
              <a:rPr lang="es-AR" sz="2100" b="1" spc="1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y</a:t>
            </a:r>
            <a:r>
              <a:rPr lang="es-AR" sz="2100" b="1" spc="-1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bajo </a:t>
            </a:r>
            <a:r>
              <a:rPr lang="es-AR" sz="2100" b="1" spc="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lluvia).</a:t>
            </a:r>
            <a:endParaRPr lang="es-AR" sz="2100" b="1" dirty="0">
              <a:latin typeface="Times New Roman" panose="02020603050405020304" pitchFamily="18" charset="0"/>
              <a:cs typeface="Times New Roman" panose="02020603050405020304" pitchFamily="18" charset="0"/>
            </a:endParaRPr>
          </a:p>
          <a:p>
            <a:pPr marL="1544955" indent="-285750" algn="just">
              <a:spcBef>
                <a:spcPts val="735"/>
              </a:spcBef>
              <a:buFont typeface="Arial" panose="020B0604020202020204" pitchFamily="34" charset="0"/>
              <a:buChar char="•"/>
            </a:pPr>
            <a:r>
              <a:rPr lang="es-AR" sz="2100" b="1" spc="-5" dirty="0">
                <a:latin typeface="Times New Roman" panose="02020603050405020304" pitchFamily="18" charset="0"/>
                <a:cs typeface="Times New Roman" panose="02020603050405020304" pitchFamily="18" charset="0"/>
              </a:rPr>
              <a:t>Prueba</a:t>
            </a:r>
            <a:r>
              <a:rPr lang="es-AR" sz="2100" b="1" spc="-1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 </a:t>
            </a:r>
            <a:r>
              <a:rPr lang="es-AR" sz="2100" b="1" spc="-5" dirty="0">
                <a:latin typeface="Times New Roman" panose="02020603050405020304" pitchFamily="18" charset="0"/>
                <a:cs typeface="Times New Roman" panose="02020603050405020304" pitchFamily="18" charset="0"/>
              </a:rPr>
              <a:t>radio influencia</a:t>
            </a:r>
            <a:r>
              <a:rPr lang="es-AR" sz="2100" b="1" spc="-1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(RIV)</a:t>
            </a:r>
          </a:p>
          <a:p>
            <a:pPr marL="1544955" indent="-285750" algn="just">
              <a:spcBef>
                <a:spcPts val="735"/>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a:t>
            </a:r>
            <a:r>
              <a:rPr lang="es-AR" sz="2100" b="1" spc="-3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2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precisión</a:t>
            </a:r>
            <a:endParaRPr lang="es-AR" sz="2100" b="1" dirty="0">
              <a:latin typeface="Times New Roman" panose="02020603050405020304" pitchFamily="18" charset="0"/>
              <a:cs typeface="Times New Roman" panose="02020603050405020304" pitchFamily="18" charset="0"/>
            </a:endParaRPr>
          </a:p>
          <a:p>
            <a:pPr marL="1441450" lvl="2" indent="-285750" algn="just">
              <a:spcBef>
                <a:spcPts val="730"/>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a:t>
            </a:r>
            <a:r>
              <a:rPr lang="es-AR" sz="2100" b="1" spc="-1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5" dirty="0">
                <a:latin typeface="Times New Roman" panose="02020603050405020304" pitchFamily="18" charset="0"/>
                <a:cs typeface="Times New Roman" panose="02020603050405020304" pitchFamily="18" charset="0"/>
              </a:rPr>
              <a:t> sobretensión </a:t>
            </a:r>
            <a:r>
              <a:rPr lang="es-AR" sz="2100" b="1" dirty="0">
                <a:latin typeface="Times New Roman" panose="02020603050405020304" pitchFamily="18" charset="0"/>
                <a:cs typeface="Times New Roman" panose="02020603050405020304" pitchFamily="18" charset="0"/>
              </a:rPr>
              <a:t>de</a:t>
            </a:r>
            <a:r>
              <a:rPr lang="es-AR" sz="2100" b="1" spc="-5" dirty="0">
                <a:latin typeface="Times New Roman" panose="02020603050405020304" pitchFamily="18" charset="0"/>
                <a:cs typeface="Times New Roman" panose="02020603050405020304" pitchFamily="18" charset="0"/>
              </a:rPr>
              <a:t> corta duración</a:t>
            </a:r>
            <a:endParaRPr lang="es-AR" sz="2100" b="1" dirty="0">
              <a:latin typeface="Times New Roman" panose="02020603050405020304" pitchFamily="18" charset="0"/>
              <a:cs typeface="Times New Roman" panose="02020603050405020304" pitchFamily="18" charset="0"/>
            </a:endParaRPr>
          </a:p>
          <a:p>
            <a:pPr marL="1441450" lvl="2" indent="-285750" algn="just">
              <a:spcBef>
                <a:spcPts val="745"/>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a:t>
            </a:r>
            <a:r>
              <a:rPr lang="es-AR" sz="2100" b="1" spc="-1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5" dirty="0">
                <a:latin typeface="Times New Roman" panose="02020603050405020304" pitchFamily="18" charset="0"/>
                <a:cs typeface="Times New Roman" panose="02020603050405020304" pitchFamily="18" charset="0"/>
              </a:rPr>
              <a:t> aumento</a:t>
            </a:r>
            <a:r>
              <a:rPr lang="es-AR" sz="2100" b="1" spc="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1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temperatura</a:t>
            </a:r>
            <a:endParaRPr lang="es-AR" sz="2100" b="1" dirty="0">
              <a:latin typeface="Times New Roman" panose="02020603050405020304" pitchFamily="18" charset="0"/>
              <a:cs typeface="Times New Roman" panose="02020603050405020304" pitchFamily="18" charset="0"/>
            </a:endParaRPr>
          </a:p>
          <a:p>
            <a:pPr marL="1441450" lvl="2" indent="-285750" algn="just">
              <a:spcBef>
                <a:spcPts val="735"/>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Pruebas</a:t>
            </a:r>
            <a:r>
              <a:rPr lang="es-AR" sz="2100" b="1" spc="-1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3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cortocircuitos</a:t>
            </a:r>
            <a:endParaRPr lang="es-AR" sz="2100" b="1" dirty="0">
              <a:latin typeface="Times New Roman" panose="02020603050405020304" pitchFamily="18" charset="0"/>
              <a:cs typeface="Times New Roman" panose="02020603050405020304" pitchFamily="18" charset="0"/>
            </a:endParaRPr>
          </a:p>
          <a:p>
            <a:pPr marL="1441450" lvl="2" indent="-285750" algn="just">
              <a:spcBef>
                <a:spcPts val="735"/>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Pruebas</a:t>
            </a:r>
            <a:r>
              <a:rPr lang="es-AR" sz="2100" b="1" spc="-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2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respuestas</a:t>
            </a:r>
            <a:r>
              <a:rPr lang="es-AR" sz="2100" b="1" spc="-1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transitorias</a:t>
            </a:r>
            <a:endParaRPr lang="es-AR" sz="2100" b="1" dirty="0">
              <a:latin typeface="Times New Roman" panose="02020603050405020304" pitchFamily="18" charset="0"/>
              <a:cs typeface="Times New Roman" panose="02020603050405020304" pitchFamily="18" charset="0"/>
            </a:endParaRPr>
          </a:p>
          <a:p>
            <a:pPr marL="1441450" lvl="2" indent="-285750" algn="just">
              <a:spcBef>
                <a:spcPts val="730"/>
              </a:spcBef>
              <a:buFont typeface="Arial" panose="020B0604020202020204" pitchFamily="34" charset="0"/>
              <a:buChar char="•"/>
            </a:pPr>
            <a:r>
              <a:rPr lang="es-AR" sz="2100" b="1" spc="-5" dirty="0" err="1">
                <a:latin typeface="Times New Roman" panose="02020603050405020304" pitchFamily="18" charset="0"/>
                <a:cs typeface="Times New Roman" panose="02020603050405020304" pitchFamily="18" charset="0"/>
              </a:rPr>
              <a:t>Ferrorresonancia</a:t>
            </a:r>
            <a:endParaRPr lang="es-AR" sz="2100" b="1" dirty="0">
              <a:latin typeface="Times New Roman" panose="02020603050405020304" pitchFamily="18" charset="0"/>
              <a:cs typeface="Times New Roman" panose="02020603050405020304" pitchFamily="18" charset="0"/>
            </a:endParaRPr>
          </a:p>
          <a:p>
            <a:pPr marL="1441450" lvl="2" indent="-285750" algn="just">
              <a:spcBef>
                <a:spcPts val="730"/>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Pérdida</a:t>
            </a:r>
            <a:r>
              <a:rPr lang="es-AR" sz="2100" b="1" spc="-1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 </a:t>
            </a:r>
            <a:r>
              <a:rPr lang="es-AR" sz="2100" b="1" spc="-5" dirty="0">
                <a:latin typeface="Times New Roman" panose="02020603050405020304" pitchFamily="18" charset="0"/>
                <a:cs typeface="Times New Roman" panose="02020603050405020304" pitchFamily="18" charset="0"/>
              </a:rPr>
              <a:t>inserción</a:t>
            </a:r>
            <a:r>
              <a:rPr lang="es-AR" sz="2100" b="1" dirty="0">
                <a:latin typeface="Times New Roman" panose="02020603050405020304" pitchFamily="18" charset="0"/>
                <a:cs typeface="Times New Roman" panose="02020603050405020304" pitchFamily="18" charset="0"/>
              </a:rPr>
              <a:t> a</a:t>
            </a:r>
            <a:r>
              <a:rPr lang="es-AR" sz="2100" b="1" spc="-1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frecuencia</a:t>
            </a:r>
            <a:r>
              <a:rPr lang="es-AR" sz="2100" b="1" spc="-1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2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banda portadora</a:t>
            </a:r>
          </a:p>
          <a:p>
            <a:pPr marL="1441450" marR="5080" lvl="2" indent="-285750" algn="just">
              <a:spcBef>
                <a:spcPts val="15"/>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 de </a:t>
            </a:r>
            <a:r>
              <a:rPr lang="es-AR" sz="2100" b="1" spc="-5" dirty="0">
                <a:latin typeface="Times New Roman" panose="02020603050405020304" pitchFamily="18" charset="0"/>
                <a:cs typeface="Times New Roman" panose="02020603050405020304" pitchFamily="18" charset="0"/>
              </a:rPr>
              <a:t>caída </a:t>
            </a:r>
            <a:r>
              <a:rPr lang="es-AR" sz="2100" b="1" spc="-10" dirty="0">
                <a:latin typeface="Times New Roman" panose="02020603050405020304" pitchFamily="18" charset="0"/>
                <a:cs typeface="Times New Roman" panose="02020603050405020304" pitchFamily="18" charset="0"/>
              </a:rPr>
              <a:t>de </a:t>
            </a:r>
            <a:r>
              <a:rPr lang="es-AR" sz="2100" b="1" spc="-5" dirty="0">
                <a:latin typeface="Times New Roman" panose="02020603050405020304" pitchFamily="18" charset="0"/>
                <a:cs typeface="Times New Roman" panose="02020603050405020304" pitchFamily="18" charset="0"/>
              </a:rPr>
              <a:t>tensión </a:t>
            </a:r>
            <a:r>
              <a:rPr lang="es-AR" sz="2100" b="1" dirty="0">
                <a:latin typeface="Times New Roman" panose="02020603050405020304" pitchFamily="18" charset="0"/>
                <a:cs typeface="Times New Roman" panose="02020603050405020304" pitchFamily="18" charset="0"/>
              </a:rPr>
              <a:t>a </a:t>
            </a:r>
            <a:r>
              <a:rPr lang="es-AR" sz="2100" b="1" spc="-5" dirty="0">
                <a:latin typeface="Times New Roman" panose="02020603050405020304" pitchFamily="18" charset="0"/>
                <a:cs typeface="Times New Roman" panose="02020603050405020304" pitchFamily="18" charset="0"/>
              </a:rPr>
              <a:t>frecuencia </a:t>
            </a:r>
            <a:r>
              <a:rPr lang="es-AR" sz="2100" b="1" dirty="0">
                <a:latin typeface="Times New Roman" panose="02020603050405020304" pitchFamily="18" charset="0"/>
                <a:cs typeface="Times New Roman" panose="02020603050405020304" pitchFamily="18" charset="0"/>
              </a:rPr>
              <a:t>nominal y de </a:t>
            </a:r>
            <a:r>
              <a:rPr lang="es-AR" sz="2100" b="1" spc="-37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aislamiento</a:t>
            </a:r>
            <a:r>
              <a:rPr lang="es-AR" sz="2100" b="1" spc="-1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 la</a:t>
            </a:r>
            <a:r>
              <a:rPr lang="es-AR" sz="2100" b="1" spc="-5" dirty="0">
                <a:latin typeface="Times New Roman" panose="02020603050405020304" pitchFamily="18" charset="0"/>
                <a:cs typeface="Times New Roman" panose="02020603050405020304" pitchFamily="18" charset="0"/>
              </a:rPr>
              <a:t> bobina</a:t>
            </a:r>
            <a:r>
              <a:rPr lang="es-AR" sz="2100" b="1" dirty="0">
                <a:latin typeface="Times New Roman" panose="02020603050405020304" pitchFamily="18" charset="0"/>
                <a:cs typeface="Times New Roman" panose="02020603050405020304" pitchFamily="18" charset="0"/>
              </a:rPr>
              <a:t> de</a:t>
            </a:r>
            <a:r>
              <a:rPr lang="es-AR" sz="2100" b="1" spc="-5" dirty="0">
                <a:latin typeface="Times New Roman" panose="02020603050405020304" pitchFamily="18" charset="0"/>
                <a:cs typeface="Times New Roman" panose="02020603050405020304" pitchFamily="18" charset="0"/>
              </a:rPr>
              <a:t> drenaje</a:t>
            </a:r>
            <a:r>
              <a:rPr lang="es-AR" sz="2100" b="1" spc="10" dirty="0">
                <a:latin typeface="Times New Roman" panose="02020603050405020304" pitchFamily="18" charset="0"/>
                <a:cs typeface="Times New Roman" panose="02020603050405020304" pitchFamily="18" charset="0"/>
              </a:rPr>
              <a:t> </a:t>
            </a:r>
            <a:r>
              <a:rPr lang="es-AR" sz="2100" b="1" spc="-10" dirty="0">
                <a:latin typeface="Times New Roman" panose="02020603050405020304" pitchFamily="18" charset="0"/>
                <a:cs typeface="Times New Roman" panose="02020603050405020304" pitchFamily="18" charset="0"/>
              </a:rPr>
              <a:t>de</a:t>
            </a:r>
            <a:r>
              <a:rPr lang="es-AR" sz="2100" b="1" spc="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la</a:t>
            </a:r>
            <a:r>
              <a:rPr lang="es-AR" sz="2100" b="1" spc="-10"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onda </a:t>
            </a:r>
            <a:r>
              <a:rPr lang="es-AR" sz="2100" b="1" spc="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portadora.</a:t>
            </a:r>
          </a:p>
          <a:p>
            <a:pPr marL="1441450" marR="243204" lvl="2" indent="-285750" algn="just">
              <a:spcBef>
                <a:spcPts val="185"/>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Pruebas de </a:t>
            </a:r>
            <a:r>
              <a:rPr lang="es-AR" sz="2100" b="1" spc="-5" dirty="0">
                <a:latin typeface="Times New Roman" panose="02020603050405020304" pitchFamily="18" charset="0"/>
                <a:cs typeface="Times New Roman" panose="02020603050405020304" pitchFamily="18" charset="0"/>
              </a:rPr>
              <a:t>capacitancia </a:t>
            </a:r>
            <a:r>
              <a:rPr lang="es-AR" sz="2100" b="1" dirty="0">
                <a:latin typeface="Times New Roman" panose="02020603050405020304" pitchFamily="18" charset="0"/>
                <a:cs typeface="Times New Roman" panose="02020603050405020304" pitchFamily="18" charset="0"/>
              </a:rPr>
              <a:t>y </a:t>
            </a:r>
            <a:r>
              <a:rPr lang="es-AR" sz="2100" b="1" spc="-5" dirty="0">
                <a:latin typeface="Times New Roman" panose="02020603050405020304" pitchFamily="18" charset="0"/>
                <a:cs typeface="Times New Roman" panose="02020603050405020304" pitchFamily="18" charset="0"/>
              </a:rPr>
              <a:t>conductancia </a:t>
            </a:r>
            <a:r>
              <a:rPr lang="es-AR" sz="2100" b="1" dirty="0">
                <a:latin typeface="Times New Roman" panose="02020603050405020304" pitchFamily="18" charset="0"/>
                <a:cs typeface="Times New Roman" panose="02020603050405020304" pitchFamily="18" charset="0"/>
              </a:rPr>
              <a:t>de figa de </a:t>
            </a:r>
            <a:r>
              <a:rPr lang="es-AR" sz="2100" b="1" spc="-37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baja</a:t>
            </a:r>
            <a:r>
              <a:rPr lang="es-AR" sz="2100" b="1" spc="-1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tensión.</a:t>
            </a:r>
          </a:p>
          <a:p>
            <a:pPr marL="1441450" lvl="2" indent="-285750" algn="just">
              <a:spcBef>
                <a:spcPts val="525"/>
              </a:spcBef>
              <a:buFont typeface="Arial" panose="020B0604020202020204" pitchFamily="34" charset="0"/>
              <a:buChar char="•"/>
            </a:pPr>
            <a:r>
              <a:rPr lang="es-AR" sz="2100" b="1" dirty="0">
                <a:latin typeface="Times New Roman" panose="02020603050405020304" pitchFamily="18" charset="0"/>
                <a:cs typeface="Times New Roman" panose="02020603050405020304" pitchFamily="18" charset="0"/>
              </a:rPr>
              <a:t>Pruebas</a:t>
            </a:r>
            <a:r>
              <a:rPr lang="es-AR" sz="2100" b="1" spc="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2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capacitancia</a:t>
            </a:r>
            <a:r>
              <a:rPr lang="es-AR" sz="2100" b="1" spc="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y</a:t>
            </a:r>
            <a:r>
              <a:rPr lang="es-AR" sz="2100" b="1" spc="-1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factor</a:t>
            </a:r>
            <a:r>
              <a:rPr lang="es-AR" sz="2100" b="1" spc="5" dirty="0">
                <a:latin typeface="Times New Roman" panose="02020603050405020304" pitchFamily="18" charset="0"/>
                <a:cs typeface="Times New Roman" panose="02020603050405020304" pitchFamily="18" charset="0"/>
              </a:rPr>
              <a:t> </a:t>
            </a:r>
            <a:r>
              <a:rPr lang="es-AR" sz="2100" b="1" dirty="0">
                <a:latin typeface="Times New Roman" panose="02020603050405020304" pitchFamily="18" charset="0"/>
                <a:cs typeface="Times New Roman" panose="02020603050405020304" pitchFamily="18" charset="0"/>
              </a:rPr>
              <a:t>de</a:t>
            </a:r>
            <a:r>
              <a:rPr lang="es-AR" sz="2100" b="1" spc="-10"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disipación </a:t>
            </a:r>
            <a:r>
              <a:rPr lang="es-AR" sz="2100" b="1" dirty="0">
                <a:latin typeface="Times New Roman" panose="02020603050405020304" pitchFamily="18" charset="0"/>
                <a:cs typeface="Times New Roman" panose="02020603050405020304" pitchFamily="18" charset="0"/>
              </a:rPr>
              <a:t>de </a:t>
            </a:r>
            <a:r>
              <a:rPr lang="es-AR" sz="2100" b="1" spc="-10" dirty="0">
                <a:latin typeface="Times New Roman" panose="02020603050405020304" pitchFamily="18" charset="0"/>
                <a:cs typeface="Times New Roman" panose="02020603050405020304" pitchFamily="18" charset="0"/>
              </a:rPr>
              <a:t>la </a:t>
            </a:r>
            <a:r>
              <a:rPr lang="es-AR" sz="2100" b="1" dirty="0">
                <a:latin typeface="Times New Roman" panose="02020603050405020304" pitchFamily="18" charset="0"/>
                <a:cs typeface="Times New Roman" panose="02020603050405020304" pitchFamily="18" charset="0"/>
              </a:rPr>
              <a:t>onda</a:t>
            </a:r>
            <a:r>
              <a:rPr lang="es-AR" sz="2100" b="1" spc="-25" dirty="0">
                <a:latin typeface="Times New Roman" panose="02020603050405020304" pitchFamily="18" charset="0"/>
                <a:cs typeface="Times New Roman" panose="02020603050405020304" pitchFamily="18" charset="0"/>
              </a:rPr>
              <a:t> </a:t>
            </a:r>
            <a:r>
              <a:rPr lang="es-AR" sz="2100" b="1" spc="-5" dirty="0">
                <a:latin typeface="Times New Roman" panose="02020603050405020304" pitchFamily="18" charset="0"/>
                <a:cs typeface="Times New Roman" panose="02020603050405020304" pitchFamily="18" charset="0"/>
              </a:rPr>
              <a:t>portadora</a:t>
            </a:r>
            <a:r>
              <a:rPr lang="es-AR" spc="-5" dirty="0">
                <a:latin typeface="Times New Roman" panose="02020603050405020304" pitchFamily="18" charset="0"/>
                <a:cs typeface="Times New Roman" panose="02020603050405020304" pitchFamily="18" charset="0"/>
              </a:rPr>
              <a:t>.</a:t>
            </a:r>
            <a:endParaRPr lang="es-AR" dirty="0">
              <a:latin typeface="Times New Roman" panose="02020603050405020304" pitchFamily="18" charset="0"/>
              <a:cs typeface="Times New Roman" panose="02020603050405020304" pitchFamily="18" charset="0"/>
            </a:endParaRPr>
          </a:p>
          <a:p>
            <a:pPr marL="1259205" algn="just">
              <a:spcBef>
                <a:spcPts val="735"/>
              </a:spcBef>
            </a:pPr>
            <a:endParaRPr lang="es-AR" sz="1400" dirty="0">
              <a:latin typeface="Times New Roman" panose="02020603050405020304" pitchFamily="18" charset="0"/>
              <a:cs typeface="Times New Roman" panose="02020603050405020304" pitchFamily="18" charset="0"/>
            </a:endParaRPr>
          </a:p>
        </p:txBody>
      </p:sp>
      <p:sp>
        <p:nvSpPr>
          <p:cNvPr id="3" name="Rectángulo 2"/>
          <p:cNvSpPr/>
          <p:nvPr/>
        </p:nvSpPr>
        <p:spPr>
          <a:xfrm>
            <a:off x="7162799" y="1828800"/>
            <a:ext cx="6237051" cy="4025204"/>
          </a:xfrm>
          <a:prstGeom prst="rect">
            <a:avLst/>
          </a:prstGeom>
        </p:spPr>
        <p:txBody>
          <a:bodyPr wrap="square">
            <a:spAutoFit/>
          </a:bodyPr>
          <a:lstStyle/>
          <a:p>
            <a:pPr marL="1155700" lvl="2" indent="-228600" algn="just">
              <a:spcBef>
                <a:spcPts val="830"/>
              </a:spcBef>
              <a:buFont typeface="Symbol"/>
              <a:buChar char=""/>
              <a:tabLst>
                <a:tab pos="240665" algn="l"/>
                <a:tab pos="241300"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Transformadores</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potencial</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magnéticos</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41450" lvl="2" indent="-285750" algn="just">
              <a:spcBef>
                <a:spcPts val="730"/>
              </a:spcBef>
              <a:buFont typeface="Arial" panose="020B0604020202020204" pitchFamily="34" charset="0"/>
              <a:buChar char="•"/>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dieléctricas:</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impulso,</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p>
          <a:p>
            <a:pPr marL="1441450" marR="123825" lvl="2" indent="-285750" algn="just">
              <a:lnSpc>
                <a:spcPct val="143600"/>
              </a:lnSpc>
              <a:spcBef>
                <a:spcPts val="10"/>
              </a:spcBef>
              <a:buFont typeface="Arial" panose="020B0604020202020204" pitchFamily="34" charset="0"/>
              <a:buChar char="•"/>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sobretensiones</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maniobra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(bajo</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lluvia)</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000" b="1" spc="-3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sobretensiones</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41450" lvl="2" indent="-285750" algn="just">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radio-influencia</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41450" lvl="2" indent="-285750" algn="just">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aumento</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temperatura</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41450" lvl="2" indent="-285750" algn="just">
              <a:spcBef>
                <a:spcPts val="745"/>
              </a:spcBef>
              <a:buFont typeface="Arial" panose="020B0604020202020204" pitchFamily="34" charset="0"/>
              <a:buChar char="•"/>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cortocircuitos</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41450" lvl="2" indent="-285750" algn="just">
              <a:spcBef>
                <a:spcPts val="730"/>
              </a:spcBef>
              <a:buFont typeface="Arial" panose="020B0604020202020204" pitchFamily="34" charset="0"/>
              <a:buChar char="•"/>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precisión</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object 5">
            <a:extLst>
              <a:ext uri="{FF2B5EF4-FFF2-40B4-BE49-F238E27FC236}">
                <a16:creationId xmlns:a16="http://schemas.microsoft.com/office/drawing/2014/main" xmlns="" id="{B11E2225-734E-4D74-84E8-3CE9C361C1C4}"/>
              </a:ext>
            </a:extLst>
          </p:cNvPr>
          <p:cNvPicPr/>
          <p:nvPr/>
        </p:nvPicPr>
        <p:blipFill>
          <a:blip r:embed="rId3" cstate="print"/>
          <a:stretch>
            <a:fillRect/>
          </a:stretch>
        </p:blipFill>
        <p:spPr>
          <a:xfrm>
            <a:off x="11049000" y="290102"/>
            <a:ext cx="2208357" cy="548098"/>
          </a:xfrm>
          <a:prstGeom prst="rect">
            <a:avLst/>
          </a:prstGeom>
        </p:spPr>
      </p:pic>
    </p:spTree>
    <p:extLst>
      <p:ext uri="{BB962C8B-B14F-4D97-AF65-F5344CB8AC3E}">
        <p14:creationId xmlns:p14="http://schemas.microsoft.com/office/powerpoint/2010/main" val="1508738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685800" y="533400"/>
            <a:ext cx="12268200" cy="8855309"/>
          </a:xfrm>
          <a:prstGeom prst="rect">
            <a:avLst/>
          </a:prstGeom>
        </p:spPr>
        <p:txBody>
          <a:bodyPr vert="horz" wrap="square" lIns="0" tIns="12700" rIns="0" bIns="0" rtlCol="0">
            <a:spAutoFit/>
          </a:bodyPr>
          <a:lstStyle/>
          <a:p>
            <a:pPr marL="12700">
              <a:spcBef>
                <a:spcPts val="100"/>
              </a:spcBef>
            </a:pPr>
            <a:r>
              <a:rPr sz="1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de </a:t>
            </a:r>
            <a:r>
              <a:rPr sz="28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rutinas</a:t>
            </a:r>
            <a:r>
              <a:rP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especificadas</a:t>
            </a:r>
            <a:endPar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marR="5080" indent="-457200">
              <a:lnSpc>
                <a:spcPct val="143600"/>
              </a:lnSpc>
              <a:spcBef>
                <a:spcPts val="820"/>
              </a:spcBef>
              <a:buFont typeface="Wingdings" panose="05000000000000000000" pitchFamily="2" charset="2"/>
              <a:buChar char="q"/>
            </a:pP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potencial</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frecuencia</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(seco): </a:t>
            </a:r>
            <a:r>
              <a:rPr sz="28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Voltaje</a:t>
            </a:r>
            <a:r>
              <a:rPr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aplicado</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voltaje</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inducido</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30"/>
              </a:spcBef>
              <a:buFont typeface="Wingdings" panose="05000000000000000000" pitchFamily="2" charset="2"/>
              <a:buChar char="q"/>
            </a:pP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8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a:t>
            </a:r>
            <a:r>
              <a:rPr sz="2800"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endParaRPr lang="es-A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30"/>
              </a:spcBef>
              <a:buFont typeface="Wingdings" panose="05000000000000000000" pitchFamily="2" charset="2"/>
              <a:buChar char="q"/>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45"/>
              </a:spcBef>
              <a:buFont typeface="Wingdings" panose="05000000000000000000" pitchFamily="2" charset="2"/>
              <a:buChar char="q"/>
            </a:pP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Medida</a:t>
            </a:r>
            <a:r>
              <a:rPr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endParaRPr lang="es-A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45"/>
              </a:spcBef>
              <a:buFont typeface="Wingdings" panose="05000000000000000000" pitchFamily="2" charset="2"/>
              <a:buChar char="q"/>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35"/>
              </a:spcBef>
              <a:buFont typeface="Wingdings" panose="05000000000000000000" pitchFamily="2" charset="2"/>
              <a:buChar char="q"/>
            </a:pPr>
            <a:r>
              <a:rPr sz="28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a:t>
            </a:r>
            <a:r>
              <a:rPr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polaridad</a:t>
            </a:r>
            <a:endParaRPr lang="es-A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35"/>
              </a:spcBef>
              <a:buFont typeface="Wingdings" panose="05000000000000000000" pitchFamily="2" charset="2"/>
              <a:buChar char="q"/>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30"/>
              </a:spcBef>
              <a:buFont typeface="Wingdings" panose="05000000000000000000" pitchFamily="2" charset="2"/>
              <a:buChar char="q"/>
            </a:pP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800"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precisión</a:t>
            </a:r>
            <a:endParaRPr lang="es-A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30"/>
              </a:spcBef>
              <a:buFont typeface="Wingdings" panose="05000000000000000000" pitchFamily="2" charset="2"/>
              <a:buChar char="q"/>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35"/>
              </a:spcBef>
              <a:buFont typeface="Wingdings" panose="05000000000000000000" pitchFamily="2" charset="2"/>
              <a:buChar char="q"/>
            </a:pP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8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descargas</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internas</a:t>
            </a:r>
            <a:endParaRPr lang="es-A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indent="-457200">
              <a:spcBef>
                <a:spcPts val="735"/>
              </a:spcBef>
              <a:buFont typeface="Wingdings" panose="05000000000000000000" pitchFamily="2" charset="2"/>
              <a:buChar char="q"/>
            </a:pPr>
            <a:endParaRPr lang="es-A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marR="83185" indent="-457200" algn="just">
              <a:lnSpc>
                <a:spcPct val="143600"/>
              </a:lnSpc>
              <a:spcBef>
                <a:spcPts val="10"/>
              </a:spcBef>
              <a:buFont typeface="Wingdings" panose="05000000000000000000" pitchFamily="2" charset="2"/>
              <a:buChar char="q"/>
            </a:pP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Medida</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capacitancia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factor</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disipación </a:t>
            </a:r>
            <a:r>
              <a:rPr sz="28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antes</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después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sobretensión</a:t>
            </a:r>
            <a:endParaRPr lang="es-A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6405" marR="83185" indent="-457200" algn="just">
              <a:lnSpc>
                <a:spcPct val="143600"/>
              </a:lnSpc>
              <a:spcBef>
                <a:spcPts val="10"/>
              </a:spcBef>
              <a:buFont typeface="Wingdings" panose="05000000000000000000" pitchFamily="2" charset="2"/>
              <a:buChar char="q"/>
            </a:pPr>
            <a:r>
              <a:rPr sz="2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fuga</a:t>
            </a:r>
          </a:p>
        </p:txBody>
      </p:sp>
      <p:pic>
        <p:nvPicPr>
          <p:cNvPr id="3" name="object 5">
            <a:extLst>
              <a:ext uri="{FF2B5EF4-FFF2-40B4-BE49-F238E27FC236}">
                <a16:creationId xmlns:a16="http://schemas.microsoft.com/office/drawing/2014/main" xmlns="" id="{809E2591-D261-4DE3-B4CD-0CC76F4CF18D}"/>
              </a:ext>
            </a:extLst>
          </p:cNvPr>
          <p:cNvPicPr/>
          <p:nvPr/>
        </p:nvPicPr>
        <p:blipFill>
          <a:blip r:embed="rId2" cstate="print"/>
          <a:stretch>
            <a:fillRect/>
          </a:stretch>
        </p:blipFill>
        <p:spPr>
          <a:xfrm>
            <a:off x="11049000" y="290102"/>
            <a:ext cx="2208357" cy="548098"/>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609600" y="457200"/>
            <a:ext cx="8991600" cy="8384347"/>
          </a:xfrm>
          <a:prstGeom prst="rect">
            <a:avLst/>
          </a:prstGeom>
        </p:spPr>
        <p:txBody>
          <a:bodyPr vert="horz" wrap="square" lIns="0" tIns="12700" rIns="0" bIns="0" rtlCol="0">
            <a:spAutoFit/>
          </a:bodyPr>
          <a:lstStyle/>
          <a:p>
            <a:pPr marL="12700">
              <a:spcBef>
                <a:spcPts val="100"/>
              </a:spcBef>
            </a:pPr>
            <a:r>
              <a:rPr sz="32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sz="32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aceptación </a:t>
            </a:r>
            <a:r>
              <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32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sitio</a:t>
            </a: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5"/>
              </a:spcBef>
            </a:pPr>
            <a:endParaRPr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05610" indent="-457200">
              <a:buFont typeface="Wingdings" panose="05000000000000000000" pitchFamily="2" charset="2"/>
              <a:buChar char="q"/>
            </a:pPr>
            <a:r>
              <a:rPr sz="3200" spc="-5" dirty="0" err="1">
                <a:latin typeface="Times New Roman" panose="02020603050405020304" pitchFamily="18" charset="0"/>
                <a:cs typeface="Times New Roman" panose="02020603050405020304" pitchFamily="18" charset="0"/>
              </a:rPr>
              <a:t>Ajustes</a:t>
            </a:r>
            <a:r>
              <a:rPr sz="3200" spc="-2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las</a:t>
            </a:r>
            <a:r>
              <a:rPr sz="3200" spc="-3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conexiones</a:t>
            </a:r>
          </a:p>
          <a:p>
            <a:pPr marL="457200" indent="-457200">
              <a:spcBef>
                <a:spcPts val="40"/>
              </a:spcBef>
              <a:buFont typeface="Wingdings" panose="05000000000000000000" pitchFamily="2" charset="2"/>
              <a:buChar char="q"/>
            </a:pPr>
            <a:endParaRPr sz="3200" dirty="0">
              <a:latin typeface="Times New Roman" panose="02020603050405020304" pitchFamily="18" charset="0"/>
              <a:cs typeface="Times New Roman" panose="02020603050405020304" pitchFamily="18" charset="0"/>
            </a:endParaRPr>
          </a:p>
          <a:p>
            <a:pPr marL="1705610" indent="-457200">
              <a:spcBef>
                <a:spcPts val="5"/>
              </a:spcBef>
              <a:buFont typeface="Wingdings" panose="05000000000000000000" pitchFamily="2" charset="2"/>
              <a:buChar char="q"/>
            </a:pPr>
            <a:r>
              <a:rPr sz="3200" spc="-5" dirty="0" err="1">
                <a:latin typeface="Times New Roman" panose="02020603050405020304" pitchFamily="18" charset="0"/>
                <a:cs typeface="Times New Roman" panose="02020603050405020304" pitchFamily="18" charset="0"/>
              </a:rPr>
              <a:t>Condición</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física</a:t>
            </a:r>
            <a:r>
              <a:rPr sz="3200" spc="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1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las porcelanas</a:t>
            </a:r>
            <a:endParaRPr sz="3200" dirty="0">
              <a:latin typeface="Times New Roman" panose="02020603050405020304" pitchFamily="18" charset="0"/>
              <a:cs typeface="Times New Roman" panose="02020603050405020304" pitchFamily="18" charset="0"/>
            </a:endParaRPr>
          </a:p>
          <a:p>
            <a:pPr marL="457200" indent="-457200">
              <a:spcBef>
                <a:spcPts val="40"/>
              </a:spcBef>
              <a:buFont typeface="Wingdings" panose="05000000000000000000" pitchFamily="2" charset="2"/>
              <a:buChar char="q"/>
            </a:pPr>
            <a:endParaRPr sz="3200" dirty="0">
              <a:latin typeface="Times New Roman" panose="02020603050405020304" pitchFamily="18" charset="0"/>
              <a:cs typeface="Times New Roman" panose="02020603050405020304" pitchFamily="18" charset="0"/>
            </a:endParaRPr>
          </a:p>
          <a:p>
            <a:pPr marL="1705610" indent="-457200">
              <a:buFont typeface="Wingdings" panose="05000000000000000000" pitchFamily="2" charset="2"/>
              <a:buChar char="q"/>
            </a:pPr>
            <a:r>
              <a:rPr sz="3200" spc="-5" dirty="0" err="1">
                <a:latin typeface="Times New Roman" panose="02020603050405020304" pitchFamily="18" charset="0"/>
                <a:cs typeface="Times New Roman" panose="02020603050405020304" pitchFamily="18" charset="0"/>
              </a:rPr>
              <a:t>Nivel</a:t>
            </a:r>
            <a:r>
              <a:rPr sz="3200" spc="-1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2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aceite</a:t>
            </a:r>
            <a:endParaRPr sz="3200" dirty="0">
              <a:latin typeface="Times New Roman" panose="02020603050405020304" pitchFamily="18" charset="0"/>
              <a:cs typeface="Times New Roman" panose="02020603050405020304" pitchFamily="18" charset="0"/>
            </a:endParaRPr>
          </a:p>
          <a:p>
            <a:pPr marL="457200" indent="-457200">
              <a:spcBef>
                <a:spcPts val="40"/>
              </a:spcBef>
              <a:buFont typeface="Wingdings" panose="05000000000000000000" pitchFamily="2" charset="2"/>
              <a:buChar char="q"/>
            </a:pPr>
            <a:endParaRPr sz="3200" dirty="0">
              <a:latin typeface="Times New Roman" panose="02020603050405020304" pitchFamily="18" charset="0"/>
              <a:cs typeface="Times New Roman" panose="02020603050405020304" pitchFamily="18" charset="0"/>
            </a:endParaRPr>
          </a:p>
          <a:p>
            <a:pPr marL="1755775" indent="-457200">
              <a:buFont typeface="Wingdings" panose="05000000000000000000" pitchFamily="2" charset="2"/>
              <a:buChar char="q"/>
            </a:pPr>
            <a:r>
              <a:rPr sz="3200" spc="-5" dirty="0" err="1">
                <a:latin typeface="Times New Roman" panose="02020603050405020304" pitchFamily="18" charset="0"/>
                <a:cs typeface="Times New Roman" panose="02020603050405020304" pitchFamily="18" charset="0"/>
              </a:rPr>
              <a:t>Estanqueidad</a:t>
            </a:r>
            <a:endParaRPr sz="3200" dirty="0">
              <a:latin typeface="Times New Roman" panose="02020603050405020304" pitchFamily="18" charset="0"/>
              <a:cs typeface="Times New Roman" panose="02020603050405020304" pitchFamily="18" charset="0"/>
            </a:endParaRPr>
          </a:p>
          <a:p>
            <a:pPr marL="457200" indent="-457200">
              <a:spcBef>
                <a:spcPts val="30"/>
              </a:spcBef>
              <a:buFont typeface="Wingdings" panose="05000000000000000000" pitchFamily="2" charset="2"/>
              <a:buChar char="q"/>
            </a:pPr>
            <a:endParaRPr sz="3200" dirty="0">
              <a:latin typeface="Times New Roman" panose="02020603050405020304" pitchFamily="18" charset="0"/>
              <a:cs typeface="Times New Roman" panose="02020603050405020304" pitchFamily="18" charset="0"/>
            </a:endParaRPr>
          </a:p>
          <a:p>
            <a:pPr marL="1755775" indent="-457200">
              <a:buFont typeface="Wingdings" panose="05000000000000000000" pitchFamily="2" charset="2"/>
              <a:buChar char="q"/>
            </a:pPr>
            <a:r>
              <a:rPr sz="3200" spc="-5" dirty="0" err="1">
                <a:latin typeface="Times New Roman" panose="02020603050405020304" pitchFamily="18" charset="0"/>
                <a:cs typeface="Times New Roman" panose="02020603050405020304" pitchFamily="18" charset="0"/>
              </a:rPr>
              <a:t>Placa</a:t>
            </a:r>
            <a:r>
              <a:rPr sz="3200" spc="-2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2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características</a:t>
            </a:r>
            <a:endParaRPr sz="3200" dirty="0">
              <a:latin typeface="Times New Roman" panose="02020603050405020304" pitchFamily="18" charset="0"/>
              <a:cs typeface="Times New Roman" panose="02020603050405020304" pitchFamily="18" charset="0"/>
            </a:endParaRPr>
          </a:p>
          <a:p>
            <a:pPr marL="457200" indent="-457200">
              <a:spcBef>
                <a:spcPts val="40"/>
              </a:spcBef>
              <a:buFont typeface="Wingdings" panose="05000000000000000000" pitchFamily="2" charset="2"/>
              <a:buChar char="q"/>
            </a:pPr>
            <a:endParaRPr sz="3200" dirty="0">
              <a:latin typeface="Times New Roman" panose="02020603050405020304" pitchFamily="18" charset="0"/>
              <a:cs typeface="Times New Roman" panose="02020603050405020304" pitchFamily="18" charset="0"/>
            </a:endParaRPr>
          </a:p>
          <a:p>
            <a:pPr marL="1755775" indent="-457200">
              <a:buFont typeface="Wingdings" panose="05000000000000000000" pitchFamily="2" charset="2"/>
              <a:buChar char="q"/>
            </a:pPr>
            <a:r>
              <a:rPr sz="3200" spc="-5" dirty="0" err="1">
                <a:latin typeface="Times New Roman" panose="02020603050405020304" pitchFamily="18" charset="0"/>
                <a:cs typeface="Times New Roman" panose="02020603050405020304" pitchFamily="18" charset="0"/>
              </a:rPr>
              <a:t>Puestas</a:t>
            </a:r>
            <a:r>
              <a:rPr sz="3200" spc="-2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a</a:t>
            </a:r>
            <a:r>
              <a:rPr sz="3200" spc="-2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tierra</a:t>
            </a:r>
            <a:endParaRPr sz="3200" dirty="0">
              <a:latin typeface="Times New Roman" panose="02020603050405020304" pitchFamily="18" charset="0"/>
              <a:cs typeface="Times New Roman" panose="02020603050405020304" pitchFamily="18" charset="0"/>
            </a:endParaRPr>
          </a:p>
          <a:p>
            <a:pPr marL="457200" indent="-457200">
              <a:spcBef>
                <a:spcPts val="40"/>
              </a:spcBef>
              <a:buFont typeface="Wingdings" panose="05000000000000000000" pitchFamily="2" charset="2"/>
              <a:buChar char="q"/>
            </a:pPr>
            <a:endParaRPr sz="3200" dirty="0">
              <a:latin typeface="Times New Roman" panose="02020603050405020304" pitchFamily="18" charset="0"/>
              <a:cs typeface="Times New Roman" panose="02020603050405020304" pitchFamily="18" charset="0"/>
            </a:endParaRPr>
          </a:p>
          <a:p>
            <a:pPr marL="1755775" indent="-457200">
              <a:buFont typeface="Wingdings" panose="05000000000000000000" pitchFamily="2" charset="2"/>
              <a:buChar char="q"/>
            </a:pPr>
            <a:r>
              <a:rPr sz="3200" spc="-5" dirty="0" err="1">
                <a:latin typeface="Times New Roman" panose="02020603050405020304" pitchFamily="18" charset="0"/>
                <a:cs typeface="Times New Roman" panose="02020603050405020304" pitchFamily="18" charset="0"/>
              </a:rPr>
              <a:t>Caja</a:t>
            </a:r>
            <a:r>
              <a:rPr sz="3200" spc="-2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2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bornes</a:t>
            </a:r>
            <a:endParaRPr sz="3200" dirty="0">
              <a:latin typeface="Times New Roman" panose="02020603050405020304" pitchFamily="18" charset="0"/>
              <a:cs typeface="Times New Roman" panose="02020603050405020304" pitchFamily="18" charset="0"/>
            </a:endParaRPr>
          </a:p>
          <a:p>
            <a:pPr marL="457200" indent="-457200">
              <a:spcBef>
                <a:spcPts val="45"/>
              </a:spcBef>
              <a:buFont typeface="Wingdings" panose="05000000000000000000" pitchFamily="2" charset="2"/>
              <a:buChar char="q"/>
            </a:pPr>
            <a:endParaRPr sz="3200" dirty="0">
              <a:latin typeface="Times New Roman" panose="02020603050405020304" pitchFamily="18" charset="0"/>
              <a:cs typeface="Times New Roman" panose="02020603050405020304" pitchFamily="18" charset="0"/>
            </a:endParaRPr>
          </a:p>
          <a:p>
            <a:pPr marL="1755775" indent="-457200">
              <a:buFont typeface="Wingdings" panose="05000000000000000000" pitchFamily="2" charset="2"/>
              <a:buChar char="q"/>
            </a:pPr>
            <a:r>
              <a:rPr sz="3200" spc="-5" dirty="0" err="1">
                <a:latin typeface="Times New Roman" panose="02020603050405020304" pitchFamily="18" charset="0"/>
                <a:cs typeface="Times New Roman" panose="02020603050405020304" pitchFamily="18" charset="0"/>
              </a:rPr>
              <a:t>Descargadores</a:t>
            </a:r>
            <a:r>
              <a:rPr sz="3200" spc="-1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de</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tensión</a:t>
            </a:r>
            <a:endParaRPr sz="32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8BE765A8-7C91-41CE-AF27-8F2E9A8901C0}"/>
              </a:ext>
            </a:extLst>
          </p:cNvPr>
          <p:cNvPicPr/>
          <p:nvPr/>
        </p:nvPicPr>
        <p:blipFill>
          <a:blip r:embed="rId3" cstate="print"/>
          <a:stretch>
            <a:fillRect/>
          </a:stretch>
        </p:blipFill>
        <p:spPr>
          <a:xfrm>
            <a:off x="11049000" y="366302"/>
            <a:ext cx="2208357" cy="548098"/>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28600" y="762000"/>
            <a:ext cx="7467600" cy="8256106"/>
          </a:xfrm>
          <a:prstGeom prst="rect">
            <a:avLst/>
          </a:prstGeom>
        </p:spPr>
        <p:txBody>
          <a:bodyPr vert="horz" wrap="square" lIns="0" tIns="12700" rIns="0" bIns="0" rtlCol="0">
            <a:spAutoFit/>
          </a:bodyPr>
          <a:lstStyle/>
          <a:p>
            <a:pPr>
              <a:spcBef>
                <a:spcPts val="40"/>
              </a:spcBef>
            </a:pPr>
            <a:endParaRPr sz="900" dirty="0">
              <a:latin typeface="Times New Roman" panose="02020603050405020304" pitchFamily="18" charset="0"/>
              <a:cs typeface="Times New Roman" panose="02020603050405020304" pitchFamily="18" charset="0"/>
            </a:endParaRPr>
          </a:p>
          <a:p>
            <a:pPr marL="12065" lvl="1" algn="just">
              <a:tabLst>
                <a:tab pos="360045" algn="l"/>
              </a:tabLst>
            </a:pP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Objeto</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campo</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aplicaciones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7620" indent="-342900" algn="just">
              <a:spcBef>
                <a:spcPts val="825"/>
              </a:spcBef>
              <a:buFont typeface="Wingdings" panose="05000000000000000000" pitchFamily="2" charset="2"/>
              <a:buChar char="Ø"/>
            </a:pPr>
            <a:r>
              <a:rPr sz="2000" b="1" dirty="0">
                <a:latin typeface="Times New Roman" panose="02020603050405020304" pitchFamily="18" charset="0"/>
                <a:cs typeface="Times New Roman" panose="02020603050405020304" pitchFamily="18" charset="0"/>
              </a:rPr>
              <a:t>El </a:t>
            </a:r>
            <a:r>
              <a:rPr sz="2000" b="1" spc="-5" dirty="0">
                <a:latin typeface="Times New Roman" panose="02020603050405020304" pitchFamily="18" charset="0"/>
                <a:cs typeface="Times New Roman" panose="02020603050405020304" pitchFamily="18" charset="0"/>
              </a:rPr>
              <a:t>propósito </a:t>
            </a:r>
            <a:r>
              <a:rPr sz="2000" b="1" dirty="0">
                <a:latin typeface="Times New Roman" panose="02020603050405020304" pitchFamily="18" charset="0"/>
                <a:cs typeface="Times New Roman" panose="02020603050405020304" pitchFamily="18" charset="0"/>
              </a:rPr>
              <a:t>de </a:t>
            </a:r>
            <a:r>
              <a:rPr sz="2000" b="1" spc="-5" dirty="0">
                <a:latin typeface="Times New Roman" panose="02020603050405020304" pitchFamily="18" charset="0"/>
                <a:cs typeface="Times New Roman" panose="02020603050405020304" pitchFamily="18" charset="0"/>
              </a:rPr>
              <a:t>estas especificaciones </a:t>
            </a:r>
            <a:r>
              <a:rPr sz="2000" b="1" spc="-10" dirty="0">
                <a:latin typeface="Times New Roman" panose="02020603050405020304" pitchFamily="18" charset="0"/>
                <a:cs typeface="Times New Roman" panose="02020603050405020304" pitchFamily="18" charset="0"/>
              </a:rPr>
              <a:t>es </a:t>
            </a:r>
            <a:r>
              <a:rPr sz="2000" b="1" spc="-5" dirty="0">
                <a:latin typeface="Times New Roman" panose="02020603050405020304" pitchFamily="18" charset="0"/>
                <a:cs typeface="Times New Roman" panose="02020603050405020304" pitchFamily="18" charset="0"/>
              </a:rPr>
              <a:t>establecer las condiciones </a:t>
            </a:r>
            <a:r>
              <a:rPr sz="2000" b="1"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técnicas </a:t>
            </a:r>
            <a:r>
              <a:rPr sz="2000" b="1" dirty="0">
                <a:latin typeface="Times New Roman" panose="02020603050405020304" pitchFamily="18" charset="0"/>
                <a:cs typeface="Times New Roman" panose="02020603050405020304" pitchFamily="18" charset="0"/>
              </a:rPr>
              <a:t>y </a:t>
            </a:r>
            <a:r>
              <a:rPr sz="2000" b="1" spc="-5" dirty="0">
                <a:latin typeface="Times New Roman" panose="02020603050405020304" pitchFamily="18" charset="0"/>
                <a:cs typeface="Times New Roman" panose="02020603050405020304" pitchFamily="18" charset="0"/>
              </a:rPr>
              <a:t>generales </a:t>
            </a:r>
            <a:r>
              <a:rPr sz="2000" b="1" dirty="0">
                <a:latin typeface="Times New Roman" panose="02020603050405020304" pitchFamily="18" charset="0"/>
                <a:cs typeface="Times New Roman" panose="02020603050405020304" pitchFamily="18" charset="0"/>
              </a:rPr>
              <a:t>que </a:t>
            </a:r>
            <a:r>
              <a:rPr sz="2000" b="1" spc="-5" dirty="0">
                <a:latin typeface="Times New Roman" panose="02020603050405020304" pitchFamily="18" charset="0"/>
                <a:cs typeface="Times New Roman" panose="02020603050405020304" pitchFamily="18" charset="0"/>
              </a:rPr>
              <a:t>deberán cumplir </a:t>
            </a:r>
            <a:r>
              <a:rPr sz="2000" b="1" dirty="0">
                <a:latin typeface="Times New Roman" panose="02020603050405020304" pitchFamily="18" charset="0"/>
                <a:cs typeface="Times New Roman" panose="02020603050405020304" pitchFamily="18" charset="0"/>
              </a:rPr>
              <a:t>los </a:t>
            </a:r>
            <a:r>
              <a:rPr sz="2000" b="1" spc="-5" dirty="0">
                <a:latin typeface="Times New Roman" panose="02020603050405020304" pitchFamily="18" charset="0"/>
                <a:cs typeface="Times New Roman" panose="02020603050405020304" pitchFamily="18" charset="0"/>
              </a:rPr>
              <a:t>interruptores </a:t>
            </a:r>
            <a:r>
              <a:rPr sz="2000" b="1" dirty="0">
                <a:latin typeface="Times New Roman" panose="02020603050405020304" pitchFamily="18" charset="0"/>
                <a:cs typeface="Times New Roman" panose="02020603050405020304" pitchFamily="18" charset="0"/>
              </a:rPr>
              <a:t>de </a:t>
            </a:r>
            <a:r>
              <a:rPr sz="2000" b="1" spc="-5" dirty="0">
                <a:latin typeface="Times New Roman" panose="02020603050405020304" pitchFamily="18" charset="0"/>
                <a:cs typeface="Times New Roman" panose="02020603050405020304" pitchFamily="18" charset="0"/>
              </a:rPr>
              <a:t>potencia, </a:t>
            </a:r>
            <a:r>
              <a:rPr sz="2000" b="1" spc="-37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cuya</a:t>
            </a:r>
            <a:r>
              <a:rPr sz="2000" b="1" spc="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tensión </a:t>
            </a:r>
            <a:r>
              <a:rPr sz="2000" b="1" dirty="0">
                <a:latin typeface="Times New Roman" panose="02020603050405020304" pitchFamily="18" charset="0"/>
                <a:cs typeface="Times New Roman" panose="02020603050405020304" pitchFamily="18" charset="0"/>
              </a:rPr>
              <a:t>sea</a:t>
            </a:r>
            <a:r>
              <a:rPr sz="2000" b="1" spc="-1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igual</a:t>
            </a:r>
            <a:r>
              <a:rPr sz="2000" b="1" dirty="0">
                <a:latin typeface="Times New Roman" panose="02020603050405020304" pitchFamily="18" charset="0"/>
                <a:cs typeface="Times New Roman" panose="02020603050405020304" pitchFamily="18" charset="0"/>
              </a:rPr>
              <a:t> o</a:t>
            </a:r>
            <a:r>
              <a:rPr sz="2000" b="1" spc="-1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superior</a:t>
            </a:r>
            <a:r>
              <a:rPr sz="2000" b="1" spc="-10" dirty="0">
                <a:latin typeface="Times New Roman" panose="02020603050405020304" pitchFamily="18" charset="0"/>
                <a:cs typeface="Times New Roman" panose="02020603050405020304" pitchFamily="18" charset="0"/>
              </a:rPr>
              <a:t> </a:t>
            </a:r>
            <a:r>
              <a:rPr sz="2000" b="1" dirty="0">
                <a:latin typeface="Times New Roman" panose="02020603050405020304" pitchFamily="18" charset="0"/>
                <a:cs typeface="Times New Roman" panose="02020603050405020304" pitchFamily="18" charset="0"/>
              </a:rPr>
              <a:t>a</a:t>
            </a:r>
            <a:r>
              <a:rPr sz="2000" b="1" spc="5" dirty="0">
                <a:latin typeface="Times New Roman" panose="02020603050405020304" pitchFamily="18" charset="0"/>
                <a:cs typeface="Times New Roman" panose="02020603050405020304" pitchFamily="18" charset="0"/>
              </a:rPr>
              <a:t> </a:t>
            </a:r>
            <a:r>
              <a:rPr sz="2000" b="1" spc="-10" dirty="0">
                <a:latin typeface="Times New Roman" panose="02020603050405020304" pitchFamily="18" charset="0"/>
                <a:cs typeface="Times New Roman" panose="02020603050405020304" pitchFamily="18" charset="0"/>
              </a:rPr>
              <a:t>115Kv.</a:t>
            </a:r>
            <a:endParaRPr sz="2000" b="1" dirty="0">
              <a:latin typeface="Times New Roman" panose="02020603050405020304" pitchFamily="18" charset="0"/>
              <a:cs typeface="Times New Roman" panose="02020603050405020304" pitchFamily="18" charset="0"/>
            </a:endParaRPr>
          </a:p>
          <a:p>
            <a:pPr>
              <a:spcBef>
                <a:spcPts val="40"/>
              </a:spcBef>
            </a:pPr>
            <a:endParaRPr sz="2000" b="1" dirty="0">
              <a:latin typeface="Times New Roman" panose="02020603050405020304" pitchFamily="18" charset="0"/>
              <a:cs typeface="Times New Roman" panose="02020603050405020304" pitchFamily="18" charset="0"/>
            </a:endParaRPr>
          </a:p>
          <a:p>
            <a:pPr marL="12065" lvl="1" algn="just">
              <a:tabLst>
                <a:tab pos="360045" algn="l"/>
              </a:tabLst>
            </a:pP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sz="20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Internacionales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buFont typeface="Arial"/>
              <a:buAutoNum type="arabicPeriod" startAt="2"/>
            </a:pPr>
            <a:endParaRPr sz="2000" b="1" dirty="0">
              <a:latin typeface="Times New Roman" panose="02020603050405020304" pitchFamily="18" charset="0"/>
              <a:cs typeface="Times New Roman" panose="02020603050405020304" pitchFamily="18" charset="0"/>
            </a:endParaRPr>
          </a:p>
          <a:p>
            <a:pPr marL="461010" lvl="2">
              <a:spcBef>
                <a:spcPts val="5"/>
              </a:spcBef>
              <a:tabLst>
                <a:tab pos="957580" algn="l"/>
              </a:tabLst>
            </a:pP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sz="2000" b="1" u="sng"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sz="2000" b="1" dirty="0">
              <a:latin typeface="Times New Roman" panose="02020603050405020304" pitchFamily="18" charset="0"/>
              <a:cs typeface="Times New Roman" panose="02020603050405020304" pitchFamily="18" charset="0"/>
            </a:endParaRPr>
          </a:p>
          <a:p>
            <a:pPr marL="1943100" lvl="3" indent="-110489">
              <a:buChar char="-"/>
              <a:tabLst>
                <a:tab pos="572135" algn="l"/>
              </a:tabLst>
            </a:pPr>
            <a:r>
              <a:rPr sz="2000" b="1" spc="-5" dirty="0">
                <a:latin typeface="Times New Roman" panose="02020603050405020304" pitchFamily="18" charset="0"/>
                <a:cs typeface="Times New Roman" panose="02020603050405020304" pitchFamily="18" charset="0"/>
              </a:rPr>
              <a:t>ANSI</a:t>
            </a:r>
            <a:r>
              <a:rPr sz="2000" b="1" spc="-7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C37.04</a:t>
            </a:r>
            <a:endParaRPr sz="2000" b="1" dirty="0">
              <a:latin typeface="Times New Roman" panose="02020603050405020304" pitchFamily="18" charset="0"/>
              <a:cs typeface="Times New Roman" panose="02020603050405020304" pitchFamily="18" charset="0"/>
            </a:endParaRPr>
          </a:p>
          <a:p>
            <a:pPr lvl="3">
              <a:spcBef>
                <a:spcPts val="40"/>
              </a:spcBef>
              <a:buFont typeface="Arial"/>
              <a:buChar char="-"/>
            </a:pPr>
            <a:endParaRPr sz="2000" b="1" dirty="0">
              <a:latin typeface="Times New Roman" panose="02020603050405020304" pitchFamily="18" charset="0"/>
              <a:cs typeface="Times New Roman" panose="02020603050405020304" pitchFamily="18" charset="0"/>
            </a:endParaRPr>
          </a:p>
          <a:p>
            <a:pPr marL="1943100" lvl="3" indent="-110489">
              <a:buChar char="-"/>
              <a:tabLst>
                <a:tab pos="572135" algn="l"/>
              </a:tabLst>
            </a:pPr>
            <a:r>
              <a:rPr sz="2000" b="1" spc="-5" dirty="0">
                <a:latin typeface="Times New Roman" panose="02020603050405020304" pitchFamily="18" charset="0"/>
                <a:cs typeface="Times New Roman" panose="02020603050405020304" pitchFamily="18" charset="0"/>
              </a:rPr>
              <a:t>ANSI</a:t>
            </a:r>
            <a:r>
              <a:rPr sz="2000" b="1" spc="-7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C37.06</a:t>
            </a:r>
            <a:endParaRPr sz="2000" b="1" dirty="0">
              <a:latin typeface="Times New Roman" panose="02020603050405020304" pitchFamily="18" charset="0"/>
              <a:cs typeface="Times New Roman" panose="02020603050405020304" pitchFamily="18" charset="0"/>
            </a:endParaRPr>
          </a:p>
          <a:p>
            <a:pPr lvl="3">
              <a:spcBef>
                <a:spcPts val="45"/>
              </a:spcBef>
              <a:buFont typeface="Arial"/>
              <a:buChar char="-"/>
            </a:pPr>
            <a:endParaRPr sz="2000" b="1" dirty="0">
              <a:latin typeface="Times New Roman" panose="02020603050405020304" pitchFamily="18" charset="0"/>
              <a:cs typeface="Times New Roman" panose="02020603050405020304" pitchFamily="18" charset="0"/>
            </a:endParaRPr>
          </a:p>
          <a:p>
            <a:pPr marL="1833245" lvl="3"/>
            <a:r>
              <a:rPr sz="2000" b="1" dirty="0">
                <a:latin typeface="Times New Roman" panose="02020603050405020304" pitchFamily="18" charset="0"/>
                <a:cs typeface="Times New Roman" panose="02020603050405020304" pitchFamily="18" charset="0"/>
              </a:rPr>
              <a:t>-</a:t>
            </a:r>
            <a:r>
              <a:rPr sz="2000" b="1" spc="-1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ANSI</a:t>
            </a:r>
            <a:r>
              <a:rPr sz="2000" b="1" spc="-2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C37.079</a:t>
            </a:r>
            <a:endParaRPr sz="2000" b="1" dirty="0">
              <a:latin typeface="Times New Roman" panose="02020603050405020304" pitchFamily="18" charset="0"/>
              <a:cs typeface="Times New Roman" panose="02020603050405020304" pitchFamily="18" charset="0"/>
            </a:endParaRPr>
          </a:p>
          <a:p>
            <a:pPr lvl="3">
              <a:spcBef>
                <a:spcPts val="40"/>
              </a:spcBef>
            </a:pPr>
            <a:endParaRPr sz="2000" b="1" dirty="0">
              <a:latin typeface="Times New Roman" panose="02020603050405020304" pitchFamily="18" charset="0"/>
              <a:cs typeface="Times New Roman" panose="02020603050405020304" pitchFamily="18" charset="0"/>
            </a:endParaRPr>
          </a:p>
          <a:p>
            <a:pPr marL="1943100" lvl="3" indent="-110489">
              <a:buChar char="-"/>
              <a:tabLst>
                <a:tab pos="572135" algn="l"/>
              </a:tabLst>
            </a:pPr>
            <a:r>
              <a:rPr sz="2000" b="1" spc="-5" dirty="0">
                <a:latin typeface="Times New Roman" panose="02020603050405020304" pitchFamily="18" charset="0"/>
                <a:cs typeface="Times New Roman" panose="02020603050405020304" pitchFamily="18" charset="0"/>
              </a:rPr>
              <a:t>ANSI</a:t>
            </a:r>
            <a:r>
              <a:rPr sz="2000" b="1" spc="-3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C37.09</a:t>
            </a:r>
            <a:endParaRPr sz="2000" b="1" dirty="0">
              <a:latin typeface="Times New Roman" panose="02020603050405020304" pitchFamily="18" charset="0"/>
              <a:cs typeface="Times New Roman" panose="02020603050405020304" pitchFamily="18" charset="0"/>
            </a:endParaRPr>
          </a:p>
          <a:p>
            <a:pPr lvl="3">
              <a:spcBef>
                <a:spcPts val="40"/>
              </a:spcBef>
              <a:buFont typeface="Arial"/>
              <a:buChar char="-"/>
            </a:pPr>
            <a:endParaRPr sz="2000" b="1" dirty="0">
              <a:latin typeface="Times New Roman" panose="02020603050405020304" pitchFamily="18" charset="0"/>
              <a:cs typeface="Times New Roman" panose="02020603050405020304" pitchFamily="18" charset="0"/>
            </a:endParaRPr>
          </a:p>
          <a:p>
            <a:pPr marL="1943100" lvl="3" indent="-110489">
              <a:buChar char="-"/>
              <a:tabLst>
                <a:tab pos="572135" algn="l"/>
              </a:tabLst>
            </a:pPr>
            <a:r>
              <a:rPr sz="2000" b="1" spc="-5" dirty="0">
                <a:latin typeface="Times New Roman" panose="02020603050405020304" pitchFamily="18" charset="0"/>
                <a:cs typeface="Times New Roman" panose="02020603050405020304" pitchFamily="18" charset="0"/>
              </a:rPr>
              <a:t>ANSI</a:t>
            </a:r>
            <a:r>
              <a:rPr sz="2000" b="1" spc="-4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C76.1</a:t>
            </a:r>
            <a:endParaRPr sz="2000" b="1" dirty="0">
              <a:latin typeface="Times New Roman" panose="02020603050405020304" pitchFamily="18" charset="0"/>
              <a:cs typeface="Times New Roman" panose="02020603050405020304" pitchFamily="18" charset="0"/>
            </a:endParaRPr>
          </a:p>
          <a:p>
            <a:pPr lvl="3">
              <a:spcBef>
                <a:spcPts val="40"/>
              </a:spcBef>
            </a:pPr>
            <a:endParaRPr sz="2000" b="1" dirty="0">
              <a:latin typeface="Times New Roman" panose="02020603050405020304" pitchFamily="18" charset="0"/>
              <a:cs typeface="Times New Roman" panose="02020603050405020304" pitchFamily="18" charset="0"/>
            </a:endParaRPr>
          </a:p>
          <a:p>
            <a:pPr marL="1833245" lvl="3"/>
            <a:r>
              <a:rPr sz="2000" b="1" dirty="0">
                <a:latin typeface="Times New Roman" panose="02020603050405020304" pitchFamily="18" charset="0"/>
                <a:cs typeface="Times New Roman" panose="02020603050405020304" pitchFamily="18" charset="0"/>
              </a:rPr>
              <a:t>-</a:t>
            </a:r>
            <a:r>
              <a:rPr sz="2000" b="1" spc="-15"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ANSI</a:t>
            </a:r>
            <a:r>
              <a:rPr sz="2000" b="1" spc="-20"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C37.082</a:t>
            </a:r>
            <a:endParaRPr lang="es-AR" sz="2000" b="1" dirty="0">
              <a:latin typeface="Times New Roman" panose="02020603050405020304" pitchFamily="18" charset="0"/>
              <a:cs typeface="Times New Roman" panose="02020603050405020304" pitchFamily="18" charset="0"/>
            </a:endParaRPr>
          </a:p>
          <a:p>
            <a:pPr marL="461645"/>
            <a:endPar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1645"/>
            <a:r>
              <a:rPr sz="20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sz="20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30"/>
              </a:spcBef>
            </a:pP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833245" lvl="3"/>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a:t>
            </a:r>
            <a:r>
              <a:rPr sz="20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(131)</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3">
              <a:spcBef>
                <a:spcPts val="40"/>
              </a:spcBef>
            </a:pP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833245" lvl="3"/>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a:t>
            </a:r>
            <a:r>
              <a:rPr sz="20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(131</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p>
        </p:txBody>
      </p:sp>
      <p:sp>
        <p:nvSpPr>
          <p:cNvPr id="6" name="Rectángulo 5"/>
          <p:cNvSpPr/>
          <p:nvPr/>
        </p:nvSpPr>
        <p:spPr>
          <a:xfrm>
            <a:off x="457200" y="35668"/>
            <a:ext cx="12649200" cy="835934"/>
          </a:xfrm>
          <a:prstGeom prst="rect">
            <a:avLst/>
          </a:prstGeom>
        </p:spPr>
        <p:txBody>
          <a:bodyPr wrap="square">
            <a:spAutoFit/>
          </a:bodyPr>
          <a:lstStyle/>
          <a:p>
            <a:pPr marL="469900" marR="391160" indent="-457200" algn="ctr">
              <a:lnSpc>
                <a:spcPct val="142900"/>
              </a:lnSpc>
              <a:buFont typeface="+mj-lt"/>
              <a:buAutoNum type="arabicPeriod" startAt="10"/>
              <a:tabLst>
                <a:tab pos="212725" algn="l"/>
              </a:tabLst>
            </a:pPr>
            <a:r>
              <a:rPr lang="es-AR" sz="2400" b="1" spc="-5" dirty="0">
                <a:effectLst>
                  <a:outerShdw blurRad="38100" dist="38100" dir="2700000" algn="tl">
                    <a:srgbClr val="000000">
                      <a:alpha val="43137"/>
                    </a:srgbClr>
                  </a:outerShdw>
                </a:effectLst>
                <a:latin typeface="Arial"/>
                <a:cs typeface="Arial"/>
              </a:rPr>
              <a:t>Especificaciones </a:t>
            </a:r>
            <a:r>
              <a:rPr lang="es-AR" sz="2400" b="1" dirty="0">
                <a:effectLst>
                  <a:outerShdw blurRad="38100" dist="38100" dir="2700000" algn="tl">
                    <a:srgbClr val="000000">
                      <a:alpha val="43137"/>
                    </a:srgbClr>
                  </a:outerShdw>
                </a:effectLst>
                <a:latin typeface="Arial"/>
                <a:cs typeface="Arial"/>
              </a:rPr>
              <a:t>y </a:t>
            </a:r>
            <a:r>
              <a:rPr lang="es-AR" sz="2400" b="1" spc="-5" dirty="0">
                <a:effectLst>
                  <a:outerShdw blurRad="38100" dist="38100" dir="2700000" algn="tl">
                    <a:srgbClr val="000000">
                      <a:alpha val="43137"/>
                    </a:srgbClr>
                  </a:outerShdw>
                </a:effectLst>
                <a:latin typeface="Arial"/>
                <a:cs typeface="Arial"/>
              </a:rPr>
              <a:t>pruebas eléctricas </a:t>
            </a:r>
            <a:r>
              <a:rPr lang="es-AR" sz="2400" b="1" dirty="0">
                <a:effectLst>
                  <a:outerShdw blurRad="38100" dist="38100" dir="2700000" algn="tl">
                    <a:srgbClr val="000000">
                      <a:alpha val="43137"/>
                    </a:srgbClr>
                  </a:outerShdw>
                </a:effectLst>
                <a:latin typeface="Arial"/>
                <a:cs typeface="Arial"/>
              </a:rPr>
              <a:t>de </a:t>
            </a:r>
            <a:r>
              <a:rPr lang="es-AR" sz="2400" b="1" spc="-5" dirty="0">
                <a:effectLst>
                  <a:outerShdw blurRad="38100" dist="38100" dir="2700000" algn="tl">
                    <a:srgbClr val="000000">
                      <a:alpha val="43137"/>
                    </a:srgbClr>
                  </a:outerShdw>
                </a:effectLst>
                <a:latin typeface="Arial"/>
                <a:cs typeface="Arial"/>
              </a:rPr>
              <a:t>mantenimiento </a:t>
            </a:r>
            <a:r>
              <a:rPr lang="es-AR" sz="2400" b="1" dirty="0">
                <a:effectLst>
                  <a:outerShdw blurRad="38100" dist="38100" dir="2700000" algn="tl">
                    <a:srgbClr val="000000">
                      <a:alpha val="43137"/>
                    </a:srgbClr>
                  </a:outerShdw>
                </a:effectLst>
                <a:latin typeface="Arial"/>
                <a:cs typeface="Arial"/>
              </a:rPr>
              <a:t>en </a:t>
            </a:r>
            <a:r>
              <a:rPr lang="es-AR" sz="2400" b="1" spc="-37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interruptores</a:t>
            </a:r>
            <a:endParaRPr lang="es-AR" sz="2400" b="1" u="sng" dirty="0">
              <a:effectLst>
                <a:outerShdw blurRad="38100" dist="38100" dir="2700000" algn="tl">
                  <a:srgbClr val="000000">
                    <a:alpha val="43137"/>
                  </a:srgbClr>
                </a:outerShdw>
              </a:effectLst>
              <a:latin typeface="Arial"/>
              <a:cs typeface="Arial"/>
            </a:endParaRPr>
          </a:p>
          <a:p>
            <a:pPr>
              <a:spcBef>
                <a:spcPts val="40"/>
              </a:spcBef>
              <a:buFont typeface="Arial"/>
              <a:buAutoNum type="arabicPeriod" startAt="4"/>
            </a:pPr>
            <a:endParaRPr lang="es-AR" sz="1400" dirty="0">
              <a:latin typeface="Arial"/>
              <a:cs typeface="Arial"/>
            </a:endParaRPr>
          </a:p>
        </p:txBody>
      </p:sp>
      <p:sp>
        <p:nvSpPr>
          <p:cNvPr id="7" name="object 5"/>
          <p:cNvSpPr txBox="1"/>
          <p:nvPr/>
        </p:nvSpPr>
        <p:spPr>
          <a:xfrm>
            <a:off x="6773333" y="728134"/>
            <a:ext cx="4479694" cy="9288354"/>
          </a:xfrm>
          <a:prstGeom prst="rect">
            <a:avLst/>
          </a:prstGeom>
        </p:spPr>
        <p:txBody>
          <a:bodyPr vert="horz" wrap="square" lIns="0" tIns="12700" rIns="0" bIns="0" rtlCol="0">
            <a:spAutoFit/>
          </a:bodyPr>
          <a:lstStyle/>
          <a:p>
            <a:pPr marL="1384300" lvl="3">
              <a:spcBef>
                <a:spcPts val="100"/>
              </a:spcBef>
            </a:pPr>
            <a:r>
              <a:rPr sz="1400" spc="-5" dirty="0">
                <a:latin typeface="Arial"/>
                <a:cs typeface="Arial"/>
              </a:rPr>
              <a:t>-</a:t>
            </a:r>
            <a:r>
              <a:rPr b="1" spc="-5" dirty="0">
                <a:latin typeface="Arial"/>
                <a:cs typeface="Arial"/>
              </a:rPr>
              <a:t>CEI</a:t>
            </a:r>
            <a:r>
              <a:rPr b="1" spc="-30" dirty="0">
                <a:latin typeface="Arial"/>
                <a:cs typeface="Arial"/>
              </a:rPr>
              <a:t> </a:t>
            </a:r>
            <a:r>
              <a:rPr b="1" dirty="0">
                <a:latin typeface="Arial"/>
                <a:cs typeface="Arial"/>
              </a:rPr>
              <a:t>50</a:t>
            </a:r>
            <a:r>
              <a:rPr b="1" spc="-35" dirty="0">
                <a:latin typeface="Arial"/>
                <a:cs typeface="Arial"/>
              </a:rPr>
              <a:t> </a:t>
            </a:r>
            <a:r>
              <a:rPr b="1" spc="-5" dirty="0">
                <a:latin typeface="Arial"/>
                <a:cs typeface="Arial"/>
              </a:rPr>
              <a:t>(151)</a:t>
            </a:r>
            <a:endParaRPr b="1" dirty="0">
              <a:latin typeface="Arial"/>
              <a:cs typeface="Arial"/>
            </a:endParaRPr>
          </a:p>
          <a:p>
            <a:pPr lvl="3">
              <a:spcBef>
                <a:spcPts val="45"/>
              </a:spcBef>
            </a:pPr>
            <a:endParaRPr b="1" dirty="0">
              <a:latin typeface="Arial"/>
              <a:cs typeface="Arial"/>
            </a:endParaRPr>
          </a:p>
          <a:p>
            <a:pPr marL="1384300" lvl="3"/>
            <a:r>
              <a:rPr b="1" spc="-5" dirty="0">
                <a:latin typeface="Arial"/>
                <a:cs typeface="Arial"/>
              </a:rPr>
              <a:t>-CEI</a:t>
            </a:r>
            <a:r>
              <a:rPr b="1" spc="-30" dirty="0">
                <a:latin typeface="Arial"/>
                <a:cs typeface="Arial"/>
              </a:rPr>
              <a:t> </a:t>
            </a:r>
            <a:r>
              <a:rPr b="1" dirty="0">
                <a:latin typeface="Arial"/>
                <a:cs typeface="Arial"/>
              </a:rPr>
              <a:t>50</a:t>
            </a:r>
            <a:r>
              <a:rPr b="1" spc="-35" dirty="0">
                <a:latin typeface="Arial"/>
                <a:cs typeface="Arial"/>
              </a:rPr>
              <a:t> </a:t>
            </a:r>
            <a:r>
              <a:rPr b="1" spc="-5" dirty="0">
                <a:latin typeface="Arial"/>
                <a:cs typeface="Arial"/>
              </a:rPr>
              <a:t>(441)</a:t>
            </a:r>
            <a:endParaRPr b="1" dirty="0">
              <a:latin typeface="Arial"/>
              <a:cs typeface="Arial"/>
            </a:endParaRPr>
          </a:p>
          <a:p>
            <a:pPr lvl="3">
              <a:spcBef>
                <a:spcPts val="40"/>
              </a:spcBef>
            </a:pPr>
            <a:endParaRPr b="1" dirty="0">
              <a:latin typeface="Arial"/>
              <a:cs typeface="Arial"/>
            </a:endParaRPr>
          </a:p>
          <a:p>
            <a:pPr marL="1384300" lvl="3"/>
            <a:r>
              <a:rPr b="1" spc="-5" dirty="0">
                <a:latin typeface="Arial"/>
                <a:cs typeface="Arial"/>
              </a:rPr>
              <a:t>-CEI</a:t>
            </a:r>
            <a:r>
              <a:rPr b="1" spc="-30" dirty="0">
                <a:latin typeface="Arial"/>
                <a:cs typeface="Arial"/>
              </a:rPr>
              <a:t> </a:t>
            </a:r>
            <a:r>
              <a:rPr b="1" dirty="0">
                <a:latin typeface="Arial"/>
                <a:cs typeface="Arial"/>
              </a:rPr>
              <a:t>50</a:t>
            </a:r>
            <a:r>
              <a:rPr b="1" spc="-35" dirty="0">
                <a:latin typeface="Arial"/>
                <a:cs typeface="Arial"/>
              </a:rPr>
              <a:t> </a:t>
            </a:r>
            <a:r>
              <a:rPr b="1" spc="-5" dirty="0">
                <a:latin typeface="Arial"/>
                <a:cs typeface="Arial"/>
              </a:rPr>
              <a:t>(446)</a:t>
            </a:r>
            <a:endParaRPr b="1" dirty="0">
              <a:latin typeface="Arial"/>
              <a:cs typeface="Arial"/>
            </a:endParaRPr>
          </a:p>
          <a:p>
            <a:pPr lvl="3">
              <a:spcBef>
                <a:spcPts val="45"/>
              </a:spcBef>
            </a:pPr>
            <a:endParaRPr b="1" dirty="0">
              <a:latin typeface="Arial"/>
              <a:cs typeface="Arial"/>
            </a:endParaRPr>
          </a:p>
          <a:p>
            <a:pPr marL="1384300" lvl="3"/>
            <a:r>
              <a:rPr b="1" spc="-5" dirty="0">
                <a:latin typeface="Arial"/>
                <a:cs typeface="Arial"/>
              </a:rPr>
              <a:t>-CEI</a:t>
            </a:r>
            <a:r>
              <a:rPr b="1" spc="-35" dirty="0">
                <a:latin typeface="Arial"/>
                <a:cs typeface="Arial"/>
              </a:rPr>
              <a:t> </a:t>
            </a:r>
            <a:r>
              <a:rPr b="1" dirty="0">
                <a:latin typeface="Arial"/>
                <a:cs typeface="Arial"/>
              </a:rPr>
              <a:t>56</a:t>
            </a:r>
          </a:p>
          <a:p>
            <a:pPr lvl="3">
              <a:spcBef>
                <a:spcPts val="40"/>
              </a:spcBef>
            </a:pPr>
            <a:endParaRPr b="1" dirty="0">
              <a:latin typeface="Arial"/>
              <a:cs typeface="Arial"/>
            </a:endParaRPr>
          </a:p>
          <a:p>
            <a:pPr marL="1384300" lvl="3"/>
            <a:r>
              <a:rPr b="1" spc="-5" dirty="0">
                <a:latin typeface="Arial"/>
                <a:cs typeface="Arial"/>
              </a:rPr>
              <a:t>-CEI</a:t>
            </a:r>
            <a:r>
              <a:rPr b="1" spc="-20" dirty="0">
                <a:latin typeface="Arial"/>
                <a:cs typeface="Arial"/>
              </a:rPr>
              <a:t> </a:t>
            </a:r>
            <a:r>
              <a:rPr b="1" spc="-5" dirty="0">
                <a:latin typeface="Arial"/>
                <a:cs typeface="Arial"/>
              </a:rPr>
              <a:t>60–</a:t>
            </a:r>
            <a:r>
              <a:rPr b="1" spc="-20" dirty="0">
                <a:latin typeface="Arial"/>
                <a:cs typeface="Arial"/>
              </a:rPr>
              <a:t> </a:t>
            </a:r>
            <a:r>
              <a:rPr b="1" spc="-5" dirty="0">
                <a:latin typeface="Arial"/>
                <a:cs typeface="Arial"/>
              </a:rPr>
              <a:t>1/2/3</a:t>
            </a:r>
            <a:endParaRPr b="1" dirty="0">
              <a:latin typeface="Arial"/>
              <a:cs typeface="Arial"/>
            </a:endParaRPr>
          </a:p>
          <a:p>
            <a:pPr lvl="3">
              <a:spcBef>
                <a:spcPts val="40"/>
              </a:spcBef>
            </a:pPr>
            <a:endParaRPr b="1" dirty="0">
              <a:latin typeface="Arial"/>
              <a:cs typeface="Arial"/>
            </a:endParaRPr>
          </a:p>
          <a:p>
            <a:pPr marL="1384300" lvl="3"/>
            <a:r>
              <a:rPr b="1" spc="-5" dirty="0">
                <a:latin typeface="Arial"/>
                <a:cs typeface="Arial"/>
              </a:rPr>
              <a:t>-CEI</a:t>
            </a:r>
            <a:r>
              <a:rPr b="1" spc="-30" dirty="0">
                <a:latin typeface="Arial"/>
                <a:cs typeface="Arial"/>
              </a:rPr>
              <a:t> </a:t>
            </a:r>
            <a:r>
              <a:rPr b="1" spc="-5" dirty="0">
                <a:latin typeface="Arial"/>
                <a:cs typeface="Arial"/>
              </a:rPr>
              <a:t>376</a:t>
            </a:r>
            <a:endParaRPr b="1" dirty="0">
              <a:latin typeface="Arial"/>
              <a:cs typeface="Arial"/>
            </a:endParaRPr>
          </a:p>
          <a:p>
            <a:pPr lvl="3">
              <a:spcBef>
                <a:spcPts val="30"/>
              </a:spcBef>
            </a:pPr>
            <a:endParaRPr b="1" dirty="0">
              <a:latin typeface="Arial"/>
              <a:cs typeface="Arial"/>
            </a:endParaRPr>
          </a:p>
          <a:p>
            <a:pPr marL="1384300" lvl="3"/>
            <a:r>
              <a:rPr b="1" spc="-5" dirty="0">
                <a:latin typeface="Arial"/>
                <a:cs typeface="Arial"/>
              </a:rPr>
              <a:t>-CEI</a:t>
            </a:r>
            <a:r>
              <a:rPr b="1" spc="-20" dirty="0">
                <a:latin typeface="Arial"/>
                <a:cs typeface="Arial"/>
              </a:rPr>
              <a:t> </a:t>
            </a:r>
            <a:r>
              <a:rPr b="1" dirty="0">
                <a:latin typeface="Arial"/>
                <a:cs typeface="Arial"/>
              </a:rPr>
              <a:t>17</a:t>
            </a:r>
            <a:r>
              <a:rPr b="1" spc="-35" dirty="0">
                <a:latin typeface="Arial"/>
                <a:cs typeface="Arial"/>
              </a:rPr>
              <a:t> </a:t>
            </a:r>
            <a:r>
              <a:rPr b="1" dirty="0">
                <a:latin typeface="Arial"/>
                <a:cs typeface="Arial"/>
              </a:rPr>
              <a:t>A</a:t>
            </a:r>
          </a:p>
          <a:p>
            <a:pPr lvl="3">
              <a:spcBef>
                <a:spcPts val="40"/>
              </a:spcBef>
            </a:pPr>
            <a:endParaRPr b="1" dirty="0">
              <a:latin typeface="Arial"/>
              <a:cs typeface="Arial"/>
            </a:endParaRPr>
          </a:p>
          <a:p>
            <a:pPr marL="1384300" lvl="3"/>
            <a:r>
              <a:rPr b="1" spc="-5" dirty="0">
                <a:latin typeface="Arial"/>
                <a:cs typeface="Arial"/>
              </a:rPr>
              <a:t>-CEI</a:t>
            </a:r>
            <a:r>
              <a:rPr b="1" spc="-35" dirty="0">
                <a:latin typeface="Arial"/>
                <a:cs typeface="Arial"/>
              </a:rPr>
              <a:t> </a:t>
            </a:r>
            <a:r>
              <a:rPr b="1" dirty="0">
                <a:latin typeface="Arial"/>
                <a:cs typeface="Arial"/>
              </a:rPr>
              <a:t>36</a:t>
            </a:r>
          </a:p>
          <a:p>
            <a:pPr lvl="3">
              <a:spcBef>
                <a:spcPts val="40"/>
              </a:spcBef>
            </a:pPr>
            <a:endParaRPr b="1" dirty="0">
              <a:latin typeface="Arial"/>
              <a:cs typeface="Arial"/>
            </a:endParaRPr>
          </a:p>
          <a:p>
            <a:pPr marL="1384300" lvl="3">
              <a:spcBef>
                <a:spcPts val="5"/>
              </a:spcBef>
            </a:pPr>
            <a:r>
              <a:rPr b="1" spc="-5" dirty="0">
                <a:latin typeface="Arial"/>
                <a:cs typeface="Arial"/>
              </a:rPr>
              <a:t>-CEI</a:t>
            </a:r>
            <a:r>
              <a:rPr b="1" spc="-75" dirty="0">
                <a:latin typeface="Arial"/>
                <a:cs typeface="Arial"/>
              </a:rPr>
              <a:t> </a:t>
            </a:r>
            <a:r>
              <a:rPr b="1" spc="-5" dirty="0">
                <a:latin typeface="Arial"/>
                <a:cs typeface="Arial"/>
              </a:rPr>
              <a:t>517</a:t>
            </a:r>
            <a:endParaRPr b="1" dirty="0">
              <a:latin typeface="Arial"/>
              <a:cs typeface="Arial"/>
            </a:endParaRPr>
          </a:p>
          <a:p>
            <a:pPr lvl="3">
              <a:spcBef>
                <a:spcPts val="40"/>
              </a:spcBef>
            </a:pPr>
            <a:endParaRPr b="1" dirty="0">
              <a:latin typeface="Arial"/>
              <a:cs typeface="Arial"/>
            </a:endParaRPr>
          </a:p>
          <a:p>
            <a:pPr marL="1384300" lvl="3"/>
            <a:r>
              <a:rPr b="1" spc="-5" dirty="0">
                <a:latin typeface="Arial"/>
                <a:cs typeface="Arial"/>
              </a:rPr>
              <a:t>-CEI</a:t>
            </a:r>
            <a:r>
              <a:rPr b="1" spc="-75" dirty="0">
                <a:latin typeface="Arial"/>
                <a:cs typeface="Arial"/>
              </a:rPr>
              <a:t> </a:t>
            </a:r>
            <a:r>
              <a:rPr b="1" spc="-5" dirty="0">
                <a:latin typeface="Arial"/>
                <a:cs typeface="Arial"/>
              </a:rPr>
              <a:t>696</a:t>
            </a:r>
            <a:endParaRPr b="1" dirty="0">
              <a:latin typeface="Arial"/>
              <a:cs typeface="Arial"/>
            </a:endParaRPr>
          </a:p>
          <a:p>
            <a:pPr lvl="3">
              <a:spcBef>
                <a:spcPts val="40"/>
              </a:spcBef>
            </a:pPr>
            <a:endParaRPr b="1" dirty="0">
              <a:latin typeface="Arial"/>
              <a:cs typeface="Arial"/>
            </a:endParaRPr>
          </a:p>
          <a:p>
            <a:pPr marL="1384300" lvl="3"/>
            <a:r>
              <a:rPr b="1" spc="-5" dirty="0">
                <a:latin typeface="Arial"/>
                <a:cs typeface="Arial"/>
              </a:rPr>
              <a:t>-CEI</a:t>
            </a:r>
            <a:r>
              <a:rPr b="1" spc="-75" dirty="0">
                <a:latin typeface="Arial"/>
                <a:cs typeface="Arial"/>
              </a:rPr>
              <a:t> </a:t>
            </a:r>
            <a:r>
              <a:rPr b="1" spc="-5" dirty="0">
                <a:latin typeface="Arial"/>
                <a:cs typeface="Arial"/>
              </a:rPr>
              <a:t>168</a:t>
            </a:r>
            <a:endParaRPr b="1" dirty="0">
              <a:latin typeface="Arial"/>
              <a:cs typeface="Arial"/>
            </a:endParaRPr>
          </a:p>
          <a:p>
            <a:pPr lvl="3">
              <a:spcBef>
                <a:spcPts val="40"/>
              </a:spcBef>
            </a:pPr>
            <a:endParaRPr b="1" dirty="0">
              <a:latin typeface="Arial"/>
              <a:cs typeface="Arial"/>
            </a:endParaRPr>
          </a:p>
          <a:p>
            <a:pPr marL="1384300" lvl="3">
              <a:spcBef>
                <a:spcPts val="5"/>
              </a:spcBef>
            </a:pPr>
            <a:r>
              <a:rPr b="1" spc="-5" dirty="0">
                <a:latin typeface="Arial"/>
                <a:cs typeface="Arial"/>
              </a:rPr>
              <a:t>-CEI</a:t>
            </a:r>
            <a:r>
              <a:rPr b="1" spc="-75" dirty="0">
                <a:latin typeface="Arial"/>
                <a:cs typeface="Arial"/>
              </a:rPr>
              <a:t> </a:t>
            </a:r>
            <a:r>
              <a:rPr b="1" spc="-5" dirty="0">
                <a:latin typeface="Arial"/>
                <a:cs typeface="Arial"/>
              </a:rPr>
              <a:t>270</a:t>
            </a:r>
            <a:endParaRPr b="1" dirty="0">
              <a:latin typeface="Arial"/>
              <a:cs typeface="Arial"/>
            </a:endParaRPr>
          </a:p>
          <a:p>
            <a:pPr>
              <a:spcBef>
                <a:spcPts val="40"/>
              </a:spcBef>
            </a:pPr>
            <a:endParaRPr b="1" dirty="0">
              <a:latin typeface="Arial"/>
              <a:cs typeface="Arial"/>
            </a:endParaRPr>
          </a:p>
          <a:p>
            <a:pPr marL="12700"/>
            <a:r>
              <a:rPr b="1" spc="-5" dirty="0" err="1">
                <a:latin typeface="Arial"/>
                <a:cs typeface="Arial"/>
              </a:rPr>
              <a:t>Normas</a:t>
            </a:r>
            <a:r>
              <a:rPr b="1" spc="-30" dirty="0">
                <a:latin typeface="Arial"/>
                <a:cs typeface="Arial"/>
              </a:rPr>
              <a:t> </a:t>
            </a:r>
            <a:r>
              <a:rPr b="1" dirty="0">
                <a:latin typeface="Arial"/>
                <a:cs typeface="Arial"/>
              </a:rPr>
              <a:t>NEMA</a:t>
            </a:r>
          </a:p>
          <a:p>
            <a:pPr>
              <a:spcBef>
                <a:spcPts val="40"/>
              </a:spcBef>
            </a:pPr>
            <a:endParaRPr b="1" dirty="0">
              <a:latin typeface="Arial"/>
              <a:cs typeface="Arial"/>
            </a:endParaRPr>
          </a:p>
          <a:p>
            <a:pPr marL="1384300" lvl="3"/>
            <a:r>
              <a:rPr b="1" spc="-5" dirty="0">
                <a:latin typeface="Arial"/>
                <a:cs typeface="Arial"/>
              </a:rPr>
              <a:t>-NEMA</a:t>
            </a:r>
            <a:r>
              <a:rPr b="1" spc="-30" dirty="0">
                <a:latin typeface="Arial"/>
                <a:cs typeface="Arial"/>
              </a:rPr>
              <a:t> </a:t>
            </a:r>
            <a:r>
              <a:rPr b="1" dirty="0">
                <a:latin typeface="Arial"/>
                <a:cs typeface="Arial"/>
              </a:rPr>
              <a:t>107</a:t>
            </a:r>
          </a:p>
          <a:p>
            <a:pPr lvl="3">
              <a:spcBef>
                <a:spcPts val="45"/>
              </a:spcBef>
            </a:pPr>
            <a:endParaRPr b="1" dirty="0">
              <a:latin typeface="Arial"/>
              <a:cs typeface="Arial"/>
            </a:endParaRPr>
          </a:p>
          <a:p>
            <a:pPr marL="1384300" lvl="3"/>
            <a:r>
              <a:rPr b="1" spc="-5" dirty="0">
                <a:latin typeface="Arial"/>
                <a:cs typeface="Arial"/>
              </a:rPr>
              <a:t>-NEMA</a:t>
            </a:r>
            <a:r>
              <a:rPr b="1" spc="-35" dirty="0">
                <a:latin typeface="Arial"/>
                <a:cs typeface="Arial"/>
              </a:rPr>
              <a:t> </a:t>
            </a:r>
            <a:r>
              <a:rPr b="1" dirty="0">
                <a:latin typeface="Arial"/>
                <a:cs typeface="Arial"/>
              </a:rPr>
              <a:t>SG-4</a:t>
            </a:r>
          </a:p>
          <a:p>
            <a:pPr lvl="3">
              <a:spcBef>
                <a:spcPts val="40"/>
              </a:spcBef>
            </a:pPr>
            <a:endParaRPr b="1" dirty="0">
              <a:latin typeface="Arial"/>
              <a:cs typeface="Arial"/>
            </a:endParaRPr>
          </a:p>
          <a:p>
            <a:pPr marL="1384300" lvl="3"/>
            <a:r>
              <a:rPr b="1" spc="-5" dirty="0">
                <a:latin typeface="Arial"/>
                <a:cs typeface="Arial"/>
              </a:rPr>
              <a:t>-NEMA</a:t>
            </a:r>
            <a:r>
              <a:rPr b="1" spc="-35" dirty="0">
                <a:latin typeface="Arial"/>
                <a:cs typeface="Arial"/>
              </a:rPr>
              <a:t> </a:t>
            </a:r>
            <a:r>
              <a:rPr b="1" spc="5" dirty="0">
                <a:latin typeface="Arial"/>
                <a:cs typeface="Arial"/>
              </a:rPr>
              <a:t>WD-</a:t>
            </a:r>
            <a:r>
              <a:rPr b="1" spc="-30" dirty="0">
                <a:latin typeface="Arial"/>
                <a:cs typeface="Arial"/>
              </a:rPr>
              <a:t> </a:t>
            </a:r>
            <a:r>
              <a:rPr b="1" dirty="0">
                <a:latin typeface="Arial"/>
                <a:cs typeface="Arial"/>
              </a:rPr>
              <a:t>1</a:t>
            </a:r>
          </a:p>
          <a:p>
            <a:pPr lvl="3">
              <a:spcBef>
                <a:spcPts val="30"/>
              </a:spcBef>
            </a:pPr>
            <a:endParaRPr b="1" dirty="0">
              <a:latin typeface="Arial"/>
              <a:cs typeface="Arial"/>
            </a:endParaRPr>
          </a:p>
          <a:p>
            <a:pPr marL="1384300" lvl="3"/>
            <a:r>
              <a:rPr b="1" spc="-5" dirty="0">
                <a:latin typeface="Arial"/>
                <a:cs typeface="Arial"/>
              </a:rPr>
              <a:t>-NEMA</a:t>
            </a:r>
            <a:r>
              <a:rPr b="1" spc="-45" dirty="0">
                <a:latin typeface="Arial"/>
                <a:cs typeface="Arial"/>
              </a:rPr>
              <a:t> </a:t>
            </a:r>
            <a:r>
              <a:rPr b="1" dirty="0">
                <a:latin typeface="Arial"/>
                <a:cs typeface="Arial"/>
              </a:rPr>
              <a:t>WD-1</a:t>
            </a:r>
          </a:p>
        </p:txBody>
      </p:sp>
      <p:sp>
        <p:nvSpPr>
          <p:cNvPr id="8" name="Rectángulo 7"/>
          <p:cNvSpPr/>
          <p:nvPr/>
        </p:nvSpPr>
        <p:spPr>
          <a:xfrm>
            <a:off x="9753600" y="7239000"/>
            <a:ext cx="6705600" cy="923330"/>
          </a:xfrm>
          <a:prstGeom prst="rect">
            <a:avLst/>
          </a:prstGeom>
        </p:spPr>
        <p:txBody>
          <a:bodyPr>
            <a:spAutoFit/>
          </a:bodyPr>
          <a:lstStyle/>
          <a:p>
            <a:pPr marL="12700">
              <a:spcBef>
                <a:spcPts val="100"/>
              </a:spcBef>
            </a:pPr>
            <a:r>
              <a:rPr lang="nl-NL" b="1" spc="-5" dirty="0">
                <a:latin typeface="Arial"/>
                <a:cs typeface="Arial"/>
              </a:rPr>
              <a:t>Normas</a:t>
            </a:r>
            <a:r>
              <a:rPr lang="nl-NL" b="1" spc="-30" dirty="0">
                <a:latin typeface="Arial"/>
                <a:cs typeface="Arial"/>
              </a:rPr>
              <a:t> </a:t>
            </a:r>
            <a:r>
              <a:rPr lang="nl-NL" b="1" spc="-5" dirty="0">
                <a:latin typeface="Arial"/>
                <a:cs typeface="Arial"/>
              </a:rPr>
              <a:t>IEEE</a:t>
            </a:r>
            <a:endParaRPr lang="nl-NL" b="1" dirty="0">
              <a:latin typeface="Arial"/>
              <a:cs typeface="Arial"/>
            </a:endParaRPr>
          </a:p>
          <a:p>
            <a:pPr>
              <a:spcBef>
                <a:spcPts val="45"/>
              </a:spcBef>
            </a:pPr>
            <a:endParaRPr lang="nl-NL" b="1" dirty="0">
              <a:latin typeface="Arial"/>
              <a:cs typeface="Arial"/>
            </a:endParaRPr>
          </a:p>
          <a:p>
            <a:pPr marL="1384300" lvl="3"/>
            <a:r>
              <a:rPr lang="nl-NL" b="1" dirty="0">
                <a:latin typeface="Arial"/>
                <a:cs typeface="Arial"/>
              </a:rPr>
              <a:t>-IEEE</a:t>
            </a:r>
            <a:r>
              <a:rPr lang="nl-NL" b="1" spc="-35" dirty="0">
                <a:latin typeface="Arial"/>
                <a:cs typeface="Arial"/>
              </a:rPr>
              <a:t> </a:t>
            </a:r>
            <a:r>
              <a:rPr lang="nl-NL" b="1" spc="-5" dirty="0">
                <a:latin typeface="Arial"/>
                <a:cs typeface="Arial"/>
              </a:rPr>
              <a:t>Std</a:t>
            </a:r>
            <a:r>
              <a:rPr lang="nl-NL" b="1" spc="-15" dirty="0">
                <a:latin typeface="Arial"/>
                <a:cs typeface="Arial"/>
              </a:rPr>
              <a:t> </a:t>
            </a:r>
            <a:r>
              <a:rPr lang="nl-NL" b="1" spc="-5" dirty="0">
                <a:latin typeface="Arial"/>
                <a:cs typeface="Arial"/>
              </a:rPr>
              <a:t>N°4</a:t>
            </a:r>
            <a:endParaRPr lang="nl-NL" b="1" dirty="0">
              <a:latin typeface="Arial"/>
              <a:cs typeface="Arial"/>
            </a:endParaRPr>
          </a:p>
        </p:txBody>
      </p:sp>
      <p:pic>
        <p:nvPicPr>
          <p:cNvPr id="9" name="object 5">
            <a:extLst>
              <a:ext uri="{FF2B5EF4-FFF2-40B4-BE49-F238E27FC236}">
                <a16:creationId xmlns:a16="http://schemas.microsoft.com/office/drawing/2014/main" xmlns="" id="{CC82F8DB-F906-4053-B0B8-A1C2B635AB4B}"/>
              </a:ext>
            </a:extLst>
          </p:cNvPr>
          <p:cNvPicPr/>
          <p:nvPr/>
        </p:nvPicPr>
        <p:blipFill>
          <a:blip r:embed="rId3" cstate="print"/>
          <a:stretch>
            <a:fillRect/>
          </a:stretch>
        </p:blipFill>
        <p:spPr>
          <a:xfrm>
            <a:off x="11050135" y="9330266"/>
            <a:ext cx="2208357" cy="548098"/>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533400" y="533400"/>
            <a:ext cx="11963400" cy="9486187"/>
          </a:xfrm>
          <a:prstGeom prst="rect">
            <a:avLst/>
          </a:prstGeom>
        </p:spPr>
        <p:txBody>
          <a:bodyPr vert="horz" wrap="square" lIns="0" tIns="12700" rIns="0" bIns="0" rtlCol="0">
            <a:spAutoFit/>
          </a:bodyPr>
          <a:lstStyle/>
          <a:p>
            <a:pPr marL="12065" lvl="1">
              <a:spcBef>
                <a:spcPts val="100"/>
              </a:spcBef>
              <a:tabLst>
                <a:tab pos="360045" algn="l"/>
              </a:tabLst>
            </a:pPr>
            <a:r>
              <a:rPr sz="2800" b="1" u="sng" spc="-5" dirty="0">
                <a:latin typeface="Times New Roman" panose="02020603050405020304" pitchFamily="18" charset="0"/>
                <a:cs typeface="Times New Roman" panose="02020603050405020304" pitchFamily="18" charset="0"/>
              </a:rPr>
              <a:t>Características</a:t>
            </a:r>
            <a:r>
              <a:rPr sz="2800" b="1" u="sng" spc="10"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eléctricas generales</a:t>
            </a:r>
            <a:endParaRPr sz="2800" b="1" u="sng" dirty="0">
              <a:latin typeface="Times New Roman" panose="02020603050405020304" pitchFamily="18" charset="0"/>
              <a:cs typeface="Times New Roman" panose="02020603050405020304" pitchFamily="18" charset="0"/>
            </a:endParaRPr>
          </a:p>
          <a:p>
            <a:pPr lvl="1">
              <a:spcBef>
                <a:spcPts val="45"/>
              </a:spcBef>
              <a:buFont typeface="Arial"/>
              <a:buAutoNum type="arabicPeriod" startAt="3"/>
            </a:pPr>
            <a:endParaRPr sz="2000" dirty="0">
              <a:latin typeface="Times New Roman" panose="02020603050405020304" pitchFamily="18" charset="0"/>
              <a:cs typeface="Times New Roman" panose="02020603050405020304" pitchFamily="18" charset="0"/>
            </a:endParaRPr>
          </a:p>
          <a:p>
            <a:pPr marL="461010" lvl="2">
              <a:tabLst>
                <a:tab pos="908685" algn="l"/>
              </a:tabLst>
            </a:pP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r>
              <a:rPr sz="2000"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(Hz)</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sz="2000" dirty="0">
              <a:latin typeface="Times New Roman" panose="02020603050405020304" pitchFamily="18" charset="0"/>
              <a:cs typeface="Times New Roman" panose="02020603050405020304" pitchFamily="18" charset="0"/>
            </a:endParaRPr>
          </a:p>
          <a:p>
            <a:pPr marL="461010" lvl="2">
              <a:tabLst>
                <a:tab pos="957580" algn="l"/>
              </a:tabLst>
            </a:pP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Máxima</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(UM,</a:t>
            </a:r>
            <a:r>
              <a:rP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Kv</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ms)</a:t>
            </a:r>
          </a:p>
          <a:p>
            <a:pPr lvl="2">
              <a:spcBef>
                <a:spcPts val="30"/>
              </a:spcBef>
              <a:buFont typeface="Arial"/>
              <a:buAutoNum type="arabicPeriod" startAt="2"/>
            </a:pPr>
            <a:endParaRPr sz="2000" dirty="0">
              <a:latin typeface="Times New Roman" panose="02020603050405020304" pitchFamily="18" charset="0"/>
              <a:cs typeface="Times New Roman" panose="02020603050405020304" pitchFamily="18" charset="0"/>
            </a:endParaRPr>
          </a:p>
          <a:p>
            <a:pPr marL="461010" lvl="2">
              <a:tabLst>
                <a:tab pos="957580" algn="l"/>
              </a:tabLst>
            </a:pP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 Dieléctricas: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844" marR="5080" lvl="3" indent="-228600">
              <a:lnSpc>
                <a:spcPct val="143600"/>
              </a:lnSpc>
              <a:spcBef>
                <a:spcPts val="910"/>
              </a:spcBef>
              <a:buFont typeface="Symbol"/>
              <a:buChar char=""/>
              <a:tabLst>
                <a:tab pos="918844" algn="l"/>
                <a:tab pos="919480" algn="l"/>
              </a:tabLst>
            </a:pP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000" b="1" spc="-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000"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sz="2000" b="1" spc="-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sz="2000" b="1"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choque</a:t>
            </a:r>
            <a:r>
              <a:rPr sz="2000" b="1" spc="-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spc="-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rayos</a:t>
            </a:r>
            <a:r>
              <a:rPr sz="2000" b="1" spc="-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(kV</a:t>
            </a:r>
            <a:r>
              <a:rPr sz="2000"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pico):</a:t>
            </a:r>
            <a:r>
              <a:rPr sz="2000"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000" b="1"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 </a:t>
            </a:r>
            <a:r>
              <a:rPr sz="2000" b="1" spc="-3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través</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6305">
              <a:spcBef>
                <a:spcPts val="745"/>
              </a:spcBef>
            </a:pP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-Ondas</a:t>
            </a:r>
            <a:r>
              <a:rPr sz="2000"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cortadas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844" marR="7620" lvl="3" indent="-228600">
              <a:lnSpc>
                <a:spcPct val="143600"/>
              </a:lnSpc>
              <a:spcBef>
                <a:spcPts val="95"/>
              </a:spcBef>
              <a:buFont typeface="Symbol"/>
              <a:buChar char=""/>
              <a:tabLst>
                <a:tab pos="918844" algn="l"/>
                <a:tab pos="919480" algn="l"/>
              </a:tabLst>
            </a:pP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000"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sz="2000"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sz="2000" b="1" spc="-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choque</a:t>
            </a:r>
            <a:r>
              <a:rPr sz="2000" b="1" spc="-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spc="-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maniobra</a:t>
            </a:r>
            <a:r>
              <a:rPr sz="2000"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(kV</a:t>
            </a:r>
            <a:r>
              <a:rPr sz="2000" b="1"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pico):</a:t>
            </a:r>
            <a:r>
              <a:rPr sz="2000" b="1" spc="-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000" b="1"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 </a:t>
            </a:r>
            <a:r>
              <a:rPr sz="2000" b="1" spc="-3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través</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844" lvl="3" indent="-229235">
              <a:spcBef>
                <a:spcPts val="830"/>
              </a:spcBef>
              <a:buFont typeface="Symbol"/>
              <a:buChar char=""/>
              <a:tabLst>
                <a:tab pos="918844" algn="l"/>
                <a:tab pos="919480" algn="l"/>
              </a:tabLst>
            </a:pP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ffrecuencia</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(kV</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rms):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61744" indent="-342900">
              <a:spcBef>
                <a:spcPts val="730"/>
              </a:spcBef>
              <a:buFont typeface="Arial" panose="020B0604020202020204" pitchFamily="34" charset="0"/>
              <a:buChar char="•"/>
            </a:pP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0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61744" indent="-342900">
              <a:spcBef>
                <a:spcPts val="735"/>
              </a:spcBef>
              <a:buFont typeface="Arial" panose="020B0604020202020204" pitchFamily="34" charset="0"/>
              <a:buChar char="•"/>
            </a:pP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través</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contactos</a:t>
            </a: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42900" indent="-342900">
              <a:spcBef>
                <a:spcPts val="40"/>
              </a:spcBef>
              <a:buFont typeface="Arial" panose="020B0604020202020204" pitchFamily="34" charset="0"/>
              <a:buChar char="•"/>
            </a:pP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1009" lvl="2">
              <a:spcBef>
                <a:spcPts val="5"/>
              </a:spcBef>
              <a:tabLst>
                <a:tab pos="992505"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Sobretensión</a:t>
            </a:r>
            <a:r>
              <a:rPr sz="2000" spc="2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máxima</a:t>
            </a:r>
            <a:r>
              <a:rPr sz="2000" spc="2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generada</a:t>
            </a:r>
            <a:r>
              <a:rPr sz="2000" spc="2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000" spc="2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sz="2000" spc="2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interruptor</a:t>
            </a:r>
            <a:r>
              <a:rPr sz="2000" spc="2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(kV</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pico</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sz="2000" dirty="0">
              <a:latin typeface="Times New Roman" panose="02020603050405020304" pitchFamily="18" charset="0"/>
              <a:cs typeface="Times New Roman" panose="02020603050405020304" pitchFamily="18" charset="0"/>
            </a:endParaRPr>
          </a:p>
          <a:p>
            <a:pPr marL="461010" lvl="2">
              <a:tabLst>
                <a:tab pos="957580"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a:t>
            </a:r>
            <a:r>
              <a:rP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operación</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spcBef>
                <a:spcPts val="35"/>
              </a:spcBef>
              <a:buFont typeface="Arial"/>
              <a:buAutoNum type="arabicPeriod" startAt="5"/>
            </a:pPr>
            <a:endParaRPr sz="2000" dirty="0">
              <a:latin typeface="Times New Roman" panose="02020603050405020304" pitchFamily="18" charset="0"/>
              <a:cs typeface="Times New Roman" panose="02020603050405020304" pitchFamily="18" charset="0"/>
            </a:endParaRPr>
          </a:p>
          <a:p>
            <a:pPr marL="918844" lvl="3" indent="-229235">
              <a:buFont typeface="Symbol"/>
              <a:buChar char=""/>
              <a:tabLst>
                <a:tab pos="918844" algn="l"/>
                <a:tab pos="919480" algn="l"/>
              </a:tabLst>
            </a:pP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 máximo</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interrupción</a:t>
            </a:r>
            <a:r>
              <a:rP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sz="20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ms</a:t>
            </a:r>
            <a:r>
              <a:rP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844" lvl="3" indent="-229235">
              <a:buFont typeface="Symbol"/>
              <a:buChar char=""/>
              <a:tabLst>
                <a:tab pos="918844" algn="l"/>
                <a:tab pos="919480" algn="l"/>
              </a:tabLst>
            </a:pPr>
            <a:endPar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844" lvl="3" indent="-229235">
              <a:buFont typeface="Symbol"/>
              <a:buChar char=""/>
              <a:tabLst>
                <a:tab pos="918844" algn="l"/>
                <a:tab pos="919480"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máxima</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discordancia</a:t>
            </a:r>
          </a:p>
          <a:p>
            <a:pPr marL="918844" lvl="3" indent="-229235">
              <a:buFont typeface="Symbol"/>
              <a:buChar char=""/>
              <a:tabLst>
                <a:tab pos="918844" algn="l"/>
                <a:tab pos="919480" algn="l"/>
              </a:tabLst>
            </a:pP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98600" lvl="2" indent="-342900">
              <a:spcBef>
                <a:spcPts val="730"/>
              </a:spcBef>
              <a:buFont typeface="Arial" panose="020B0604020202020204" pitchFamily="34" charset="0"/>
              <a:buChar char="•"/>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Entre</a:t>
            </a:r>
            <a:r>
              <a:rPr lang="es-AR" sz="20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una</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fase</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apertura</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98600" lvl="2" indent="-342900">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Entre</a:t>
            </a:r>
            <a:r>
              <a:rPr lang="es-AR" sz="20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una</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fase</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cierre e</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ntre</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primera</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última</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fase</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cierre:</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galvánico </a:t>
            </a:r>
            <a:r>
              <a:rPr lang="es-AR" sz="20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eléctrico</a:t>
            </a:r>
          </a:p>
          <a:p>
            <a:pPr marL="1498600" lvl="2" indent="-342900">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Entre</a:t>
            </a:r>
            <a:r>
              <a:rPr lang="es-AR" sz="2000" b="1" spc="3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b="1" spc="3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primera</a:t>
            </a:r>
            <a:r>
              <a:rPr lang="es-AR" sz="2000" b="1" spc="3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b="1" spc="3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b="1" spc="3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última</a:t>
            </a:r>
            <a:r>
              <a:rPr lang="es-AR" sz="2000" b="1" spc="3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fase</a:t>
            </a:r>
            <a:r>
              <a:rPr lang="es-AR" sz="2000" b="1" spc="3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000" b="1" spc="3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b="1" spc="3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apertura:</a:t>
            </a:r>
            <a:r>
              <a:rPr lang="es-AR" sz="2000" b="1" spc="3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 </a:t>
            </a:r>
            <a:r>
              <a:rPr lang="es-AR" sz="2000" b="1" spc="-3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galvánico</a:t>
            </a: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844" lvl="3" indent="-229235">
              <a:buFont typeface="Symbol"/>
              <a:buChar char=""/>
              <a:tabLst>
                <a:tab pos="918844" algn="l"/>
                <a:tab pos="919480" algn="l"/>
              </a:tabLst>
            </a:pPr>
            <a:endParaRPr sz="20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5B87F03D-402F-4D2F-A701-0163BB839025}"/>
              </a:ext>
            </a:extLst>
          </p:cNvPr>
          <p:cNvPicPr/>
          <p:nvPr/>
        </p:nvPicPr>
        <p:blipFill>
          <a:blip r:embed="rId3" cstate="print"/>
          <a:stretch>
            <a:fillRect/>
          </a:stretch>
        </p:blipFill>
        <p:spPr>
          <a:xfrm>
            <a:off x="10972800" y="290102"/>
            <a:ext cx="2208357" cy="548098"/>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81000" y="228600"/>
            <a:ext cx="12344400" cy="6853479"/>
          </a:xfrm>
          <a:prstGeom prst="rect">
            <a:avLst/>
          </a:prstGeom>
        </p:spPr>
        <p:txBody>
          <a:bodyPr vert="horz" wrap="square" lIns="0" tIns="12065" rIns="0" bIns="0" rtlCol="0">
            <a:spAutoFit/>
          </a:bodyPr>
          <a:lstStyle/>
          <a:p>
            <a:pPr marL="918844" marR="6985">
              <a:lnSpc>
                <a:spcPct val="143800"/>
              </a:lnSpc>
              <a:spcBef>
                <a:spcPts val="95"/>
              </a:spcBef>
            </a:pPr>
            <a:r>
              <a:rPr sz="1400" dirty="0">
                <a:latin typeface="Times New Roman" panose="02020603050405020304" pitchFamily="18" charset="0"/>
                <a:cs typeface="Times New Roman" panose="02020603050405020304" pitchFamily="18" charset="0"/>
              </a:rPr>
              <a:t>-</a:t>
            </a:r>
            <a:endParaRPr sz="1300" dirty="0">
              <a:latin typeface="Times New Roman" panose="02020603050405020304" pitchFamily="18" charset="0"/>
              <a:cs typeface="Times New Roman" panose="02020603050405020304" pitchFamily="18" charset="0"/>
            </a:endParaRPr>
          </a:p>
          <a:p>
            <a:pPr marL="461010" lvl="2" algn="just">
              <a:tabLst>
                <a:tab pos="95758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radio</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influencia</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lgn="just">
              <a:spcBef>
                <a:spcPts val="40"/>
              </a:spcBef>
            </a:pP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1010" lvl="2" algn="just">
              <a:tabLst>
                <a:tab pos="95758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Distancia</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externa</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fuga</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mínima</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marR="8255" lvl="1" algn="just">
              <a:lnSpc>
                <a:spcPct val="143000"/>
              </a:lnSpc>
              <a:spcBef>
                <a:spcPts val="825"/>
              </a:spcBef>
              <a:tabLst>
                <a:tab pos="450850" algn="l"/>
                <a:tab pos="451484" algn="l"/>
                <a:tab pos="1866264" algn="l"/>
                <a:tab pos="2214880" algn="l"/>
                <a:tab pos="3225165" algn="l"/>
                <a:tab pos="3573779" algn="l"/>
                <a:tab pos="4514850" algn="l"/>
                <a:tab pos="4862195" algn="l"/>
              </a:tabLst>
            </a:pP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a:t>
            </a: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cte</a:t>
            </a:r>
            <a:r>
              <a:rPr sz="2400" b="1"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ís</a:t>
            </a: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	ca</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	</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	ma</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obr</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	</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t>
            </a:r>
            <a:r>
              <a:rPr sz="2400" b="1"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or</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rie</a:t>
            </a:r>
            <a:r>
              <a:rPr sz="2400" b="1"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sz="2400" b="1" spc="-1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capacitiva</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gn="just">
              <a:spcBef>
                <a:spcPts val="40"/>
              </a:spcBef>
            </a:pP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1010" lvl="2" algn="just">
              <a:tabLst>
                <a:tab pos="95758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Corriente</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capacitiva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rms</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1010" lvl="2" algn="just">
              <a:tabLst>
                <a:tab pos="957580" algn="l"/>
              </a:tabLst>
            </a:pPr>
            <a:endParaRPr lang="es-AR" sz="2400" b="1" spc="-5" dirty="0">
              <a:latin typeface="Times New Roman" panose="02020603050405020304" pitchFamily="18" charset="0"/>
              <a:cs typeface="Times New Roman" panose="02020603050405020304" pitchFamily="18" charset="0"/>
            </a:endParaRPr>
          </a:p>
          <a:p>
            <a:pPr marL="461010" lvl="2" algn="just">
              <a:tabLst>
                <a:tab pos="957580" algn="l"/>
              </a:tabLst>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400" b="1" spc="1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1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restablecimiento</a:t>
            </a:r>
            <a:r>
              <a:rPr sz="2400" b="1" spc="1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(entre</a:t>
            </a:r>
            <a:r>
              <a:rPr sz="2400" b="1" spc="1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400" b="1" spc="1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bornes</a:t>
            </a:r>
            <a:r>
              <a:rPr sz="2400" b="1" spc="1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 </a:t>
            </a:r>
            <a:r>
              <a:rPr sz="24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interruptor)</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lgn="just">
              <a:spcBef>
                <a:spcPts val="40"/>
              </a:spcBef>
            </a:pP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1225" algn="just"/>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400" b="1"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máxima</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spcBef>
                <a:spcPts val="40"/>
              </a:spcBef>
            </a:pP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1225" algn="just"/>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Tiempo</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máxima</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spcBef>
                <a:spcPts val="45"/>
              </a:spcBef>
            </a:pPr>
            <a:endParaRPr sz="2400" dirty="0">
              <a:latin typeface="Times New Roman" panose="02020603050405020304" pitchFamily="18" charset="0"/>
              <a:cs typeface="Times New Roman" panose="02020603050405020304" pitchFamily="18" charset="0"/>
            </a:endParaRPr>
          </a:p>
          <a:p>
            <a:pPr marL="469265" lvl="2" algn="just">
              <a:tabLst>
                <a:tab pos="360045"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Tensiones</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transitorias</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restablecimiento</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marR="5715" algn="just">
              <a:lnSpc>
                <a:spcPct val="142900"/>
              </a:lnSpc>
              <a:spcBef>
                <a:spcPts val="830"/>
              </a:spcBef>
            </a:pP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400" b="1"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interruptores</a:t>
            </a:r>
            <a:r>
              <a:rPr sz="2400" b="1" spc="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deberán</a:t>
            </a:r>
            <a:r>
              <a:rPr sz="2400"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ser</a:t>
            </a:r>
            <a:r>
              <a:rPr sz="2400" b="1"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capaces</a:t>
            </a:r>
            <a:r>
              <a:rPr sz="2400" b="1"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interrumpir</a:t>
            </a:r>
            <a:r>
              <a:rPr sz="2400"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400"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corriente </a:t>
            </a:r>
            <a:r>
              <a:rPr sz="24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cortocircuito</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nominal.</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7"/>
          <p:cNvSpPr/>
          <p:nvPr/>
        </p:nvSpPr>
        <p:spPr>
          <a:xfrm>
            <a:off x="838200" y="7848600"/>
            <a:ext cx="6705600" cy="1787669"/>
          </a:xfrm>
          <a:prstGeom prst="rect">
            <a:avLst/>
          </a:prstGeom>
        </p:spPr>
        <p:txBody>
          <a:bodyPr>
            <a:spAutoFit/>
          </a:bodyPr>
          <a:lstStyle/>
          <a:p>
            <a:pPr marL="12065" lvl="2">
              <a:lnSpc>
                <a:spcPts val="1655"/>
              </a:lnSpc>
              <a:tabLst>
                <a:tab pos="50800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Interrupción</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Oposición</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Fases</a:t>
            </a:r>
          </a:p>
          <a:p>
            <a:pPr lvl="2">
              <a:spcBef>
                <a:spcPts val="40"/>
              </a:spcBef>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lvl="2">
              <a:tabLst>
                <a:tab pos="508000" algn="l"/>
              </a:tabLst>
            </a:pPr>
            <a:r>
              <a:rPr lang="es-AR" sz="24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Recierre</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lang="es-AR" sz="2400" dirty="0">
              <a:latin typeface="Times New Roman" panose="02020603050405020304" pitchFamily="18" charset="0"/>
              <a:cs typeface="Times New Roman" panose="02020603050405020304" pitchFamily="18" charset="0"/>
            </a:endParaRPr>
          </a:p>
          <a:p>
            <a:pPr marL="469900" lvl="1"/>
            <a:r>
              <a:rPr lang="es-AR" sz="2400" b="1" spc="-5" dirty="0">
                <a:latin typeface="Times New Roman" panose="02020603050405020304" pitchFamily="18" charset="0"/>
                <a:cs typeface="Times New Roman" panose="02020603050405020304" pitchFamily="18" charset="0"/>
              </a:rPr>
              <a:t>Ciclo</a:t>
            </a:r>
            <a:r>
              <a:rPr lang="es-AR" sz="2400" b="1" spc="-1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de</a:t>
            </a:r>
            <a:r>
              <a:rPr lang="es-AR" sz="2400" b="1" spc="-20"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servicio</a:t>
            </a:r>
            <a:endParaRPr lang="es-AR" sz="2400" dirty="0">
              <a:latin typeface="Times New Roman" panose="02020603050405020304" pitchFamily="18" charset="0"/>
              <a:cs typeface="Times New Roman" panose="02020603050405020304" pitchFamily="18" charset="0"/>
            </a:endParaRPr>
          </a:p>
        </p:txBody>
      </p:sp>
      <p:pic>
        <p:nvPicPr>
          <p:cNvPr id="4" name="object 5">
            <a:extLst>
              <a:ext uri="{FF2B5EF4-FFF2-40B4-BE49-F238E27FC236}">
                <a16:creationId xmlns:a16="http://schemas.microsoft.com/office/drawing/2014/main" xmlns="" id="{F4AB7116-3211-49C9-8146-38DDB99F1D3F}"/>
              </a:ext>
            </a:extLst>
          </p:cNvPr>
          <p:cNvPicPr/>
          <p:nvPr/>
        </p:nvPicPr>
        <p:blipFill>
          <a:blip r:embed="rId3" cstate="print"/>
          <a:stretch>
            <a:fillRect/>
          </a:stretch>
        </p:blipFill>
        <p:spPr>
          <a:xfrm>
            <a:off x="11049000" y="290102"/>
            <a:ext cx="2208357" cy="548098"/>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57200" y="304800"/>
            <a:ext cx="7010400" cy="9983759"/>
          </a:xfrm>
          <a:prstGeom prst="rect">
            <a:avLst/>
          </a:prstGeom>
        </p:spPr>
        <p:txBody>
          <a:bodyPr vert="horz" wrap="square" lIns="0" tIns="12700" rIns="0" bIns="0" rtlCol="0">
            <a:spAutoFit/>
          </a:bodyPr>
          <a:lstStyle/>
          <a:p>
            <a:pPr marL="12065" lvl="1" algn="just">
              <a:spcBef>
                <a:spcPts val="100"/>
              </a:spcBef>
              <a:tabLst>
                <a:tab pos="36068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400"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tipos</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1010" lvl="2" algn="just">
              <a:tabLst>
                <a:tab pos="957580" algn="l"/>
              </a:tabLst>
            </a:pPr>
            <a:endParaRPr lang="es-AR" sz="2000" dirty="0">
              <a:latin typeface="Times New Roman" panose="02020603050405020304" pitchFamily="18" charset="0"/>
              <a:cs typeface="Times New Roman" panose="02020603050405020304" pitchFamily="18" charset="0"/>
            </a:endParaRPr>
          </a:p>
          <a:p>
            <a:pPr marL="803910" lvl="2" indent="-342900" algn="just">
              <a:buFont typeface="Wingdings" panose="05000000000000000000" pitchFamily="2" charset="2"/>
              <a:buChar char="ü"/>
              <a:tabLst>
                <a:tab pos="957580" algn="l"/>
              </a:tabLst>
            </a:pPr>
            <a:r>
              <a:rPr sz="20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Dieléctricas</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lgn="just">
              <a:spcBef>
                <a:spcPts val="25"/>
              </a:spcBef>
              <a:buFont typeface="Wingdings" panose="05000000000000000000" pitchFamily="2" charset="2"/>
              <a:buChar char="ü"/>
            </a:pP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03910" lvl="2" indent="-342900" algn="just">
              <a:spcBef>
                <a:spcPts val="5"/>
              </a:spcBef>
              <a:buFont typeface="Wingdings" panose="05000000000000000000" pitchFamily="2" charset="2"/>
              <a:buChar char="ü"/>
              <a:tabLst>
                <a:tab pos="957580"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aperturas</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cierre</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líneas</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vacío</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12800" marR="5080" lvl="3" indent="-342900" algn="just">
              <a:lnSpc>
                <a:spcPct val="143600"/>
              </a:lnSpc>
              <a:spcBef>
                <a:spcPts val="815"/>
              </a:spcBef>
              <a:buFont typeface="Wingdings" panose="05000000000000000000" pitchFamily="2" charset="2"/>
              <a:buChar char="ü"/>
              <a:tabLst>
                <a:tab pos="1052830" algn="l"/>
                <a:tab pos="1053465" algn="l"/>
                <a:tab pos="1902460" algn="l"/>
                <a:tab pos="2254250" algn="l"/>
                <a:tab pos="3437254" algn="l"/>
                <a:tab pos="3789045" algn="l"/>
                <a:tab pos="4764405" algn="l"/>
              </a:tabLst>
            </a:pPr>
            <a:r>
              <a:rPr sz="20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a:t>
            </a:r>
            <a:r>
              <a:rPr sz="2000"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a:t>
            </a:r>
            <a:r>
              <a:rPr sz="20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ebas</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	i</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
            </a:r>
            <a:r>
              <a:rP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rr</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up</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ó</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	</a:t>
            </a:r>
            <a:r>
              <a:rP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	</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ñ</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	c</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or</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rie</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
            </a:r>
            <a:r>
              <a:rP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inductivas</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lgn="just">
              <a:spcBef>
                <a:spcPts val="40"/>
              </a:spcBef>
              <a:buFont typeface="Wingdings" panose="05000000000000000000" pitchFamily="2" charset="2"/>
              <a:buChar char="ü"/>
            </a:pP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03910" lvl="2" indent="-342900" algn="just">
              <a:buFont typeface="Wingdings" panose="05000000000000000000" pitchFamily="2" charset="2"/>
              <a:buChar char="ü"/>
              <a:tabLst>
                <a:tab pos="957580"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fallas</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terminales</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lgn="just">
              <a:spcBef>
                <a:spcPts val="30"/>
              </a:spcBef>
              <a:buFont typeface="Wingdings" panose="05000000000000000000" pitchFamily="2" charset="2"/>
              <a:buChar char="ü"/>
            </a:pP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03910" lvl="2" indent="-342900" algn="just">
              <a:buFont typeface="Wingdings" panose="05000000000000000000" pitchFamily="2" charset="2"/>
              <a:buChar char="ü"/>
              <a:tabLst>
                <a:tab pos="957580"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fallas</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kilométricas</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lgn="just">
              <a:spcBef>
                <a:spcPts val="40"/>
              </a:spcBef>
              <a:buFont typeface="Wingdings" panose="05000000000000000000" pitchFamily="2" charset="2"/>
              <a:buChar char="ü"/>
            </a:pP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03910" lvl="2" indent="-342900" algn="just">
              <a:buFont typeface="Wingdings" panose="05000000000000000000" pitchFamily="2" charset="2"/>
              <a:buChar char="ü"/>
              <a:tabLst>
                <a:tab pos="957580"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oposición</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fase</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lgn="just">
              <a:spcBef>
                <a:spcPts val="40"/>
              </a:spcBef>
              <a:buFont typeface="Wingdings" panose="05000000000000000000" pitchFamily="2" charset="2"/>
              <a:buChar char="ü"/>
            </a:pP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03910" lvl="2" indent="-342900" algn="just">
              <a:spcBef>
                <a:spcPts val="5"/>
              </a:spcBef>
              <a:buFont typeface="Wingdings" panose="05000000000000000000" pitchFamily="2" charset="2"/>
              <a:buChar char="ü"/>
              <a:tabLst>
                <a:tab pos="957580"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corriente</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pico de corta</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duración</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lgn="just">
              <a:spcBef>
                <a:spcPts val="40"/>
              </a:spcBef>
              <a:buFont typeface="Wingdings" panose="05000000000000000000" pitchFamily="2" charset="2"/>
              <a:buChar char="ü"/>
            </a:pP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03910" lvl="2" indent="-342900" algn="just">
              <a:buFont typeface="Wingdings" panose="05000000000000000000" pitchFamily="2" charset="2"/>
              <a:buChar char="ü"/>
              <a:tabLst>
                <a:tab pos="957580"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 corriente</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nominal</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continúa</a:t>
            </a: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1010" lvl="2" algn="just">
              <a:tabLst>
                <a:tab pos="957580" algn="l"/>
              </a:tabLst>
            </a:pPr>
            <a:endParaRPr lang="es-AR" sz="2000" b="1" spc="-5" dirty="0">
              <a:latin typeface="Times New Roman" panose="02020603050405020304" pitchFamily="18" charset="0"/>
              <a:cs typeface="Times New Roman" panose="02020603050405020304" pitchFamily="18" charset="0"/>
            </a:endParaRPr>
          </a:p>
          <a:p>
            <a:pPr marL="12065" lvl="1" algn="just">
              <a:spcBef>
                <a:spcPts val="100"/>
              </a:spcBef>
              <a:tabLst>
                <a:tab pos="360045" algn="l"/>
              </a:tabLst>
            </a:pP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rutinas</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especificadas</a:t>
            </a: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gn="just">
              <a:spcBef>
                <a:spcPts val="45"/>
              </a:spcBef>
              <a:buFont typeface="Arial"/>
              <a:buAutoNum type="arabicPeriod" startAt="7"/>
            </a:pPr>
            <a:endParaRPr lang="es-AR" sz="2000" dirty="0">
              <a:latin typeface="Times New Roman" panose="02020603050405020304" pitchFamily="18" charset="0"/>
              <a:cs typeface="Times New Roman" panose="02020603050405020304" pitchFamily="18" charset="0"/>
            </a:endParaRPr>
          </a:p>
          <a:p>
            <a:pPr marL="956944" lvl="2" indent="-495934" algn="just">
              <a:buFont typeface="Wingdings" panose="05000000000000000000" pitchFamily="2" charset="2"/>
              <a:buChar char="ü"/>
              <a:tabLst>
                <a:tab pos="95758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Soporte de</a:t>
            </a:r>
            <a:r>
              <a:rPr lang="es-AR" sz="20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Porcelana</a:t>
            </a:r>
          </a:p>
          <a:p>
            <a:pPr marL="956944" lvl="2" indent="-495934" algn="just">
              <a:buFont typeface="Wingdings" panose="05000000000000000000" pitchFamily="2" charset="2"/>
              <a:buChar char="ü"/>
              <a:tabLst>
                <a:tab pos="95758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56944" lvl="2" indent="-495934">
              <a:spcBef>
                <a:spcPts val="100"/>
              </a:spcBef>
              <a:buFont typeface="Wingdings" panose="05000000000000000000" pitchFamily="2" charset="2"/>
              <a:buChar char="ü"/>
              <a:tabLst>
                <a:tab pos="95758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presión</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cámaras</a:t>
            </a:r>
            <a:endPar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spcBef>
                <a:spcPts val="45"/>
              </a:spcBef>
              <a:buFont typeface="Wingdings" panose="05000000000000000000" pitchFamily="2" charset="2"/>
              <a:buChar char="ü"/>
            </a:pPr>
            <a:endPar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56944" lvl="2" indent="-495934">
              <a:buFont typeface="Wingdings" panose="05000000000000000000" pitchFamily="2" charset="2"/>
              <a:buChar char="ü"/>
              <a:tabLst>
                <a:tab pos="95758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presión</a:t>
            </a:r>
            <a:endPar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spcBef>
                <a:spcPts val="40"/>
              </a:spcBef>
              <a:buFont typeface="Wingdings" panose="05000000000000000000" pitchFamily="2" charset="2"/>
              <a:buChar char="ü"/>
            </a:pPr>
            <a:endPar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56944" lvl="2" indent="-495934">
              <a:buFont typeface="Wingdings" panose="05000000000000000000" pitchFamily="2" charset="2"/>
              <a:buChar char="ü"/>
              <a:tabLst>
                <a:tab pos="95758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estanqueidad</a:t>
            </a:r>
            <a:endPar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7300" lvl="2" indent="-342900">
              <a:spcBef>
                <a:spcPts val="45"/>
              </a:spcBef>
              <a:buFont typeface="Wingdings" panose="05000000000000000000" pitchFamily="2" charset="2"/>
              <a:buChar char="ü"/>
            </a:pPr>
            <a:endPar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56944" lvl="2" indent="-495934">
              <a:buFont typeface="Wingdings" panose="05000000000000000000" pitchFamily="2" charset="2"/>
              <a:buChar char="ü"/>
              <a:tabLst>
                <a:tab pos="95758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calentadores</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bobinas</a:t>
            </a:r>
            <a:endPar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spcBef>
                <a:spcPts val="40"/>
              </a:spcBef>
              <a:buFont typeface="Arial"/>
              <a:buAutoNum type="arabicPeriod" startAt="2"/>
            </a:pP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56944" lvl="2" indent="-495934">
              <a:buAutoNum type="arabicPeriod"/>
              <a:tabLst>
                <a:tab pos="957580" algn="l"/>
              </a:tabLst>
            </a:pPr>
            <a:endParaRPr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7"/>
          <p:cNvSpPr/>
          <p:nvPr/>
        </p:nvSpPr>
        <p:spPr>
          <a:xfrm>
            <a:off x="7010400" y="609600"/>
            <a:ext cx="6096000" cy="8217634"/>
          </a:xfrm>
          <a:prstGeom prst="rect">
            <a:avLst/>
          </a:prstGeom>
        </p:spPr>
        <p:txBody>
          <a:bodyPr wrap="square">
            <a:spAutoFit/>
          </a:bodyPr>
          <a:lstStyle/>
          <a:p>
            <a:pPr marL="746760" lvl="2" indent="-285750">
              <a:buFont typeface="Wingdings" panose="05000000000000000000" pitchFamily="2" charset="2"/>
              <a:buChar char="ü"/>
              <a:tabLst>
                <a:tab pos="95758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lang="es-A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cableado</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control</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ü"/>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buFont typeface="Wingdings" panose="05000000000000000000" pitchFamily="2" charset="2"/>
              <a:buChar char="ü"/>
              <a:tabLst>
                <a:tab pos="95758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ajustes</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lang="es-A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mecanismo</a:t>
            </a:r>
          </a:p>
          <a:p>
            <a:pPr marL="1200150" lvl="2" indent="-285750">
              <a:spcBef>
                <a:spcPts val="30"/>
              </a:spcBef>
              <a:buFont typeface="Wingdings" panose="05000000000000000000" pitchFamily="2" charset="2"/>
              <a:buChar char="ü"/>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buFont typeface="Wingdings" panose="05000000000000000000" pitchFamily="2" charset="2"/>
              <a:buChar char="ü"/>
              <a:tabLst>
                <a:tab pos="95758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operación mecánicas</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ü"/>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buFont typeface="Wingdings" panose="05000000000000000000" pitchFamily="2" charset="2"/>
              <a:buChar char="ü"/>
              <a:tabLst>
                <a:tab pos="95758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operación</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ü"/>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spcBef>
                <a:spcPts val="5"/>
              </a:spcBef>
              <a:buFont typeface="Wingdings" panose="05000000000000000000" pitchFamily="2" charset="2"/>
              <a:buChar char="ü"/>
              <a:tabLst>
                <a:tab pos="105664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de</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 de</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inserción de</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ü"/>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buFont typeface="Wingdings" panose="05000000000000000000" pitchFamily="2" charset="2"/>
              <a:buChar char="ü"/>
              <a:tabLst>
                <a:tab pos="105664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energía</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acumulada</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ü"/>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buFont typeface="Wingdings" panose="05000000000000000000" pitchFamily="2" charset="2"/>
              <a:buChar char="ü"/>
              <a:tabLst>
                <a:tab pos="105664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los</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contactos</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ü"/>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spcBef>
                <a:spcPts val="5"/>
              </a:spcBef>
              <a:buFont typeface="Wingdings" panose="05000000000000000000" pitchFamily="2" charset="2"/>
              <a:buChar char="ü"/>
              <a:tabLst>
                <a:tab pos="105664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dieléctricas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60</a:t>
            </a:r>
            <a:r>
              <a:rPr lang="es-A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HZ</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0150" lvl="2" indent="-285750">
              <a:spcBef>
                <a:spcPts val="40"/>
              </a:spcBef>
              <a:buFont typeface="Wingdings" panose="05000000000000000000" pitchFamily="2" charset="2"/>
              <a:buChar char="ü"/>
            </a:pP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buFont typeface="Wingdings" panose="05000000000000000000" pitchFamily="2" charset="2"/>
              <a:buChar char="ü"/>
              <a:tabLst>
                <a:tab pos="105664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s-A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condensadores</a:t>
            </a:r>
          </a:p>
          <a:p>
            <a:pPr marL="746760" lvl="2" indent="-285750">
              <a:buFont typeface="Wingdings" panose="05000000000000000000" pitchFamily="2" charset="2"/>
              <a:buChar char="ü"/>
              <a:tabLst>
                <a:tab pos="1056640" algn="l"/>
              </a:tabLst>
            </a:pPr>
            <a:endPar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buFont typeface="Wingdings" panose="05000000000000000000" pitchFamily="2" charset="2"/>
              <a:buChar char="ü"/>
              <a:tabLst>
                <a:tab pos="1056640" algn="l"/>
              </a:tabLst>
            </a:pP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a:t>
            </a:r>
            <a:r>
              <a:rPr lang="es-AR" sz="2400" spc="1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400" spc="1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spc="1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inserción</a:t>
            </a:r>
            <a:r>
              <a:rPr lang="es-AR" sz="2400" spc="1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lang="es-AR" sz="2400" spc="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cierre</a:t>
            </a:r>
            <a:r>
              <a:rPr lang="es-AR" sz="2400" spc="2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400" spc="1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400" spc="19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a:t>
            </a:r>
            <a:r>
              <a:rPr lang="es-AR" sz="24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apertura</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6760" lvl="2" indent="-285750">
              <a:buFont typeface="Wingdings" panose="05000000000000000000" pitchFamily="2" charset="2"/>
              <a:buChar char="ü"/>
              <a:tabLst>
                <a:tab pos="1056640" algn="l"/>
              </a:tabLst>
            </a:pPr>
            <a:endParaRPr lang="es-AR" sz="2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object 5">
            <a:extLst>
              <a:ext uri="{FF2B5EF4-FFF2-40B4-BE49-F238E27FC236}">
                <a16:creationId xmlns:a16="http://schemas.microsoft.com/office/drawing/2014/main" xmlns="" id="{C04B6DE9-EF93-4D40-BAEB-F31396D48BDF}"/>
              </a:ext>
            </a:extLst>
          </p:cNvPr>
          <p:cNvPicPr/>
          <p:nvPr/>
        </p:nvPicPr>
        <p:blipFill>
          <a:blip r:embed="rId3" cstate="print"/>
          <a:stretch>
            <a:fillRect/>
          </a:stretch>
        </p:blipFill>
        <p:spPr>
          <a:xfrm>
            <a:off x="11049000" y="152400"/>
            <a:ext cx="2208357" cy="548098"/>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533400" y="228600"/>
            <a:ext cx="12496800" cy="9043501"/>
          </a:xfrm>
          <a:prstGeom prst="rect">
            <a:avLst/>
          </a:prstGeom>
        </p:spPr>
        <p:txBody>
          <a:bodyPr vert="horz" wrap="square" lIns="0" tIns="12700" rIns="0" bIns="0" rtlCol="0">
            <a:spAutoFit/>
          </a:bodyPr>
          <a:lstStyle/>
          <a:p>
            <a:pPr marL="12700" marR="5080" indent="448945" algn="just">
              <a:spcBef>
                <a:spcPts val="825"/>
              </a:spcBef>
            </a:pPr>
            <a:endParaRPr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tabLst>
                <a:tab pos="360045" algn="l"/>
              </a:tabLst>
            </a:pPr>
            <a:r>
              <a:rPr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6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6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aceptación</a:t>
            </a:r>
            <a:r>
              <a:rPr sz="26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6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Sitio</a:t>
            </a:r>
            <a:endParaRPr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gn="just">
              <a:spcBef>
                <a:spcPts val="40"/>
              </a:spcBef>
              <a:buFont typeface="Arial"/>
              <a:buAutoNum type="arabicPeriod" startAt="8"/>
            </a:pPr>
            <a:endParaRPr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210" lvl="2" indent="-457200" algn="just">
              <a:buFont typeface="Wingdings" panose="05000000000000000000" pitchFamily="2" charset="2"/>
              <a:buChar char="q"/>
              <a:tabLst>
                <a:tab pos="957580" algn="l"/>
              </a:tabLst>
            </a:pPr>
            <a:r>
              <a:rP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6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6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6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operación</a:t>
            </a:r>
            <a:endPar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210" lvl="2" indent="-457200" algn="just">
              <a:buFont typeface="Wingdings" panose="05000000000000000000" pitchFamily="2" charset="2"/>
              <a:buChar char="q"/>
              <a:tabLst>
                <a:tab pos="956310" algn="l"/>
              </a:tabLst>
            </a:pP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Mención</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6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contactos principales</a:t>
            </a: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18210" lvl="2" indent="-457200" algn="just">
              <a:buFont typeface="Wingdings" panose="05000000000000000000" pitchFamily="2" charset="2"/>
              <a:buChar char="q"/>
              <a:tabLst>
                <a:tab pos="957580" algn="l"/>
              </a:tabLst>
            </a:pP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Otras</a:t>
            </a:r>
            <a:r>
              <a:rPr lang="es-AR" sz="26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verificaciones</a:t>
            </a: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spcBef>
                <a:spcPts val="40"/>
              </a:spcBef>
            </a:pP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68425" indent="-457200" algn="just">
              <a:buFont typeface="Wingdings" panose="05000000000000000000" pitchFamily="2" charset="2"/>
              <a:buChar char="ü"/>
            </a:pP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Operación</a:t>
            </a:r>
            <a:r>
              <a:rPr lang="es-AR" sz="26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lang="es-AR" sz="26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interruptor</a:t>
            </a: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7200" indent="-457200" algn="just">
              <a:spcBef>
                <a:spcPts val="45"/>
              </a:spcBef>
              <a:buFont typeface="Wingdings" panose="05000000000000000000" pitchFamily="2" charset="2"/>
              <a:buChar char="ü"/>
            </a:pP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68425" indent="-457200" algn="just">
              <a:buFont typeface="Wingdings" panose="05000000000000000000" pitchFamily="2" charset="2"/>
              <a:buChar char="ü"/>
            </a:pP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Posición</a:t>
            </a:r>
            <a:r>
              <a:rPr lang="es-AR" sz="26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local</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6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remoto</a:t>
            </a: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7200" indent="-457200" algn="just">
              <a:spcBef>
                <a:spcPts val="40"/>
              </a:spcBef>
              <a:buFont typeface="Wingdings" panose="05000000000000000000" pitchFamily="2" charset="2"/>
              <a:buChar char="ü"/>
            </a:pP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68425" indent="-457200" algn="just">
              <a:buFont typeface="Wingdings" panose="05000000000000000000" pitchFamily="2" charset="2"/>
              <a:buChar char="ü"/>
            </a:pP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disparo</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a:t>
            </a:r>
            <a:r>
              <a:rPr lang="es-AR" sz="26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bobina</a:t>
            </a:r>
            <a:r>
              <a:rPr lang="es-AR" sz="26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y</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bobina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p>
          <a:p>
            <a:pPr marL="457200" indent="-457200" algn="just">
              <a:spcBef>
                <a:spcPts val="40"/>
              </a:spcBef>
              <a:buFont typeface="Wingdings" panose="05000000000000000000" pitchFamily="2" charset="2"/>
              <a:buChar char="ü"/>
            </a:pP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68425" indent="-457200" algn="just">
              <a:buFont typeface="Wingdings" panose="05000000000000000000" pitchFamily="2" charset="2"/>
              <a:buChar char="ü"/>
            </a:pP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a:t>
            </a:r>
            <a:r>
              <a:rPr lang="es-AR" sz="26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6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corriente</a:t>
            </a:r>
            <a:r>
              <a:rPr lang="es-AR" sz="26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motor</a:t>
            </a: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7200" indent="-457200" algn="just">
              <a:spcBef>
                <a:spcPts val="40"/>
              </a:spcBef>
              <a:buFont typeface="Wingdings" panose="05000000000000000000" pitchFamily="2" charset="2"/>
              <a:buChar char="ü"/>
            </a:pP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68425" indent="-457200" algn="just">
              <a:spcBef>
                <a:spcPts val="5"/>
              </a:spcBef>
              <a:buFont typeface="Wingdings" panose="05000000000000000000" pitchFamily="2" charset="2"/>
              <a:buChar char="ü"/>
            </a:pP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a:t>
            </a:r>
            <a:r>
              <a:rPr lang="es-AR" sz="2600" spc="3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cableado  y</a:t>
            </a:r>
            <a:r>
              <a:rPr lang="es-AR" sz="2600" spc="3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600" spc="3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spc="3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600" spc="3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lang="es-AR" sz="26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mismo.</a:t>
            </a: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7200" indent="-457200" algn="just">
              <a:spcBef>
                <a:spcPts val="50"/>
              </a:spcBef>
              <a:buFont typeface="Wingdings" panose="05000000000000000000" pitchFamily="2" charset="2"/>
              <a:buChar char="ü"/>
            </a:pP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68425" indent="-457200" algn="just">
              <a:spcBef>
                <a:spcPts val="5"/>
              </a:spcBef>
              <a:buFont typeface="Wingdings" panose="05000000000000000000" pitchFamily="2" charset="2"/>
              <a:buChar char="ü"/>
            </a:pP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a:t>
            </a:r>
            <a:r>
              <a:rPr lang="es-AR" sz="2600"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600"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600"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óhmica</a:t>
            </a:r>
            <a:r>
              <a:rPr lang="es-AR" sz="2600"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lang="es-AR" sz="2600"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bobinas</a:t>
            </a:r>
            <a:r>
              <a:rPr lang="es-AR" sz="2600"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cierre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600"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apertura.</a:t>
            </a:r>
          </a:p>
          <a:p>
            <a:pPr marL="457200" indent="-457200" algn="just">
              <a:spcBef>
                <a:spcPts val="40"/>
              </a:spcBef>
              <a:buFont typeface="Wingdings" panose="05000000000000000000" pitchFamily="2" charset="2"/>
              <a:buChar char="ü"/>
            </a:pP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68425" indent="-457200" algn="just">
              <a:buFont typeface="Wingdings" panose="05000000000000000000" pitchFamily="2" charset="2"/>
              <a:buChar char="ü"/>
            </a:pP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alarmas</a:t>
            </a:r>
            <a:r>
              <a:rPr lang="es-AR" sz="26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señalizaciones</a:t>
            </a: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7200" indent="-457200" algn="just">
              <a:spcBef>
                <a:spcPts val="40"/>
              </a:spcBef>
              <a:buFont typeface="Wingdings" panose="05000000000000000000" pitchFamily="2" charset="2"/>
              <a:buChar char="ü"/>
            </a:pP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68425" indent="-457200" algn="just">
              <a:buFont typeface="Wingdings" panose="05000000000000000000" pitchFamily="2" charset="2"/>
              <a:buChar char="ü"/>
            </a:pP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circuitos</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6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calefacción</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es-AR" sz="26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6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iluminación</a:t>
            </a:r>
            <a:endParaRPr lang="es-AR"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56944" lvl="2" indent="-495934">
              <a:buAutoNum type="arabicPeriod"/>
              <a:tabLst>
                <a:tab pos="957580" algn="l"/>
              </a:tabLst>
            </a:pPr>
            <a:endParaRPr sz="1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94FFAD9A-138F-49A4-A573-A8B4B1B870D1}"/>
              </a:ext>
            </a:extLst>
          </p:cNvPr>
          <p:cNvPicPr/>
          <p:nvPr/>
        </p:nvPicPr>
        <p:blipFill>
          <a:blip r:embed="rId3" cstate="print"/>
          <a:stretch>
            <a:fillRect/>
          </a:stretch>
        </p:blipFill>
        <p:spPr>
          <a:xfrm>
            <a:off x="10972800" y="213902"/>
            <a:ext cx="2208357" cy="548098"/>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81000" y="685800"/>
            <a:ext cx="6934200" cy="9626610"/>
          </a:xfrm>
          <a:prstGeom prst="rect">
            <a:avLst/>
          </a:prstGeom>
        </p:spPr>
        <p:txBody>
          <a:bodyPr vert="horz" wrap="square" lIns="0" tIns="12700" rIns="0" bIns="0" rtlCol="0">
            <a:spAutoFit/>
          </a:bodyPr>
          <a:lstStyle/>
          <a:p>
            <a:pPr>
              <a:spcBef>
                <a:spcPts val="40"/>
              </a:spcBef>
            </a:pPr>
            <a:endParaRPr sz="900" dirty="0">
              <a:latin typeface="Times New Roman" panose="02020603050405020304" pitchFamily="18" charset="0"/>
              <a:cs typeface="Times New Roman" panose="02020603050405020304" pitchFamily="18" charset="0"/>
            </a:endParaRPr>
          </a:p>
          <a:p>
            <a:pPr marL="12065" lvl="1" algn="just">
              <a:tabLst>
                <a:tab pos="360045" algn="l"/>
              </a:tabLst>
            </a:pPr>
            <a:r>
              <a:rPr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Objeto</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b="1"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campo</a:t>
            </a:r>
            <a:r>
              <a:rPr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aplicación</a:t>
            </a:r>
          </a:p>
          <a:p>
            <a:pPr marL="12700" marR="8255" algn="just">
              <a:lnSpc>
                <a:spcPct val="143200"/>
              </a:lnSpc>
              <a:spcBef>
                <a:spcPts val="825"/>
              </a:spcBef>
            </a:pP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propósito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estas especificaciones </a:t>
            </a:r>
            <a:r>
              <a:rPr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establecer las condiciones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técnicas</a:t>
            </a:r>
            <a:r>
              <a:rPr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generales</a:t>
            </a:r>
            <a:r>
              <a:rPr b="1" spc="-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a:t>
            </a:r>
            <a:r>
              <a:rPr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deberán</a:t>
            </a:r>
            <a:r>
              <a:rPr b="1" spc="-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cumplir</a:t>
            </a:r>
            <a:r>
              <a:rPr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seccionadores</a:t>
            </a:r>
            <a:r>
              <a:rPr b="1"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cuya</a:t>
            </a:r>
            <a:r>
              <a:rPr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 </a:t>
            </a:r>
            <a:r>
              <a:rPr b="1" spc="-3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sea</a:t>
            </a:r>
            <a:r>
              <a:rPr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igual</a:t>
            </a:r>
            <a:r>
              <a:rPr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a:t>
            </a:r>
            <a:r>
              <a:rPr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superior</a:t>
            </a:r>
            <a:r>
              <a:rPr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115</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Kv.</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tabLst>
                <a:tab pos="360045" algn="l"/>
              </a:tabLst>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Internacionales</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0351" lvl="2">
              <a:spcBef>
                <a:spcPts val="5"/>
              </a:spcBef>
              <a:tabLst>
                <a:tab pos="706120" algn="l"/>
              </a:tabLst>
            </a:pPr>
            <a:r>
              <a:rPr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0315" lvl="1" indent="-285750">
              <a:buFont typeface="Arial" panose="020B0604020202020204" pitchFamily="34" charset="0"/>
              <a:buChar char="•"/>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r>
              <a:rPr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C29.1</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2950" lvl="1" indent="-285750">
              <a:spcBef>
                <a:spcPts val="40"/>
              </a:spcBef>
              <a:buFont typeface="Arial" panose="020B0604020202020204" pitchFamily="34" charset="0"/>
              <a:buChar char="•"/>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0315" lvl="1" indent="-285750">
              <a:buFont typeface="Arial" panose="020B0604020202020204" pitchFamily="34" charset="0"/>
              <a:buChar char="•"/>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r>
              <a:rPr b="1" spc="-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C29.9</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2950" lvl="1" indent="-285750">
              <a:spcBef>
                <a:spcPts val="45"/>
              </a:spcBef>
              <a:buFont typeface="Arial" panose="020B0604020202020204" pitchFamily="34" charset="0"/>
              <a:buChar char="•"/>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0315" lvl="1" indent="-285750">
              <a:buFont typeface="Arial" panose="020B0604020202020204" pitchFamily="34" charset="0"/>
              <a:buChar char="•"/>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r>
              <a:rPr b="1" spc="-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C37.30</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2950" lvl="1" indent="-285750">
              <a:spcBef>
                <a:spcPts val="40"/>
              </a:spcBef>
              <a:buFont typeface="Arial" panose="020B0604020202020204" pitchFamily="34" charset="0"/>
              <a:buChar char="•"/>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0315" lvl="1" indent="-285750">
              <a:buFont typeface="Arial" panose="020B0604020202020204" pitchFamily="34" charset="0"/>
              <a:buChar char="•"/>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r>
              <a:rPr b="1" spc="-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C37.32</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2950" lvl="1" indent="-285750">
              <a:spcBef>
                <a:spcPts val="40"/>
              </a:spcBef>
              <a:buFont typeface="Arial" panose="020B0604020202020204" pitchFamily="34" charset="0"/>
              <a:buChar char="•"/>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0315" lvl="1" indent="-285750">
              <a:buFont typeface="Arial" panose="020B0604020202020204" pitchFamily="34" charset="0"/>
              <a:buChar char="•"/>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r>
              <a:rPr b="1" spc="-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C37.33</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2950" lvl="1" indent="-285750">
              <a:spcBef>
                <a:spcPts val="40"/>
              </a:spcBef>
              <a:buFont typeface="Arial" panose="020B0604020202020204" pitchFamily="34" charset="0"/>
              <a:buChar char="•"/>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0315" lvl="1" indent="-285750">
              <a:buFont typeface="Arial" panose="020B0604020202020204" pitchFamily="34" charset="0"/>
              <a:buChar char="•"/>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r>
              <a:rPr b="1" spc="-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C37.34</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2950" lvl="1" indent="-285750">
              <a:spcBef>
                <a:spcPts val="45"/>
              </a:spcBef>
              <a:buFont typeface="Arial" panose="020B0604020202020204" pitchFamily="34" charset="0"/>
              <a:buChar char="•"/>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50315" lvl="1" indent="-285750">
              <a:buFont typeface="Arial" panose="020B0604020202020204" pitchFamily="34" charset="0"/>
              <a:buChar char="•"/>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ANSI</a:t>
            </a:r>
            <a:r>
              <a:rPr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C37.34</a:t>
            </a:r>
            <a:r>
              <a:rPr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p>
          <a:p>
            <a:pPr>
              <a:spcBef>
                <a:spcPts val="30"/>
              </a:spcBef>
            </a:pP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0045"/>
            <a:r>
              <a:rPr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NEMA</a:t>
            </a:r>
            <a:endParaRPr lang="es-A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60045"/>
            <a:endParaRPr lang="es-A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102995" lvl="1" indent="-285750">
              <a:buFont typeface="Arial" panose="020B0604020202020204" pitchFamily="34" charset="0"/>
              <a:buChar char="•"/>
            </a:pPr>
            <a:r>
              <a:rP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NEMA</a:t>
            </a:r>
            <a:r>
              <a:rPr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107</a:t>
            </a:r>
            <a:endParaRPr lang="es-A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49375" lvl="1" indent="-285750">
              <a:buFont typeface="Arial" panose="020B0604020202020204" pitchFamily="34" charset="0"/>
              <a:buChar char="•"/>
            </a:pPr>
            <a:endParaRPr lang="es-A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002029" lvl="1" indent="-285750">
              <a:spcBef>
                <a:spcPts val="100"/>
              </a:spcBef>
              <a:buFont typeface="Arial" panose="020B0604020202020204" pitchFamily="34" charset="0"/>
              <a:buChar char="•"/>
            </a:pPr>
            <a:r>
              <a:rPr lang="pt-B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-NEMA</a:t>
            </a:r>
            <a:r>
              <a:rPr lang="pt-BR"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pt-B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SG-6</a:t>
            </a:r>
            <a:endParaRPr lang="pt-B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42950" lvl="1" indent="-285750">
              <a:spcBef>
                <a:spcPts val="45"/>
              </a:spcBef>
              <a:buFont typeface="Arial" panose="020B0604020202020204" pitchFamily="34" charset="0"/>
              <a:buChar char="•"/>
            </a:pPr>
            <a:endParaRPr lang="pt-B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002029" lvl="1" indent="-285750">
              <a:buFont typeface="Arial" panose="020B0604020202020204" pitchFamily="34" charset="0"/>
              <a:buChar char="•"/>
            </a:pPr>
            <a:r>
              <a:rPr lang="pt-B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-NEMA</a:t>
            </a:r>
            <a:r>
              <a:rPr lang="pt-BR" b="1" spc="-5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pt-B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WD-1</a:t>
            </a:r>
          </a:p>
          <a:p>
            <a:pPr marL="742950" lvl="1" indent="-285750">
              <a:spcBef>
                <a:spcPts val="40"/>
              </a:spcBef>
              <a:buFont typeface="Arial" panose="020B0604020202020204" pitchFamily="34" charset="0"/>
              <a:buChar char="•"/>
            </a:pPr>
            <a:endParaRPr lang="pt-B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002029" lvl="1" indent="-285750">
              <a:buFont typeface="Arial" panose="020B0604020202020204" pitchFamily="34" charset="0"/>
              <a:buChar char="•"/>
            </a:pPr>
            <a:r>
              <a:rPr lang="pt-B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-NEMA</a:t>
            </a:r>
            <a:r>
              <a:rPr lang="pt-BR"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pt-BR"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MG</a:t>
            </a:r>
            <a:r>
              <a:rPr lang="pt-BR"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pt-B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pt-BR"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pt-B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p>
          <a:p>
            <a:pPr>
              <a:spcBef>
                <a:spcPts val="45"/>
              </a:spcBef>
            </a:pPr>
            <a:endParaRPr lang="pt-BR" sz="1300" dirty="0">
              <a:latin typeface="Times New Roman" panose="02020603050405020304" pitchFamily="18" charset="0"/>
              <a:cs typeface="Times New Roman" panose="02020603050405020304" pitchFamily="18" charset="0"/>
            </a:endParaRPr>
          </a:p>
          <a:p>
            <a:pPr marL="606425"/>
            <a:endParaRPr sz="1400" dirty="0">
              <a:latin typeface="Times New Roman" panose="02020603050405020304" pitchFamily="18" charset="0"/>
              <a:cs typeface="Times New Roman" panose="02020603050405020304" pitchFamily="18" charset="0"/>
            </a:endParaRPr>
          </a:p>
        </p:txBody>
      </p:sp>
      <p:sp>
        <p:nvSpPr>
          <p:cNvPr id="6" name="Rectángulo 5"/>
          <p:cNvSpPr/>
          <p:nvPr/>
        </p:nvSpPr>
        <p:spPr>
          <a:xfrm>
            <a:off x="381000" y="12705"/>
            <a:ext cx="13030200" cy="636264"/>
          </a:xfrm>
          <a:prstGeom prst="rect">
            <a:avLst/>
          </a:prstGeom>
        </p:spPr>
        <p:txBody>
          <a:bodyPr wrap="square">
            <a:spAutoFit/>
          </a:bodyPr>
          <a:lstStyle/>
          <a:p>
            <a:pPr marL="354965" marR="5715" indent="-342900">
              <a:lnSpc>
                <a:spcPct val="142900"/>
              </a:lnSpc>
              <a:buFont typeface="+mj-lt"/>
              <a:buAutoNum type="arabicPeriod" startAt="11"/>
              <a:tabLst>
                <a:tab pos="241300" algn="l"/>
              </a:tabLst>
            </a:pPr>
            <a:r>
              <a:rPr lang="es-AR" sz="2400" b="1" spc="-5" dirty="0">
                <a:effectLst>
                  <a:outerShdw blurRad="38100" dist="38100" dir="2700000" algn="tl">
                    <a:srgbClr val="000000">
                      <a:alpha val="43137"/>
                    </a:srgbClr>
                  </a:outerShdw>
                </a:effectLst>
                <a:latin typeface="Arial"/>
                <a:cs typeface="Arial"/>
              </a:rPr>
              <a:t>Especificaciones</a:t>
            </a:r>
            <a:r>
              <a:rPr lang="es-AR" sz="2400" b="1" spc="7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y</a:t>
            </a:r>
            <a:r>
              <a:rPr lang="es-AR" sz="2400" b="1" spc="7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pruebas</a:t>
            </a:r>
            <a:r>
              <a:rPr lang="es-AR" sz="2400" b="1" spc="95"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eléctricas</a:t>
            </a:r>
            <a:r>
              <a:rPr lang="es-AR" sz="2400" b="1" spc="9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a:t>
            </a:r>
            <a:r>
              <a:rPr lang="es-AR" sz="2400" b="1" spc="8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mantenimiento</a:t>
            </a:r>
            <a:r>
              <a:rPr lang="es-AR" sz="2400" b="1" spc="8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en </a:t>
            </a:r>
            <a:r>
              <a:rPr lang="es-AR" sz="2400" b="1" spc="-375" dirty="0">
                <a:effectLst>
                  <a:outerShdw blurRad="38100" dist="38100" dir="2700000" algn="tl">
                    <a:srgbClr val="000000">
                      <a:alpha val="43137"/>
                    </a:srgbClr>
                  </a:outerShdw>
                </a:effectLst>
                <a:latin typeface="Arial"/>
                <a:cs typeface="Arial"/>
              </a:rPr>
              <a:t> </a:t>
            </a:r>
            <a:r>
              <a:rPr lang="es-AR" sz="2800" b="1" u="sng" spc="-5" dirty="0">
                <a:effectLst>
                  <a:outerShdw blurRad="38100" dist="38100" dir="2700000" algn="tl">
                    <a:srgbClr val="000000">
                      <a:alpha val="43137"/>
                    </a:srgbClr>
                  </a:outerShdw>
                </a:effectLst>
                <a:latin typeface="Arial"/>
                <a:cs typeface="Arial"/>
              </a:rPr>
              <a:t>seccionadores</a:t>
            </a:r>
            <a:endParaRPr lang="es-AR" sz="2800" b="1" u="sng" dirty="0">
              <a:effectLst>
                <a:outerShdw blurRad="38100" dist="38100" dir="2700000" algn="tl">
                  <a:srgbClr val="000000">
                    <a:alpha val="43137"/>
                  </a:srgbClr>
                </a:outerShdw>
              </a:effectLst>
              <a:latin typeface="Arial"/>
              <a:cs typeface="Arial"/>
            </a:endParaRPr>
          </a:p>
        </p:txBody>
      </p:sp>
      <p:sp>
        <p:nvSpPr>
          <p:cNvPr id="7" name="Rectángulo 6"/>
          <p:cNvSpPr/>
          <p:nvPr/>
        </p:nvSpPr>
        <p:spPr>
          <a:xfrm>
            <a:off x="8763000" y="990600"/>
            <a:ext cx="6705600" cy="7171194"/>
          </a:xfrm>
          <a:prstGeom prst="rect">
            <a:avLst/>
          </a:prstGeom>
        </p:spPr>
        <p:txBody>
          <a:bodyPr>
            <a:spAutoFit/>
          </a:bodyPr>
          <a:lstStyle/>
          <a:p>
            <a:pPr marL="12700"/>
            <a:r>
              <a:rPr lang="it-IT"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lang="it-IT"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endParaRPr lang="it-IT"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lang="it-IT" dirty="0">
              <a:latin typeface="Times New Roman" panose="02020603050405020304" pitchFamily="18" charset="0"/>
              <a:cs typeface="Times New Roman" panose="02020603050405020304" pitchFamily="18" charset="0"/>
            </a:endParaRPr>
          </a:p>
          <a:p>
            <a:pPr marL="666115" lvl="1"/>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129</a:t>
            </a: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666115" lvl="1"/>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60-</a:t>
            </a:r>
            <a:r>
              <a:rPr lang="it-IT"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1/2/3</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3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376</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a:t>
            </a:r>
            <a:r>
              <a:rPr lang="it-IT"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(131)</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spcBef>
                <a:spcPts val="5"/>
              </a:spcBef>
            </a:pP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a:t>
            </a:r>
            <a:r>
              <a:rPr lang="it-IT"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(131</a:t>
            </a:r>
            <a:r>
              <a:rPr lang="it-IT"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p>
          <a:p>
            <a:pPr lvl="1">
              <a:spcBef>
                <a:spcPts val="5"/>
              </a:spcBef>
            </a:pPr>
            <a:endParaRPr lang="it-IT"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spcBef>
                <a:spcPts val="5"/>
              </a:spcBef>
            </a:pP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a:t>
            </a:r>
            <a:r>
              <a:rPr lang="it-IT"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(151)</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a:t>
            </a:r>
            <a:r>
              <a:rPr lang="it-IT"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(441)</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a:t>
            </a:r>
            <a:r>
              <a:rPr lang="it-IT" b="1"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(446)</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168</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672465" lvl="1">
              <a:spcBef>
                <a:spcPts val="5"/>
              </a:spcBef>
            </a:pP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270</a:t>
            </a: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517</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pP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16279" lvl="1">
              <a:spcBef>
                <a:spcPts val="5"/>
              </a:spcBef>
            </a:pP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-CEI</a:t>
            </a:r>
            <a:r>
              <a:rPr lang="it-IT" b="1"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it-IT"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694</a:t>
            </a:r>
            <a:endPar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7"/>
          <p:cNvSpPr/>
          <p:nvPr/>
        </p:nvSpPr>
        <p:spPr>
          <a:xfrm>
            <a:off x="8915400" y="8382000"/>
            <a:ext cx="6705600" cy="1015663"/>
          </a:xfrm>
          <a:prstGeom prst="rect">
            <a:avLst/>
          </a:prstGeom>
        </p:spPr>
        <p:txBody>
          <a:bodyPr>
            <a:spAutoFit/>
          </a:bodyPr>
          <a:lstStyle/>
          <a:p>
            <a:pPr marL="12700">
              <a:spcBef>
                <a:spcPts val="100"/>
              </a:spcBef>
            </a:pPr>
            <a:r>
              <a:rPr lang="nl-NL" sz="2000" b="1" spc="-5" dirty="0">
                <a:effectLst>
                  <a:outerShdw blurRad="38100" dist="38100" dir="2700000" algn="tl">
                    <a:srgbClr val="000000">
                      <a:alpha val="43137"/>
                    </a:srgbClr>
                  </a:outerShdw>
                </a:effectLst>
                <a:latin typeface="Arial"/>
                <a:cs typeface="Arial"/>
              </a:rPr>
              <a:t>Normas</a:t>
            </a:r>
            <a:r>
              <a:rPr lang="nl-NL" sz="2000" b="1" spc="-25" dirty="0">
                <a:effectLst>
                  <a:outerShdw blurRad="38100" dist="38100" dir="2700000" algn="tl">
                    <a:srgbClr val="000000">
                      <a:alpha val="43137"/>
                    </a:srgbClr>
                  </a:outerShdw>
                </a:effectLst>
                <a:latin typeface="Arial"/>
                <a:cs typeface="Arial"/>
              </a:rPr>
              <a:t> </a:t>
            </a:r>
            <a:r>
              <a:rPr lang="nl-NL" sz="2000" b="1" spc="-5" dirty="0">
                <a:effectLst>
                  <a:outerShdw blurRad="38100" dist="38100" dir="2700000" algn="tl">
                    <a:srgbClr val="000000">
                      <a:alpha val="43137"/>
                    </a:srgbClr>
                  </a:outerShdw>
                </a:effectLst>
                <a:latin typeface="Arial"/>
                <a:cs typeface="Arial"/>
              </a:rPr>
              <a:t>IEEE</a:t>
            </a:r>
            <a:endParaRPr lang="nl-NL" sz="2000" b="1" dirty="0">
              <a:effectLst>
                <a:outerShdw blurRad="38100" dist="38100" dir="2700000" algn="tl">
                  <a:srgbClr val="000000">
                    <a:alpha val="43137"/>
                  </a:srgbClr>
                </a:outerShdw>
              </a:effectLst>
              <a:latin typeface="Arial"/>
              <a:cs typeface="Arial"/>
            </a:endParaRPr>
          </a:p>
          <a:p>
            <a:pPr>
              <a:spcBef>
                <a:spcPts val="45"/>
              </a:spcBef>
            </a:pPr>
            <a:endParaRPr lang="nl-NL" sz="2000" b="1" dirty="0">
              <a:effectLst>
                <a:outerShdw blurRad="38100" dist="38100" dir="2700000" algn="tl">
                  <a:srgbClr val="000000">
                    <a:alpha val="43137"/>
                  </a:srgbClr>
                </a:outerShdw>
              </a:effectLst>
              <a:latin typeface="Arial"/>
              <a:cs typeface="Arial"/>
            </a:endParaRPr>
          </a:p>
          <a:p>
            <a:pPr marL="556260"/>
            <a:r>
              <a:rPr lang="nl-NL" sz="2000" b="1" spc="-5" dirty="0">
                <a:effectLst>
                  <a:outerShdw blurRad="38100" dist="38100" dir="2700000" algn="tl">
                    <a:srgbClr val="000000">
                      <a:alpha val="43137"/>
                    </a:srgbClr>
                  </a:outerShdw>
                </a:effectLst>
                <a:latin typeface="Arial"/>
                <a:cs typeface="Arial"/>
              </a:rPr>
              <a:t>-IEEE</a:t>
            </a:r>
            <a:r>
              <a:rPr lang="nl-NL" sz="2000" b="1" spc="-20" dirty="0">
                <a:effectLst>
                  <a:outerShdw blurRad="38100" dist="38100" dir="2700000" algn="tl">
                    <a:srgbClr val="000000">
                      <a:alpha val="43137"/>
                    </a:srgbClr>
                  </a:outerShdw>
                </a:effectLst>
                <a:latin typeface="Arial"/>
                <a:cs typeface="Arial"/>
              </a:rPr>
              <a:t> </a:t>
            </a:r>
            <a:r>
              <a:rPr lang="nl-NL" sz="2000" b="1" spc="-5" dirty="0">
                <a:effectLst>
                  <a:outerShdw blurRad="38100" dist="38100" dir="2700000" algn="tl">
                    <a:srgbClr val="000000">
                      <a:alpha val="43137"/>
                    </a:srgbClr>
                  </a:outerShdw>
                </a:effectLst>
                <a:latin typeface="Arial"/>
                <a:cs typeface="Arial"/>
              </a:rPr>
              <a:t>Std</a:t>
            </a:r>
            <a:r>
              <a:rPr lang="nl-NL" sz="2000" b="1" spc="-30" dirty="0">
                <a:effectLst>
                  <a:outerShdw blurRad="38100" dist="38100" dir="2700000" algn="tl">
                    <a:srgbClr val="000000">
                      <a:alpha val="43137"/>
                    </a:srgbClr>
                  </a:outerShdw>
                </a:effectLst>
                <a:latin typeface="Arial"/>
                <a:cs typeface="Arial"/>
              </a:rPr>
              <a:t> </a:t>
            </a:r>
            <a:r>
              <a:rPr lang="nl-NL" sz="2000" b="1" spc="-5" dirty="0">
                <a:effectLst>
                  <a:outerShdw blurRad="38100" dist="38100" dir="2700000" algn="tl">
                    <a:srgbClr val="000000">
                      <a:alpha val="43137"/>
                    </a:srgbClr>
                  </a:outerShdw>
                </a:effectLst>
                <a:latin typeface="Arial"/>
                <a:cs typeface="Arial"/>
              </a:rPr>
              <a:t>N°4</a:t>
            </a:r>
            <a:endParaRPr lang="nl-NL" sz="2000" b="1" dirty="0">
              <a:effectLst>
                <a:outerShdw blurRad="38100" dist="38100" dir="2700000" algn="tl">
                  <a:srgbClr val="000000">
                    <a:alpha val="43137"/>
                  </a:srgbClr>
                </a:outerShdw>
              </a:effectLst>
              <a:latin typeface="Arial"/>
              <a:cs typeface="Arial"/>
            </a:endParaRPr>
          </a:p>
        </p:txBody>
      </p:sp>
      <p:pic>
        <p:nvPicPr>
          <p:cNvPr id="9" name="object 5">
            <a:extLst>
              <a:ext uri="{FF2B5EF4-FFF2-40B4-BE49-F238E27FC236}">
                <a16:creationId xmlns:a16="http://schemas.microsoft.com/office/drawing/2014/main" xmlns="" id="{97002DDE-1B4F-4A22-A34B-8BFE82381C2D}"/>
              </a:ext>
            </a:extLst>
          </p:cNvPr>
          <p:cNvPicPr/>
          <p:nvPr/>
        </p:nvPicPr>
        <p:blipFill>
          <a:blip r:embed="rId3" cstate="print"/>
          <a:stretch>
            <a:fillRect/>
          </a:stretch>
        </p:blipFill>
        <p:spPr>
          <a:xfrm>
            <a:off x="11011621" y="9497597"/>
            <a:ext cx="2208357" cy="548098"/>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609600" y="304800"/>
            <a:ext cx="5638800" cy="10123284"/>
          </a:xfrm>
          <a:prstGeom prst="rect">
            <a:avLst/>
          </a:prstGeom>
        </p:spPr>
        <p:txBody>
          <a:bodyPr vert="horz" wrap="square" lIns="0" tIns="12700" rIns="0" bIns="0" rtlCol="0">
            <a:spAutoFit/>
          </a:bodyPr>
          <a:lstStyle/>
          <a:p>
            <a:pPr marL="12700">
              <a:spcBef>
                <a:spcPts val="100"/>
              </a:spcBef>
            </a:pPr>
            <a:endParaRPr sz="1300" dirty="0">
              <a:latin typeface="Times New Roman" panose="02020603050405020304" pitchFamily="18" charset="0"/>
              <a:cs typeface="Times New Roman" panose="02020603050405020304" pitchFamily="18" charset="0"/>
            </a:endParaRPr>
          </a:p>
          <a:p>
            <a:pPr marL="12065" lvl="1">
              <a:tabLst>
                <a:tab pos="360045" algn="l"/>
              </a:tabLst>
            </a:pPr>
            <a:r>
              <a:rP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a:t>
            </a:r>
            <a:r>
              <a:rPr sz="21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eléctricas generales</a:t>
            </a:r>
            <a:endParaRPr sz="21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5"/>
              </a:spcBef>
              <a:buFont typeface="Arial"/>
              <a:buAutoNum type="arabicPeriod" startAt="3"/>
            </a:pPr>
            <a:endParaRPr sz="2100" dirty="0">
              <a:latin typeface="Times New Roman" panose="02020603050405020304" pitchFamily="18" charset="0"/>
              <a:cs typeface="Times New Roman" panose="02020603050405020304" pitchFamily="18" charset="0"/>
            </a:endParaRPr>
          </a:p>
          <a:p>
            <a:pPr indent="-455930">
              <a:tabLst>
                <a:tab pos="952500" algn="l"/>
              </a:tabLst>
            </a:pPr>
            <a:r>
              <a:rPr lang="es-AR" sz="2100" b="1" spc="-5" dirty="0">
                <a:latin typeface="Times New Roman" panose="02020603050405020304" pitchFamily="18" charset="0"/>
                <a:cs typeface="Times New Roman" panose="02020603050405020304" pitchFamily="18" charset="0"/>
              </a:rPr>
              <a:t>	</a:t>
            </a:r>
            <a:r>
              <a:rPr sz="21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indent="-455930">
              <a:tabLst>
                <a:tab pos="952500" algn="l"/>
              </a:tabLst>
            </a:pPr>
            <a:r>
              <a:rPr lang="es-A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100"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máxima</a:t>
            </a:r>
          </a:p>
          <a:p>
            <a:pPr>
              <a:spcBef>
                <a:spcPts val="40"/>
              </a:spcBef>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indent="-455930">
              <a:tabLst>
                <a:tab pos="952500" algn="l"/>
              </a:tabLst>
            </a:pPr>
            <a:r>
              <a:rPr lang="es-A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a:t>
            </a:r>
            <a:r>
              <a:rPr sz="21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dieléctricas</a:t>
            </a: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30"/>
              </a:spcBef>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55420" lvl="1" indent="-342900">
              <a:buFont typeface="Arial" panose="020B0604020202020204" pitchFamily="34" charset="0"/>
              <a:buChar char="•"/>
            </a:pPr>
            <a:r>
              <a:rPr sz="21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choque</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rayos</a:t>
            </a: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00100" lvl="1" indent="-342900">
              <a:spcBef>
                <a:spcPts val="40"/>
              </a:spcBef>
              <a:buFont typeface="Arial" panose="020B0604020202020204" pitchFamily="34" charset="0"/>
              <a:buChar char="•"/>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55420" lvl="1" indent="-342900">
              <a:buFont typeface="Arial" panose="020B0604020202020204" pitchFamily="34" charset="0"/>
              <a:buChar char="•"/>
            </a:pPr>
            <a:r>
              <a:rPr sz="21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choque</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maniobra</a:t>
            </a:r>
            <a:r>
              <a:rPr lang="es-A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L="1455420" lvl="1" indent="-342900">
              <a:buFont typeface="Arial" panose="020B0604020202020204" pitchFamily="34" charset="0"/>
              <a:buChar char="•"/>
            </a:pPr>
            <a:endParaRPr lang="es-A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55420" lvl="1" indent="-342900">
              <a:buFont typeface="Arial" panose="020B0604020202020204" pitchFamily="34" charset="0"/>
              <a:buChar char="•"/>
            </a:pPr>
            <a:r>
              <a:rPr lang="es-A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
            </a:r>
            <a:r>
              <a:rPr sz="21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ensión</a:t>
            </a:r>
            <a:r>
              <a:rPr sz="2100" spc="1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100" spc="1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sz="2100" spc="1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100" spc="1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100" spc="1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r>
              <a:rPr sz="2100" spc="1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a:t>
            </a:r>
            <a:r>
              <a:rPr sz="2100" spc="1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posición </a:t>
            </a:r>
            <a:r>
              <a:rPr sz="21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cerrado</a:t>
            </a:r>
            <a:r>
              <a:rPr sz="21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1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abierto</a:t>
            </a:r>
          </a:p>
          <a:p>
            <a:pPr>
              <a:spcBef>
                <a:spcPts val="30"/>
              </a:spcBef>
            </a:pPr>
            <a:endParaRPr sz="2100" dirty="0">
              <a:latin typeface="Times New Roman" panose="02020603050405020304" pitchFamily="18" charset="0"/>
              <a:cs typeface="Times New Roman" panose="02020603050405020304" pitchFamily="18" charset="0"/>
            </a:endParaRPr>
          </a:p>
          <a:p>
            <a:pPr marL="458470" lvl="2" algn="just">
              <a:tabLst>
                <a:tab pos="953135" algn="l"/>
              </a:tabLst>
            </a:pP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1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radio</a:t>
            </a:r>
            <a:r>
              <a:rPr sz="21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influencia</a:t>
            </a: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lgn="just">
              <a:spcBef>
                <a:spcPts val="40"/>
              </a:spcBef>
              <a:buFont typeface="Arial"/>
              <a:buAutoNum type="arabicPeriod" startAt="4"/>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8470" lvl="2" algn="just">
              <a:tabLst>
                <a:tab pos="952500" algn="l"/>
              </a:tabLst>
            </a:pP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Distancia</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externa</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fuga</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mínima</a:t>
            </a: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lgn="just">
              <a:spcBef>
                <a:spcPts val="40"/>
              </a:spcBef>
              <a:buFont typeface="Arial"/>
              <a:buAutoNum type="arabicPeriod" startAt="4"/>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8470" lvl="2" algn="just">
              <a:tabLst>
                <a:tab pos="952500" algn="l"/>
              </a:tabLst>
            </a:pP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Tiempo</a:t>
            </a:r>
            <a:r>
              <a:rPr sz="21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máximo</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apertura</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100"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cierre</a:t>
            </a:r>
          </a:p>
          <a:p>
            <a:pPr lvl="2" algn="just">
              <a:spcBef>
                <a:spcPts val="40"/>
              </a:spcBef>
              <a:buFont typeface="Arial"/>
              <a:buAutoNum type="arabicPeriod" startAt="4"/>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spcBef>
                <a:spcPts val="5"/>
              </a:spcBef>
              <a:tabLst>
                <a:tab pos="360045" algn="l"/>
              </a:tabLst>
            </a:pPr>
            <a:r>
              <a:rPr lang="es-A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100"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gn="just">
              <a:spcBef>
                <a:spcPts val="40"/>
              </a:spcBef>
              <a:buFont typeface="Arial"/>
              <a:buAutoNum type="arabicPeriod" startAt="3"/>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64030" lvl="4" indent="-342900" algn="just">
              <a:buFont typeface="Arial" panose="020B0604020202020204" pitchFamily="34" charset="0"/>
              <a:buChar char="•"/>
              <a:tabLst>
                <a:tab pos="1001394" algn="l"/>
              </a:tabLst>
            </a:pP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Certificado</a:t>
            </a:r>
            <a:r>
              <a:rPr sz="21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pruebas</a:t>
            </a:r>
            <a:r>
              <a:rPr sz="21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171700" lvl="4" indent="-342900" algn="just">
              <a:spcBef>
                <a:spcPts val="40"/>
              </a:spcBef>
              <a:buFont typeface="Arial" panose="020B0604020202020204" pitchFamily="34" charset="0"/>
              <a:buChar char="•"/>
            </a:pP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64030" lvl="4" indent="-342900" algn="just">
              <a:spcBef>
                <a:spcPts val="5"/>
              </a:spcBef>
              <a:buFont typeface="Arial" panose="020B0604020202020204" pitchFamily="34" charset="0"/>
              <a:buChar char="•"/>
              <a:tabLst>
                <a:tab pos="1001394" algn="l"/>
              </a:tabLst>
            </a:pP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Reporte</a:t>
            </a:r>
            <a:r>
              <a:rPr sz="21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21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1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endParaRPr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spcBef>
                <a:spcPts val="40"/>
              </a:spcBef>
              <a:buFont typeface="Arial"/>
              <a:buAutoNum type="arabicPeriod"/>
            </a:pPr>
            <a:endParaRPr sz="2100" dirty="0">
              <a:latin typeface="Times New Roman" panose="02020603050405020304" pitchFamily="18" charset="0"/>
              <a:cs typeface="Times New Roman" panose="02020603050405020304" pitchFamily="18" charset="0"/>
            </a:endParaRPr>
          </a:p>
          <a:p>
            <a:pPr marL="359410" lvl="1" indent="-347345">
              <a:buAutoNum type="arabicPeriod" startAt="3"/>
              <a:tabLst>
                <a:tab pos="360045" algn="l"/>
              </a:tabLst>
            </a:pPr>
            <a:endParaRPr sz="1400" dirty="0">
              <a:latin typeface="Times New Roman" panose="02020603050405020304" pitchFamily="18" charset="0"/>
              <a:cs typeface="Times New Roman" panose="02020603050405020304" pitchFamily="18" charset="0"/>
            </a:endParaRPr>
          </a:p>
        </p:txBody>
      </p:sp>
      <p:sp>
        <p:nvSpPr>
          <p:cNvPr id="7" name="Rectángulo 6"/>
          <p:cNvSpPr/>
          <p:nvPr/>
        </p:nvSpPr>
        <p:spPr>
          <a:xfrm>
            <a:off x="6781800" y="533400"/>
            <a:ext cx="6248400" cy="8299708"/>
          </a:xfrm>
          <a:prstGeom prst="rect">
            <a:avLst/>
          </a:prstGeom>
        </p:spPr>
        <p:txBody>
          <a:bodyPr wrap="square">
            <a:spAutoFit/>
          </a:bodyPr>
          <a:lstStyle/>
          <a:p>
            <a:pPr marL="12065" lvl="1">
              <a:tabLst>
                <a:tab pos="360045" algn="l"/>
              </a:tabLst>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r>
              <a:rPr lang="es-AR" sz="20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especificadas</a:t>
            </a:r>
          </a:p>
          <a:p>
            <a:pPr marL="359410" lvl="2">
              <a:spcBef>
                <a:spcPts val="100"/>
              </a:spcBef>
              <a:tabLst>
                <a:tab pos="854075" algn="l"/>
              </a:tabLst>
            </a:pPr>
            <a:r>
              <a:rPr lang="es-AR" sz="2000" b="1" spc="-5" dirty="0">
                <a:latin typeface="Times New Roman" panose="02020603050405020304" pitchFamily="18" charset="0"/>
                <a:cs typeface="Times New Roman" panose="02020603050405020304" pitchFamily="18" charset="0"/>
              </a:rPr>
              <a:t>Pruebas</a:t>
            </a:r>
            <a:r>
              <a:rPr lang="es-AR" sz="2000" b="1" spc="-2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dieléctricas</a:t>
            </a:r>
            <a:endParaRPr lang="es-AR" sz="2000" dirty="0">
              <a:latin typeface="Times New Roman" panose="02020603050405020304" pitchFamily="18" charset="0"/>
              <a:cs typeface="Times New Roman" panose="02020603050405020304" pitchFamily="18" charset="0"/>
            </a:endParaRPr>
          </a:p>
          <a:p>
            <a:pPr lvl="2">
              <a:spcBef>
                <a:spcPts val="45"/>
              </a:spcBef>
              <a:buFont typeface="Arial"/>
              <a:buAutoNum type="arabicPeriod"/>
            </a:pPr>
            <a:endParaRPr lang="es-AR" sz="2000" dirty="0">
              <a:latin typeface="Times New Roman" panose="02020603050405020304" pitchFamily="18" charset="0"/>
              <a:cs typeface="Times New Roman" panose="02020603050405020304" pitchFamily="18" charset="0"/>
            </a:endParaRPr>
          </a:p>
          <a:p>
            <a:pPr marL="899160" indent="-342900">
              <a:lnSpc>
                <a:spcPts val="2100"/>
              </a:lnSpc>
              <a:buFont typeface="Wingdings" panose="05000000000000000000" pitchFamily="2" charset="2"/>
              <a:buChar char="ü"/>
            </a:pP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choque de</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rayo</a:t>
            </a:r>
          </a:p>
          <a:p>
            <a:pPr marL="899160" indent="-342900">
              <a:lnSpc>
                <a:spcPts val="2100"/>
              </a:lnSpc>
              <a:buFont typeface="Wingdings" panose="05000000000000000000" pitchFamily="2" charset="2"/>
              <a:buChar char="ü"/>
            </a:pPr>
            <a:endPar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 </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choque</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maniobra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lang="es-A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0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a:t>
            </a:r>
            <a:r>
              <a:rPr lang="es-A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a:t>
            </a:r>
            <a:r>
              <a:rPr lang="es-AR" sz="20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seccionador</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cerrado</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seccionador abierto.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de</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 de</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Radio Influencia</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(RIV)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contactos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corriente</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instantánea</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corta</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duración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rutinas</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especificadas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Verificación</a:t>
            </a:r>
            <a:r>
              <a:rPr lang="es-A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operación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sobre los circuitos</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auxiliares</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000"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control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	</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	re</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iste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cia	a	</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rec</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i</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du</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stri</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	</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circuito</a:t>
            </a:r>
            <a:r>
              <a:rPr lang="es-A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principal </a:t>
            </a:r>
          </a:p>
          <a:p>
            <a:pPr marL="898526" lvl="3" indent="-342900">
              <a:lnSpc>
                <a:spcPts val="2100"/>
              </a:lnSpc>
              <a:buFont typeface="Wingdings" panose="05000000000000000000" pitchFamily="2" charset="2"/>
              <a:buChar char="ü"/>
              <a:tabLst>
                <a:tab pos="666750" algn="l"/>
              </a:tabLst>
            </a:pPr>
            <a:endPar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98526" lvl="3" indent="-342900">
              <a:lnSpc>
                <a:spcPts val="2100"/>
              </a:lnSpc>
              <a:buFont typeface="Wingdings" panose="05000000000000000000" pitchFamily="2" charset="2"/>
              <a:buChar char="ü"/>
              <a:tabLst>
                <a:tab pos="666750" algn="l"/>
              </a:tabLst>
            </a:pP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Medición</a:t>
            </a:r>
            <a:r>
              <a:rPr lang="es-AR" sz="20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lang="es-AR" sz="20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principa</a:t>
            </a:r>
            <a:r>
              <a:rPr lang="es-AR" sz="2000" spc="-5" dirty="0">
                <a:latin typeface="Times New Roman" panose="02020603050405020304" pitchFamily="18" charset="0"/>
                <a:cs typeface="Times New Roman" panose="02020603050405020304" pitchFamily="18" charset="0"/>
              </a:rPr>
              <a:t>l</a:t>
            </a:r>
            <a:endParaRPr lang="es-AR" sz="2000" dirty="0">
              <a:latin typeface="Times New Roman" panose="02020603050405020304" pitchFamily="18" charset="0"/>
              <a:cs typeface="Times New Roman" panose="02020603050405020304" pitchFamily="18" charset="0"/>
            </a:endParaRPr>
          </a:p>
          <a:p>
            <a:pPr marL="360045">
              <a:lnSpc>
                <a:spcPts val="2100"/>
              </a:lnSpc>
              <a:spcBef>
                <a:spcPts val="5"/>
              </a:spcBef>
            </a:pPr>
            <a:endParaRPr lang="es-AR" sz="2000" dirty="0">
              <a:latin typeface="Times New Roman" panose="02020603050405020304" pitchFamily="18" charset="0"/>
              <a:cs typeface="Times New Roman" panose="02020603050405020304" pitchFamily="18" charset="0"/>
            </a:endParaRPr>
          </a:p>
        </p:txBody>
      </p:sp>
      <p:sp>
        <p:nvSpPr>
          <p:cNvPr id="8" name="Rectángulo 7"/>
          <p:cNvSpPr/>
          <p:nvPr/>
        </p:nvSpPr>
        <p:spPr>
          <a:xfrm>
            <a:off x="7170906" y="4038600"/>
            <a:ext cx="6705600" cy="492443"/>
          </a:xfrm>
          <a:prstGeom prst="rect">
            <a:avLst/>
          </a:prstGeom>
        </p:spPr>
        <p:txBody>
          <a:bodyPr>
            <a:spAutoFit/>
          </a:bodyPr>
          <a:lstStyle/>
          <a:p>
            <a:pPr>
              <a:spcBef>
                <a:spcPts val="40"/>
              </a:spcBef>
            </a:pPr>
            <a:endParaRPr lang="es-AR" sz="1300" dirty="0">
              <a:latin typeface="Arial"/>
              <a:cs typeface="Arial"/>
            </a:endParaRPr>
          </a:p>
          <a:p>
            <a:pPr>
              <a:spcBef>
                <a:spcPts val="45"/>
              </a:spcBef>
            </a:pPr>
            <a:endParaRPr lang="es-AR" sz="1300" dirty="0">
              <a:latin typeface="Arial"/>
              <a:cs typeface="Arial"/>
            </a:endParaRPr>
          </a:p>
        </p:txBody>
      </p:sp>
      <p:pic>
        <p:nvPicPr>
          <p:cNvPr id="6" name="object 5">
            <a:extLst>
              <a:ext uri="{FF2B5EF4-FFF2-40B4-BE49-F238E27FC236}">
                <a16:creationId xmlns:a16="http://schemas.microsoft.com/office/drawing/2014/main" xmlns="" id="{747B34E6-D722-42BC-B5CA-F185DDA44796}"/>
              </a:ext>
            </a:extLst>
          </p:cNvPr>
          <p:cNvPicPr/>
          <p:nvPr/>
        </p:nvPicPr>
        <p:blipFill>
          <a:blip r:embed="rId3" cstate="print"/>
          <a:stretch>
            <a:fillRect/>
          </a:stretch>
        </p:blipFill>
        <p:spPr>
          <a:xfrm>
            <a:off x="10974243" y="213902"/>
            <a:ext cx="2208357" cy="548098"/>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304800" y="304800"/>
            <a:ext cx="7848600" cy="9066585"/>
          </a:xfrm>
          <a:prstGeom prst="rect">
            <a:avLst/>
          </a:prstGeom>
        </p:spPr>
        <p:txBody>
          <a:bodyPr vert="horz" wrap="square" lIns="0" tIns="12700" rIns="0" bIns="0" rtlCol="0">
            <a:spAutoFit/>
          </a:bodyPr>
          <a:lstStyle/>
          <a:p>
            <a:pPr marL="12065" lvl="1" algn="just">
              <a:lnSpc>
                <a:spcPts val="1800"/>
              </a:lnSpc>
              <a:tabLst>
                <a:tab pos="360045" algn="l"/>
              </a:tabLst>
            </a:pPr>
            <a:r>
              <a:rPr lang="es-AR" sz="2000" u="sng" spc="-5" dirty="0">
                <a:effectLst>
                  <a:outerShdw blurRad="38100" dist="38100" dir="2700000" algn="tl">
                    <a:srgbClr val="000000">
                      <a:alpha val="43137"/>
                    </a:srgbClr>
                  </a:outerShdw>
                </a:effectLst>
                <a:latin typeface="Arial"/>
                <a:cs typeface="Arial"/>
              </a:rPr>
              <a:t>Prueba</a:t>
            </a:r>
            <a:r>
              <a:rPr lang="es-AR" sz="2000" u="sng"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de</a:t>
            </a:r>
            <a:r>
              <a:rPr lang="es-AR" sz="2000" u="sng" spc="-10"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aceptación</a:t>
            </a:r>
            <a:r>
              <a:rPr lang="es-AR" sz="2000" u="sng" spc="-10" dirty="0">
                <a:effectLst>
                  <a:outerShdw blurRad="38100" dist="38100" dir="2700000" algn="tl">
                    <a:srgbClr val="000000">
                      <a:alpha val="43137"/>
                    </a:srgbClr>
                  </a:outerShdw>
                </a:effectLst>
                <a:latin typeface="Arial"/>
                <a:cs typeface="Arial"/>
              </a:rPr>
              <a:t> </a:t>
            </a:r>
            <a:r>
              <a:rPr lang="es-AR" sz="2000" u="sng" dirty="0">
                <a:effectLst>
                  <a:outerShdw blurRad="38100" dist="38100" dir="2700000" algn="tl">
                    <a:srgbClr val="000000">
                      <a:alpha val="43137"/>
                    </a:srgbClr>
                  </a:outerShdw>
                </a:effectLst>
                <a:latin typeface="Arial"/>
                <a:cs typeface="Arial"/>
              </a:rPr>
              <a:t>en</a:t>
            </a:r>
            <a:r>
              <a:rPr lang="es-AR" sz="2000" u="sng" spc="-5" dirty="0">
                <a:effectLst>
                  <a:outerShdw blurRad="38100" dist="38100" dir="2700000" algn="tl">
                    <a:srgbClr val="000000">
                      <a:alpha val="43137"/>
                    </a:srgbClr>
                  </a:outerShdw>
                </a:effectLst>
                <a:latin typeface="Arial"/>
                <a:cs typeface="Arial"/>
              </a:rPr>
              <a:t> sitios</a:t>
            </a:r>
            <a:r>
              <a:rPr lang="es-AR" sz="2000" u="sng"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especificados</a:t>
            </a:r>
            <a:endParaRPr lang="es-AR" sz="2000" u="sng" dirty="0">
              <a:effectLst>
                <a:outerShdw blurRad="38100" dist="38100" dir="2700000" algn="tl">
                  <a:srgbClr val="000000">
                    <a:alpha val="43137"/>
                  </a:srgbClr>
                </a:outerShdw>
              </a:effectLst>
              <a:latin typeface="Arial"/>
              <a:cs typeface="Arial"/>
            </a:endParaRPr>
          </a:p>
          <a:p>
            <a:pPr lvl="1" algn="just">
              <a:lnSpc>
                <a:spcPts val="1800"/>
              </a:lnSpc>
              <a:spcBef>
                <a:spcPts val="40"/>
              </a:spcBef>
              <a:buFont typeface="Arial"/>
              <a:buAutoNum type="arabicPeriod" startAt="7"/>
            </a:pPr>
            <a:endParaRPr lang="es-AR" sz="2000" dirty="0">
              <a:latin typeface="Arial"/>
              <a:cs typeface="Arial"/>
            </a:endParaRPr>
          </a:p>
          <a:p>
            <a:pPr marL="359410" lvl="2" algn="just">
              <a:lnSpc>
                <a:spcPts val="1800"/>
              </a:lnSpc>
              <a:tabLst>
                <a:tab pos="854075" algn="l"/>
              </a:tabLst>
            </a:pPr>
            <a:r>
              <a:rPr lang="es-AR" sz="2000" spc="-5" dirty="0">
                <a:effectLst>
                  <a:outerShdw blurRad="38100" dist="38100" dir="2700000" algn="tl">
                    <a:srgbClr val="000000">
                      <a:alpha val="43137"/>
                    </a:srgbClr>
                  </a:outerShdw>
                </a:effectLst>
                <a:latin typeface="Arial"/>
                <a:cs typeface="Arial"/>
              </a:rPr>
              <a:t>Verificación</a:t>
            </a:r>
            <a:r>
              <a:rPr lang="es-AR" sz="2000" spc="-1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de</a:t>
            </a:r>
            <a:r>
              <a:rPr lang="es-AR" sz="200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operación</a:t>
            </a:r>
            <a:r>
              <a:rPr lang="es-AR" sz="2000" spc="-15"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del</a:t>
            </a:r>
            <a:r>
              <a:rPr lang="es-AR" sz="2000" spc="-1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seccionador</a:t>
            </a:r>
            <a:endParaRPr lang="es-AR" sz="2000" dirty="0">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spc="-5" dirty="0">
                <a:effectLst>
                  <a:outerShdw blurRad="38100" dist="38100" dir="2700000" algn="tl">
                    <a:srgbClr val="000000">
                      <a:alpha val="43137"/>
                    </a:srgbClr>
                  </a:outerShdw>
                </a:effectLst>
                <a:latin typeface="Arial"/>
                <a:cs typeface="Arial"/>
              </a:rPr>
              <a:t>Verificar</a:t>
            </a:r>
            <a:r>
              <a:rPr lang="es-AR" sz="2000" spc="290"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el</a:t>
            </a:r>
            <a:r>
              <a:rPr lang="es-AR" sz="2000" spc="29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movimiento</a:t>
            </a:r>
            <a:r>
              <a:rPr lang="es-AR" sz="2000" spc="305"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de</a:t>
            </a:r>
            <a:r>
              <a:rPr lang="es-AR" sz="2000" spc="290"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acoplamiento</a:t>
            </a:r>
            <a:r>
              <a:rPr lang="es-AR" sz="2000" spc="29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entre</a:t>
            </a:r>
            <a:r>
              <a:rPr lang="es-AR" sz="2000" spc="29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los</a:t>
            </a:r>
            <a:r>
              <a:rPr lang="es-AR" sz="2000" spc="295"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contactos </a:t>
            </a:r>
            <a:r>
              <a:rPr lang="es-AR" sz="2000" spc="-375"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principales</a:t>
            </a:r>
            <a:r>
              <a:rPr lang="es-AR" sz="2000" spc="-10"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al</a:t>
            </a:r>
            <a:r>
              <a:rPr lang="es-AR" sz="2000" spc="-5" dirty="0">
                <a:effectLst>
                  <a:outerShdw blurRad="38100" dist="38100" dir="2700000" algn="tl">
                    <a:srgbClr val="000000">
                      <a:alpha val="43137"/>
                    </a:srgbClr>
                  </a:outerShdw>
                </a:effectLst>
                <a:latin typeface="Arial"/>
                <a:cs typeface="Arial"/>
              </a:rPr>
              <a:t> final </a:t>
            </a:r>
            <a:r>
              <a:rPr lang="es-AR" sz="2000" dirty="0">
                <a:effectLst>
                  <a:outerShdw blurRad="38100" dist="38100" dir="2700000" algn="tl">
                    <a:srgbClr val="000000">
                      <a:alpha val="43137"/>
                    </a:srgbClr>
                  </a:outerShdw>
                </a:effectLst>
                <a:latin typeface="Arial"/>
                <a:cs typeface="Arial"/>
              </a:rPr>
              <a:t>de la</a:t>
            </a:r>
            <a:r>
              <a:rPr lang="es-AR" sz="2000" spc="-10"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operación</a:t>
            </a:r>
            <a:r>
              <a:rPr lang="es-AR" sz="2000" spc="-10"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de</a:t>
            </a:r>
            <a:r>
              <a:rPr lang="es-AR" sz="2000" spc="-2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cierre. </a:t>
            </a:r>
          </a:p>
          <a:p>
            <a:pPr marL="812800" marR="6985" lvl="1" indent="-342900" algn="just">
              <a:lnSpc>
                <a:spcPts val="1800"/>
              </a:lnSpc>
              <a:spcBef>
                <a:spcPts val="830"/>
              </a:spcBef>
              <a:buFont typeface="Arial" panose="020B0604020202020204" pitchFamily="34" charset="0"/>
              <a:buChar char="•"/>
            </a:pPr>
            <a:endParaRPr lang="es-AR" sz="2000" spc="-5" dirty="0">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spc="-5" dirty="0" err="1">
                <a:effectLst>
                  <a:outerShdw blurRad="38100" dist="38100" dir="2700000" algn="tl">
                    <a:srgbClr val="000000">
                      <a:alpha val="43137"/>
                    </a:srgbClr>
                  </a:outerShdw>
                </a:effectLst>
                <a:latin typeface="Arial"/>
                <a:cs typeface="Arial"/>
              </a:rPr>
              <a:t>Verificar</a:t>
            </a:r>
            <a:r>
              <a:rPr sz="2000" spc="625" dirty="0">
                <a:effectLst>
                  <a:outerShdw blurRad="38100" dist="38100" dir="2700000" algn="tl">
                    <a:srgbClr val="000000">
                      <a:alpha val="43137"/>
                    </a:srgbClr>
                  </a:outerShdw>
                </a:effectLst>
                <a:latin typeface="Arial"/>
                <a:cs typeface="Arial"/>
              </a:rPr>
              <a:t> </a:t>
            </a:r>
            <a:r>
              <a:rPr sz="2000" spc="-10" dirty="0">
                <a:effectLst>
                  <a:outerShdw blurRad="38100" dist="38100" dir="2700000" algn="tl">
                    <a:srgbClr val="000000">
                      <a:alpha val="43137"/>
                    </a:srgbClr>
                  </a:outerShdw>
                </a:effectLst>
                <a:latin typeface="Arial"/>
                <a:cs typeface="Arial"/>
              </a:rPr>
              <a:t>el	</a:t>
            </a:r>
            <a:r>
              <a:rPr sz="2000" spc="-5" dirty="0">
                <a:effectLst>
                  <a:outerShdw blurRad="38100" dist="38100" dir="2700000" algn="tl">
                    <a:srgbClr val="000000">
                      <a:alpha val="43137"/>
                    </a:srgbClr>
                  </a:outerShdw>
                </a:effectLst>
                <a:latin typeface="Arial"/>
                <a:cs typeface="Arial"/>
              </a:rPr>
              <a:t>movimiento	</a:t>
            </a:r>
            <a:r>
              <a:rPr sz="2000" dirty="0">
                <a:effectLst>
                  <a:outerShdw blurRad="38100" dist="38100" dir="2700000" algn="tl">
                    <a:srgbClr val="000000">
                      <a:alpha val="43137"/>
                    </a:srgbClr>
                  </a:outerShdw>
                </a:effectLst>
                <a:latin typeface="Arial"/>
                <a:cs typeface="Arial"/>
              </a:rPr>
              <a:t>de</a:t>
            </a:r>
            <a:r>
              <a:rPr sz="2000" spc="61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la	</a:t>
            </a:r>
            <a:r>
              <a:rPr sz="2000" spc="-5" dirty="0">
                <a:effectLst>
                  <a:outerShdw blurRad="38100" dist="38100" dir="2700000" algn="tl">
                    <a:srgbClr val="000000">
                      <a:alpha val="43137"/>
                    </a:srgbClr>
                  </a:outerShdw>
                </a:effectLst>
                <a:latin typeface="Arial"/>
                <a:cs typeface="Arial"/>
              </a:rPr>
              <a:t>apertura</a:t>
            </a:r>
            <a:r>
              <a:rPr sz="2000" spc="61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y</a:t>
            </a:r>
            <a:r>
              <a:rPr sz="2000" spc="61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la	</a:t>
            </a:r>
            <a:r>
              <a:rPr sz="2000" spc="-5" dirty="0" err="1">
                <a:effectLst>
                  <a:outerShdw blurRad="38100" dist="38100" dir="2700000" algn="tl">
                    <a:srgbClr val="000000">
                      <a:alpha val="43137"/>
                    </a:srgbClr>
                  </a:outerShdw>
                </a:effectLst>
                <a:latin typeface="Arial"/>
                <a:cs typeface="Arial"/>
              </a:rPr>
              <a:t>posición</a:t>
            </a:r>
            <a:r>
              <a:rPr sz="2000" spc="545"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del</a:t>
            </a:r>
            <a:r>
              <a:rPr lang="es-AR" sz="2000" spc="-5" dirty="0">
                <a:effectLst>
                  <a:outerShdw blurRad="38100" dist="38100" dir="2700000" algn="tl">
                    <a:srgbClr val="000000">
                      <a:alpha val="43137"/>
                    </a:srgbClr>
                  </a:outerShdw>
                </a:effectLst>
                <a:latin typeface="Arial"/>
                <a:cs typeface="Arial"/>
              </a:rPr>
              <a:t> </a:t>
            </a:r>
            <a:r>
              <a:rPr sz="2000" spc="-5" dirty="0" err="1">
                <a:effectLst>
                  <a:outerShdw blurRad="38100" dist="38100" dir="2700000" algn="tl">
                    <a:srgbClr val="000000">
                      <a:alpha val="43137"/>
                    </a:srgbClr>
                  </a:outerShdw>
                </a:effectLst>
                <a:latin typeface="Arial"/>
                <a:cs typeface="Arial"/>
              </a:rPr>
              <a:t>seccionador</a:t>
            </a:r>
            <a:r>
              <a:rPr sz="2000" spc="-1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después</a:t>
            </a:r>
            <a:r>
              <a:rPr sz="2000" spc="5" dirty="0">
                <a:effectLst>
                  <a:outerShdw blurRad="38100" dist="38100" dir="2700000" algn="tl">
                    <a:srgbClr val="000000">
                      <a:alpha val="43137"/>
                    </a:srgbClr>
                  </a:outerShdw>
                </a:effectLst>
                <a:latin typeface="Arial"/>
                <a:cs typeface="Arial"/>
              </a:rPr>
              <a:t> </a:t>
            </a:r>
            <a:r>
              <a:rPr sz="2000" spc="-10" dirty="0">
                <a:effectLst>
                  <a:outerShdw blurRad="38100" dist="38100" dir="2700000" algn="tl">
                    <a:srgbClr val="000000">
                      <a:alpha val="43137"/>
                    </a:srgbClr>
                  </a:outerShdw>
                </a:effectLst>
                <a:latin typeface="Arial"/>
                <a:cs typeface="Arial"/>
              </a:rPr>
              <a:t>de</a:t>
            </a:r>
            <a:r>
              <a:rPr sz="2000" spc="1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la</a:t>
            </a:r>
            <a:r>
              <a:rPr sz="2000" spc="-10" dirty="0">
                <a:effectLst>
                  <a:outerShdw blurRad="38100" dist="38100" dir="2700000" algn="tl">
                    <a:srgbClr val="000000">
                      <a:alpha val="43137"/>
                    </a:srgbClr>
                  </a:outerShdw>
                </a:effectLst>
                <a:latin typeface="Arial"/>
                <a:cs typeface="Arial"/>
              </a:rPr>
              <a:t> </a:t>
            </a:r>
            <a:r>
              <a:rPr sz="2000" spc="-5" dirty="0" err="1">
                <a:effectLst>
                  <a:outerShdw blurRad="38100" dist="38100" dir="2700000" algn="tl">
                    <a:srgbClr val="000000">
                      <a:alpha val="43137"/>
                    </a:srgbClr>
                  </a:outerShdw>
                </a:effectLst>
                <a:latin typeface="Arial"/>
                <a:cs typeface="Arial"/>
              </a:rPr>
              <a:t>apertura</a:t>
            </a:r>
            <a:r>
              <a:rPr sz="2000" spc="-5" dirty="0">
                <a:effectLst>
                  <a:outerShdw blurRad="38100" dist="38100" dir="2700000" algn="tl">
                    <a:srgbClr val="000000">
                      <a:alpha val="43137"/>
                    </a:srgbClr>
                  </a:outerShdw>
                </a:effectLst>
                <a:latin typeface="Arial"/>
                <a:cs typeface="Arial"/>
              </a:rPr>
              <a:t>.</a:t>
            </a:r>
            <a:r>
              <a:rPr lang="es-AR" sz="2000" spc="-5" dirty="0">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spc="-5" dirty="0">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spc="-5" dirty="0" err="1">
                <a:effectLst>
                  <a:outerShdw blurRad="38100" dist="38100" dir="2700000" algn="tl">
                    <a:srgbClr val="000000">
                      <a:alpha val="43137"/>
                    </a:srgbClr>
                  </a:outerShdw>
                </a:effectLst>
                <a:latin typeface="Arial"/>
                <a:cs typeface="Arial"/>
              </a:rPr>
              <a:t>Funcionamiento</a:t>
            </a:r>
            <a:r>
              <a:rPr sz="2000" spc="-1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5"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los contactos</a:t>
            </a:r>
            <a:r>
              <a:rPr sz="2000" spc="10" dirty="0">
                <a:effectLst>
                  <a:outerShdw blurRad="38100" dist="38100" dir="2700000" algn="tl">
                    <a:srgbClr val="000000">
                      <a:alpha val="43137"/>
                    </a:srgbClr>
                  </a:outerShdw>
                </a:effectLst>
                <a:latin typeface="Arial"/>
                <a:cs typeface="Arial"/>
              </a:rPr>
              <a:t> </a:t>
            </a:r>
            <a:r>
              <a:rPr sz="2000" spc="-10" dirty="0">
                <a:effectLst>
                  <a:outerShdw blurRad="38100" dist="38100" dir="2700000" algn="tl">
                    <a:srgbClr val="000000">
                      <a:alpha val="43137"/>
                    </a:srgbClr>
                  </a:outerShdw>
                </a:effectLst>
                <a:latin typeface="Arial"/>
                <a:cs typeface="Arial"/>
              </a:rPr>
              <a:t>de </a:t>
            </a:r>
            <a:r>
              <a:rPr sz="2000" dirty="0">
                <a:effectLst>
                  <a:outerShdw blurRad="38100" dist="38100" dir="2700000" algn="tl">
                    <a:srgbClr val="000000">
                      <a:alpha val="43137"/>
                    </a:srgbClr>
                  </a:outerShdw>
                </a:effectLst>
                <a:latin typeface="Arial"/>
                <a:cs typeface="Arial"/>
              </a:rPr>
              <a:t>fin</a:t>
            </a:r>
            <a:r>
              <a:rPr sz="2000" spc="-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5" dirty="0">
                <a:effectLst>
                  <a:outerShdw blurRad="38100" dist="38100" dir="2700000" algn="tl">
                    <a:srgbClr val="000000">
                      <a:alpha val="43137"/>
                    </a:srgbClr>
                  </a:outerShdw>
                </a:effectLst>
                <a:latin typeface="Arial"/>
                <a:cs typeface="Arial"/>
              </a:rPr>
              <a:t> </a:t>
            </a:r>
            <a:r>
              <a:rPr sz="2000" spc="-5" dirty="0" err="1">
                <a:effectLst>
                  <a:outerShdw blurRad="38100" dist="38100" dir="2700000" algn="tl">
                    <a:srgbClr val="000000">
                      <a:alpha val="43137"/>
                    </a:srgbClr>
                  </a:outerShdw>
                </a:effectLst>
                <a:latin typeface="Arial"/>
                <a:cs typeface="Arial"/>
              </a:rPr>
              <a:t>carrera</a:t>
            </a:r>
            <a:r>
              <a:rPr lang="es-AR" sz="2000" spc="-5" dirty="0">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spc="-5" dirty="0">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spc="-5" dirty="0" err="1">
                <a:effectLst>
                  <a:outerShdw blurRad="38100" dist="38100" dir="2700000" algn="tl">
                    <a:srgbClr val="000000">
                      <a:alpha val="43137"/>
                    </a:srgbClr>
                  </a:outerShdw>
                </a:effectLst>
                <a:latin typeface="Arial"/>
                <a:cs typeface="Arial"/>
              </a:rPr>
              <a:t>Operación</a:t>
            </a:r>
            <a:r>
              <a:rPr sz="2000" spc="-4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25"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cierre</a:t>
            </a:r>
            <a:r>
              <a:rPr sz="2000" spc="-4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y</a:t>
            </a:r>
            <a:r>
              <a:rPr sz="2000" spc="-4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apertura</a:t>
            </a:r>
            <a:r>
              <a:rPr sz="2000" spc="-4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4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seccionador</a:t>
            </a:r>
            <a:r>
              <a:rPr sz="2000" spc="-4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comando</a:t>
            </a:r>
            <a:r>
              <a:rPr sz="2000" spc="-3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local</a:t>
            </a:r>
            <a:r>
              <a:rPr sz="2000" spc="-2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y </a:t>
            </a:r>
            <a:r>
              <a:rPr sz="2000" spc="-375" dirty="0">
                <a:effectLst>
                  <a:outerShdw blurRad="38100" dist="38100" dir="2700000" algn="tl">
                    <a:srgbClr val="000000">
                      <a:alpha val="43137"/>
                    </a:srgbClr>
                  </a:outerShdw>
                </a:effectLst>
                <a:latin typeface="Arial"/>
                <a:cs typeface="Arial"/>
              </a:rPr>
              <a:t> </a:t>
            </a:r>
            <a:r>
              <a:rPr sz="2000" dirty="0" err="1">
                <a:effectLst>
                  <a:outerShdw blurRad="38100" dist="38100" dir="2700000" algn="tl">
                    <a:srgbClr val="000000">
                      <a:alpha val="43137"/>
                    </a:srgbClr>
                  </a:outerShdw>
                </a:effectLst>
                <a:latin typeface="Arial"/>
                <a:cs typeface="Arial"/>
              </a:rPr>
              <a:t>remoto</a:t>
            </a:r>
            <a:r>
              <a:rPr sz="2000" dirty="0">
                <a:effectLst>
                  <a:outerShdw blurRad="38100" dist="38100" dir="2700000" algn="tl">
                    <a:srgbClr val="000000">
                      <a:alpha val="43137"/>
                    </a:srgbClr>
                  </a:outerShdw>
                </a:effectLst>
                <a:latin typeface="Arial"/>
                <a:cs typeface="Arial"/>
              </a:rPr>
              <a:t>.</a:t>
            </a:r>
            <a:r>
              <a:rPr lang="es-AR" sz="2000" dirty="0">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spc="-5" dirty="0">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spc="-5" dirty="0" err="1">
                <a:effectLst>
                  <a:outerShdw blurRad="38100" dist="38100" dir="2700000" algn="tl">
                    <a:srgbClr val="000000">
                      <a:alpha val="43137"/>
                    </a:srgbClr>
                  </a:outerShdw>
                </a:effectLst>
                <a:latin typeface="Arial"/>
                <a:cs typeface="Arial"/>
              </a:rPr>
              <a:t>Verificación</a:t>
            </a:r>
            <a:r>
              <a:rPr sz="2000" spc="1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los </a:t>
            </a:r>
            <a:r>
              <a:rPr sz="2000" spc="-5" dirty="0">
                <a:effectLst>
                  <a:outerShdw blurRad="38100" dist="38100" dir="2700000" algn="tl">
                    <a:srgbClr val="000000">
                      <a:alpha val="43137"/>
                    </a:srgbClr>
                  </a:outerShdw>
                </a:effectLst>
                <a:latin typeface="Arial"/>
                <a:cs typeface="Arial"/>
              </a:rPr>
              <a:t>enclavamientos</a:t>
            </a:r>
            <a:r>
              <a:rPr sz="2000" spc="1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eléctricos</a:t>
            </a:r>
            <a:r>
              <a:rPr sz="2000" dirty="0">
                <a:effectLst>
                  <a:outerShdw blurRad="38100" dist="38100" dir="2700000" algn="tl">
                    <a:srgbClr val="000000">
                      <a:alpha val="43137"/>
                    </a:srgbClr>
                  </a:outerShdw>
                </a:effectLst>
                <a:latin typeface="Arial"/>
                <a:cs typeface="Arial"/>
              </a:rPr>
              <a:t> y</a:t>
            </a:r>
            <a:r>
              <a:rPr sz="2000" spc="-10" dirty="0">
                <a:effectLst>
                  <a:outerShdw blurRad="38100" dist="38100" dir="2700000" algn="tl">
                    <a:srgbClr val="000000">
                      <a:alpha val="43137"/>
                    </a:srgbClr>
                  </a:outerShdw>
                </a:effectLst>
                <a:latin typeface="Arial"/>
                <a:cs typeface="Arial"/>
              </a:rPr>
              <a:t> </a:t>
            </a:r>
            <a:r>
              <a:rPr sz="2000" spc="-5" dirty="0" err="1">
                <a:effectLst>
                  <a:outerShdw blurRad="38100" dist="38100" dir="2700000" algn="tl">
                    <a:srgbClr val="000000">
                      <a:alpha val="43137"/>
                    </a:srgbClr>
                  </a:outerShdw>
                </a:effectLst>
                <a:latin typeface="Arial"/>
                <a:cs typeface="Arial"/>
              </a:rPr>
              <a:t>mecánicos</a:t>
            </a:r>
            <a:r>
              <a:rPr sz="2000" spc="-5" dirty="0">
                <a:effectLst>
                  <a:outerShdw blurRad="38100" dist="38100" dir="2700000" algn="tl">
                    <a:srgbClr val="000000">
                      <a:alpha val="43137"/>
                    </a:srgbClr>
                  </a:outerShdw>
                </a:effectLst>
                <a:latin typeface="Arial"/>
                <a:cs typeface="Arial"/>
              </a:rPr>
              <a:t>.</a:t>
            </a:r>
            <a:r>
              <a:rPr lang="es-AR" sz="2000" spc="-5" dirty="0">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b="1" spc="-5" dirty="0">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b="1" spc="-5" dirty="0">
                <a:effectLst>
                  <a:outerShdw blurRad="38100" dist="38100" dir="2700000" algn="tl">
                    <a:srgbClr val="000000">
                      <a:alpha val="43137"/>
                    </a:srgbClr>
                  </a:outerShdw>
                </a:effectLst>
                <a:latin typeface="Arial"/>
                <a:cs typeface="Arial"/>
              </a:rPr>
              <a:t>-</a:t>
            </a:r>
            <a:r>
              <a:rPr sz="2000" spc="-5" dirty="0">
                <a:effectLst>
                  <a:outerShdw blurRad="38100" dist="38100" dir="2700000" algn="tl">
                    <a:srgbClr val="000000">
                      <a:alpha val="43137"/>
                    </a:srgbClr>
                  </a:outerShdw>
                </a:effectLst>
                <a:latin typeface="Arial"/>
                <a:cs typeface="Arial"/>
              </a:rPr>
              <a:t>Funcionamiento</a:t>
            </a:r>
            <a:r>
              <a:rPr sz="2000" spc="10" dirty="0">
                <a:effectLst>
                  <a:outerShdw blurRad="38100" dist="38100" dir="2700000" algn="tl">
                    <a:srgbClr val="000000">
                      <a:alpha val="43137"/>
                    </a:srgbClr>
                  </a:outerShdw>
                </a:effectLst>
                <a:latin typeface="Arial"/>
                <a:cs typeface="Arial"/>
              </a:rPr>
              <a:t> </a:t>
            </a:r>
            <a:r>
              <a:rPr sz="2000" spc="-10" dirty="0">
                <a:effectLst>
                  <a:outerShdw blurRad="38100" dist="38100" dir="2700000" algn="tl">
                    <a:srgbClr val="000000">
                      <a:alpha val="43137"/>
                    </a:srgbClr>
                  </a:outerShdw>
                </a:effectLst>
                <a:latin typeface="Arial"/>
                <a:cs typeface="Arial"/>
              </a:rPr>
              <a:t>de</a:t>
            </a:r>
            <a:r>
              <a:rPr sz="2000" spc="1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las</a:t>
            </a:r>
            <a:r>
              <a:rPr sz="200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cuchillas</a:t>
            </a:r>
            <a:r>
              <a:rPr sz="2000" dirty="0">
                <a:effectLst>
                  <a:outerShdw blurRad="38100" dist="38100" dir="2700000" algn="tl">
                    <a:srgbClr val="000000">
                      <a:alpha val="43137"/>
                    </a:srgbClr>
                  </a:outerShdw>
                </a:effectLst>
                <a:latin typeface="Arial"/>
                <a:cs typeface="Arial"/>
              </a:rPr>
              <a:t> de</a:t>
            </a:r>
            <a:r>
              <a:rPr sz="2000" spc="5"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puesta </a:t>
            </a:r>
            <a:r>
              <a:rPr sz="2000" dirty="0">
                <a:effectLst>
                  <a:outerShdw blurRad="38100" dist="38100" dir="2700000" algn="tl">
                    <a:srgbClr val="000000">
                      <a:alpha val="43137"/>
                    </a:srgbClr>
                  </a:outerShdw>
                </a:effectLst>
                <a:latin typeface="Arial"/>
                <a:cs typeface="Arial"/>
              </a:rPr>
              <a:t>a</a:t>
            </a:r>
            <a:r>
              <a:rPr sz="2000" spc="-5" dirty="0">
                <a:effectLst>
                  <a:outerShdw blurRad="38100" dist="38100" dir="2700000" algn="tl">
                    <a:srgbClr val="000000">
                      <a:alpha val="43137"/>
                    </a:srgbClr>
                  </a:outerShdw>
                </a:effectLst>
                <a:latin typeface="Arial"/>
                <a:cs typeface="Arial"/>
              </a:rPr>
              <a:t> tierra</a:t>
            </a:r>
            <a:endParaRPr sz="2000" dirty="0">
              <a:effectLst>
                <a:outerShdw blurRad="38100" dist="38100" dir="2700000" algn="tl">
                  <a:srgbClr val="000000">
                    <a:alpha val="43137"/>
                  </a:srgbClr>
                </a:outerShdw>
              </a:effectLst>
              <a:latin typeface="Arial"/>
              <a:cs typeface="Arial"/>
            </a:endParaRPr>
          </a:p>
          <a:p>
            <a:pPr marL="507365" algn="just">
              <a:lnSpc>
                <a:spcPts val="1800"/>
              </a:lnSpc>
              <a:spcBef>
                <a:spcPts val="5"/>
              </a:spcBef>
            </a:pPr>
            <a:r>
              <a:rPr sz="2000" spc="-5" dirty="0" err="1">
                <a:effectLst>
                  <a:outerShdw blurRad="38100" dist="38100" dir="2700000" algn="tl">
                    <a:srgbClr val="000000">
                      <a:alpha val="43137"/>
                    </a:srgbClr>
                  </a:outerShdw>
                </a:effectLst>
                <a:latin typeface="Arial"/>
                <a:cs typeface="Arial"/>
              </a:rPr>
              <a:t>Verificaciones</a:t>
            </a:r>
            <a:r>
              <a:rPr sz="2000" spc="-1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eléctricas</a:t>
            </a:r>
            <a:endParaRPr sz="2000" dirty="0">
              <a:effectLst>
                <a:outerShdw blurRad="38100" dist="38100" dir="2700000" algn="tl">
                  <a:srgbClr val="000000">
                    <a:alpha val="43137"/>
                  </a:srgbClr>
                </a:outerShdw>
              </a:effectLst>
              <a:latin typeface="Arial"/>
              <a:cs typeface="Arial"/>
            </a:endParaRPr>
          </a:p>
          <a:p>
            <a:pPr algn="just">
              <a:lnSpc>
                <a:spcPts val="1800"/>
              </a:lnSpc>
              <a:spcBef>
                <a:spcPts val="40"/>
              </a:spcBef>
            </a:pPr>
            <a:endParaRPr sz="2000" dirty="0">
              <a:latin typeface="Arial"/>
              <a:cs typeface="Arial"/>
            </a:endParaRPr>
          </a:p>
          <a:p>
            <a:pPr marL="998220" indent="-342900" algn="just">
              <a:lnSpc>
                <a:spcPts val="1800"/>
              </a:lnSpc>
              <a:buFont typeface="Arial" panose="020B0604020202020204" pitchFamily="34" charset="0"/>
              <a:buChar char="•"/>
            </a:pPr>
            <a:r>
              <a:rPr sz="2000" dirty="0" err="1">
                <a:effectLst>
                  <a:outerShdw blurRad="38100" dist="38100" dir="2700000" algn="tl">
                    <a:srgbClr val="000000">
                      <a:alpha val="43137"/>
                    </a:srgbClr>
                  </a:outerShdw>
                </a:effectLst>
                <a:latin typeface="Arial"/>
                <a:cs typeface="Arial"/>
              </a:rPr>
              <a:t>Pruebas</a:t>
            </a:r>
            <a:r>
              <a:rPr sz="2000" spc="-5" dirty="0">
                <a:effectLst>
                  <a:outerShdw blurRad="38100" dist="38100" dir="2700000" algn="tl">
                    <a:srgbClr val="000000">
                      <a:alpha val="43137"/>
                    </a:srgbClr>
                  </a:outerShdw>
                </a:effectLst>
                <a:latin typeface="Arial"/>
                <a:cs typeface="Arial"/>
              </a:rPr>
              <a:t> </a:t>
            </a:r>
            <a:r>
              <a:rPr sz="2000" spc="-10" dirty="0">
                <a:effectLst>
                  <a:outerShdw blurRad="38100" dist="38100" dir="2700000" algn="tl">
                    <a:srgbClr val="000000">
                      <a:alpha val="43137"/>
                    </a:srgbClr>
                  </a:outerShdw>
                </a:effectLst>
                <a:latin typeface="Arial"/>
                <a:cs typeface="Arial"/>
              </a:rPr>
              <a:t>de</a:t>
            </a:r>
            <a:r>
              <a:rPr sz="2000" spc="1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aislamiento </a:t>
            </a:r>
            <a:r>
              <a:rPr sz="2000" dirty="0">
                <a:effectLst>
                  <a:outerShdw blurRad="38100" dist="38100" dir="2700000" algn="tl">
                    <a:srgbClr val="000000">
                      <a:alpha val="43137"/>
                    </a:srgbClr>
                  </a:outerShdw>
                </a:effectLst>
                <a:latin typeface="Arial"/>
                <a:cs typeface="Arial"/>
              </a:rPr>
              <a:t>sobre</a:t>
            </a:r>
            <a:r>
              <a:rPr sz="2000" spc="-1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los</a:t>
            </a:r>
            <a:r>
              <a:rPr sz="2000" spc="-5" dirty="0">
                <a:effectLst>
                  <a:outerShdw blurRad="38100" dist="38100" dir="2700000" algn="tl">
                    <a:srgbClr val="000000">
                      <a:alpha val="43137"/>
                    </a:srgbClr>
                  </a:outerShdw>
                </a:effectLst>
                <a:latin typeface="Arial"/>
                <a:cs typeface="Arial"/>
              </a:rPr>
              <a:t> circuitos</a:t>
            </a:r>
            <a:r>
              <a:rPr sz="2000" dirty="0">
                <a:effectLst>
                  <a:outerShdw blurRad="38100" dist="38100" dir="2700000" algn="tl">
                    <a:srgbClr val="000000">
                      <a:alpha val="43137"/>
                    </a:srgbClr>
                  </a:outerShdw>
                </a:effectLst>
                <a:latin typeface="Arial"/>
                <a:cs typeface="Arial"/>
              </a:rPr>
              <a:t> de</a:t>
            </a:r>
            <a:r>
              <a:rPr sz="2000" spc="-1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mando</a:t>
            </a:r>
            <a:r>
              <a:rPr sz="2000" spc="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y</a:t>
            </a:r>
            <a:r>
              <a:rPr sz="2000" spc="-5" dirty="0">
                <a:effectLst>
                  <a:outerShdw blurRad="38100" dist="38100" dir="2700000" algn="tl">
                    <a:srgbClr val="000000">
                      <a:alpha val="43137"/>
                    </a:srgbClr>
                  </a:outerShdw>
                </a:effectLst>
                <a:latin typeface="Arial"/>
                <a:cs typeface="Arial"/>
              </a:rPr>
              <a:t> control</a:t>
            </a:r>
            <a:r>
              <a:rPr lang="es-AR" sz="2000" spc="-5" dirty="0">
                <a:effectLst>
                  <a:outerShdw blurRad="38100" dist="38100" dir="2700000" algn="tl">
                    <a:srgbClr val="000000">
                      <a:alpha val="43137"/>
                    </a:srgbClr>
                  </a:outerShdw>
                </a:effectLst>
                <a:latin typeface="Arial"/>
                <a:cs typeface="Arial"/>
              </a:rPr>
              <a:t> </a:t>
            </a:r>
          </a:p>
          <a:p>
            <a:pPr marL="998220" indent="-342900" algn="just">
              <a:lnSpc>
                <a:spcPts val="1800"/>
              </a:lnSpc>
              <a:buFont typeface="Arial" panose="020B0604020202020204" pitchFamily="34" charset="0"/>
              <a:buChar char="•"/>
            </a:pPr>
            <a:endParaRPr lang="es-AR" sz="2000" spc="-5" dirty="0">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sz="2000" spc="-10" dirty="0" err="1">
                <a:effectLst>
                  <a:outerShdw blurRad="38100" dist="38100" dir="2700000" algn="tl">
                    <a:srgbClr val="000000">
                      <a:alpha val="43137"/>
                    </a:srgbClr>
                  </a:outerShdw>
                </a:effectLst>
                <a:latin typeface="Arial"/>
                <a:cs typeface="Arial"/>
              </a:rPr>
              <a:t>F</a:t>
            </a:r>
            <a:r>
              <a:rPr sz="2000" dirty="0" err="1">
                <a:effectLst>
                  <a:outerShdw blurRad="38100" dist="38100" dir="2700000" algn="tl">
                    <a:srgbClr val="000000">
                      <a:alpha val="43137"/>
                    </a:srgbClr>
                  </a:outerShdw>
                </a:effectLst>
                <a:latin typeface="Arial"/>
                <a:cs typeface="Arial"/>
              </a:rPr>
              <a:t>unc</a:t>
            </a:r>
            <a:r>
              <a:rPr sz="2000" spc="-15" dirty="0" err="1">
                <a:effectLst>
                  <a:outerShdw blurRad="38100" dist="38100" dir="2700000" algn="tl">
                    <a:srgbClr val="000000">
                      <a:alpha val="43137"/>
                    </a:srgbClr>
                  </a:outerShdw>
                </a:effectLst>
                <a:latin typeface="Arial"/>
                <a:cs typeface="Arial"/>
              </a:rPr>
              <a:t>i</a:t>
            </a:r>
            <a:r>
              <a:rPr sz="2000" dirty="0" err="1">
                <a:effectLst>
                  <a:outerShdw blurRad="38100" dist="38100" dir="2700000" algn="tl">
                    <a:srgbClr val="000000">
                      <a:alpha val="43137"/>
                    </a:srgbClr>
                  </a:outerShdw>
                </a:effectLst>
                <a:latin typeface="Arial"/>
                <a:cs typeface="Arial"/>
              </a:rPr>
              <a:t>on</a:t>
            </a:r>
            <a:r>
              <a:rPr sz="2000" spc="-15" dirty="0" err="1">
                <a:effectLst>
                  <a:outerShdw blurRad="38100" dist="38100" dir="2700000" algn="tl">
                    <a:srgbClr val="000000">
                      <a:alpha val="43137"/>
                    </a:srgbClr>
                  </a:outerShdw>
                </a:effectLst>
                <a:latin typeface="Arial"/>
                <a:cs typeface="Arial"/>
              </a:rPr>
              <a:t>a</a:t>
            </a:r>
            <a:r>
              <a:rPr sz="2000" spc="-10" dirty="0" err="1">
                <a:effectLst>
                  <a:outerShdw blurRad="38100" dist="38100" dir="2700000" algn="tl">
                    <a:srgbClr val="000000">
                      <a:alpha val="43137"/>
                    </a:srgbClr>
                  </a:outerShdw>
                </a:effectLst>
                <a:latin typeface="Arial"/>
                <a:cs typeface="Arial"/>
              </a:rPr>
              <a:t>m</a:t>
            </a:r>
            <a:r>
              <a:rPr sz="2000" dirty="0" err="1">
                <a:effectLst>
                  <a:outerShdw blurRad="38100" dist="38100" dir="2700000" algn="tl">
                    <a:srgbClr val="000000">
                      <a:alpha val="43137"/>
                    </a:srgbClr>
                  </a:outerShdw>
                </a:effectLst>
                <a:latin typeface="Arial"/>
                <a:cs typeface="Arial"/>
              </a:rPr>
              <a:t>iento</a:t>
            </a:r>
            <a:r>
              <a:rPr sz="2000" dirty="0">
                <a:effectLst>
                  <a:outerShdw blurRad="38100" dist="38100" dir="2700000" algn="tl">
                    <a:srgbClr val="000000">
                      <a:alpha val="43137"/>
                    </a:srgbClr>
                  </a:outerShdw>
                </a:effectLst>
                <a:latin typeface="Arial"/>
                <a:cs typeface="Arial"/>
              </a:rPr>
              <a:t>	de	l</a:t>
            </a:r>
            <a:r>
              <a:rPr sz="2000" spc="-15" dirty="0">
                <a:effectLst>
                  <a:outerShdw blurRad="38100" dist="38100" dir="2700000" algn="tl">
                    <a:srgbClr val="000000">
                      <a:alpha val="43137"/>
                    </a:srgbClr>
                  </a:outerShdw>
                </a:effectLst>
                <a:latin typeface="Arial"/>
                <a:cs typeface="Arial"/>
              </a:rPr>
              <a:t>o</a:t>
            </a:r>
            <a:r>
              <a:rPr sz="2000" dirty="0">
                <a:effectLst>
                  <a:outerShdw blurRad="38100" dist="38100" dir="2700000" algn="tl">
                    <a:srgbClr val="000000">
                      <a:alpha val="43137"/>
                    </a:srgbClr>
                  </a:outerShdw>
                </a:effectLst>
                <a:latin typeface="Arial"/>
                <a:cs typeface="Arial"/>
              </a:rPr>
              <a:t>s	si</a:t>
            </a:r>
            <a:r>
              <a:rPr sz="2000" spc="-10" dirty="0">
                <a:effectLst>
                  <a:outerShdw blurRad="38100" dist="38100" dir="2700000" algn="tl">
                    <a:srgbClr val="000000">
                      <a:alpha val="43137"/>
                    </a:srgbClr>
                  </a:outerShdw>
                </a:effectLst>
                <a:latin typeface="Arial"/>
                <a:cs typeface="Arial"/>
              </a:rPr>
              <a:t>s</a:t>
            </a:r>
            <a:r>
              <a:rPr sz="2000" dirty="0">
                <a:effectLst>
                  <a:outerShdw blurRad="38100" dist="38100" dir="2700000" algn="tl">
                    <a:srgbClr val="000000">
                      <a:alpha val="43137"/>
                    </a:srgbClr>
                  </a:outerShdw>
                </a:effectLst>
                <a:latin typeface="Arial"/>
                <a:cs typeface="Arial"/>
              </a:rPr>
              <a:t>te</a:t>
            </a:r>
            <a:r>
              <a:rPr sz="2000" spc="-10" dirty="0">
                <a:effectLst>
                  <a:outerShdw blurRad="38100" dist="38100" dir="2700000" algn="tl">
                    <a:srgbClr val="000000">
                      <a:alpha val="43137"/>
                    </a:srgbClr>
                  </a:outerShdw>
                </a:effectLst>
                <a:latin typeface="Arial"/>
                <a:cs typeface="Arial"/>
              </a:rPr>
              <a:t>m</a:t>
            </a:r>
            <a:r>
              <a:rPr sz="2000" spc="-15" dirty="0">
                <a:effectLst>
                  <a:outerShdw blurRad="38100" dist="38100" dir="2700000" algn="tl">
                    <a:srgbClr val="000000">
                      <a:alpha val="43137"/>
                    </a:srgbClr>
                  </a:outerShdw>
                </a:effectLst>
                <a:latin typeface="Arial"/>
                <a:cs typeface="Arial"/>
              </a:rPr>
              <a:t>a</a:t>
            </a:r>
            <a:r>
              <a:rPr sz="2000" dirty="0">
                <a:effectLst>
                  <a:outerShdw blurRad="38100" dist="38100" dir="2700000" algn="tl">
                    <a:srgbClr val="000000">
                      <a:alpha val="43137"/>
                    </a:srgbClr>
                  </a:outerShdw>
                </a:effectLst>
                <a:latin typeface="Arial"/>
                <a:cs typeface="Arial"/>
              </a:rPr>
              <a:t>s	de</a:t>
            </a:r>
            <a:r>
              <a:rPr lang="es-AR" sz="2000" dirty="0">
                <a:effectLst>
                  <a:outerShdw blurRad="38100" dist="38100" dir="2700000" algn="tl">
                    <a:srgbClr val="000000">
                      <a:alpha val="43137"/>
                    </a:srgbClr>
                  </a:outerShdw>
                </a:effectLst>
                <a:latin typeface="Arial"/>
                <a:cs typeface="Arial"/>
              </a:rPr>
              <a:t> </a:t>
            </a:r>
            <a:r>
              <a:rPr sz="2000" dirty="0" err="1">
                <a:effectLst>
                  <a:outerShdw blurRad="38100" dist="38100" dir="2700000" algn="tl">
                    <a:srgbClr val="000000">
                      <a:alpha val="43137"/>
                    </a:srgbClr>
                  </a:outerShdw>
                </a:effectLst>
                <a:latin typeface="Arial"/>
                <a:cs typeface="Arial"/>
              </a:rPr>
              <a:t>ca</a:t>
            </a:r>
            <a:r>
              <a:rPr sz="2000" spc="-15" dirty="0" err="1">
                <a:effectLst>
                  <a:outerShdw blurRad="38100" dist="38100" dir="2700000" algn="tl">
                    <a:srgbClr val="000000">
                      <a:alpha val="43137"/>
                    </a:srgbClr>
                  </a:outerShdw>
                </a:effectLst>
                <a:latin typeface="Arial"/>
                <a:cs typeface="Arial"/>
              </a:rPr>
              <a:t>l</a:t>
            </a:r>
            <a:r>
              <a:rPr sz="2000" dirty="0" err="1">
                <a:effectLst>
                  <a:outerShdw blurRad="38100" dist="38100" dir="2700000" algn="tl">
                    <a:srgbClr val="000000">
                      <a:alpha val="43137"/>
                    </a:srgbClr>
                  </a:outerShdw>
                </a:effectLst>
                <a:latin typeface="Arial"/>
                <a:cs typeface="Arial"/>
              </a:rPr>
              <a:t>enta</a:t>
            </a:r>
            <a:r>
              <a:rPr sz="2000" spc="-10" dirty="0" err="1">
                <a:effectLst>
                  <a:outerShdw blurRad="38100" dist="38100" dir="2700000" algn="tl">
                    <a:srgbClr val="000000">
                      <a:alpha val="43137"/>
                    </a:srgbClr>
                  </a:outerShdw>
                </a:effectLst>
                <a:latin typeface="Arial"/>
                <a:cs typeface="Arial"/>
              </a:rPr>
              <a:t>m</a:t>
            </a:r>
            <a:r>
              <a:rPr sz="2000" dirty="0" err="1">
                <a:effectLst>
                  <a:outerShdw blurRad="38100" dist="38100" dir="2700000" algn="tl">
                    <a:srgbClr val="000000">
                      <a:alpha val="43137"/>
                    </a:srgbClr>
                  </a:outerShdw>
                </a:effectLst>
                <a:latin typeface="Arial"/>
                <a:cs typeface="Arial"/>
              </a:rPr>
              <a:t>ie</a:t>
            </a:r>
            <a:r>
              <a:rPr sz="2000" spc="-15" dirty="0" err="1">
                <a:effectLst>
                  <a:outerShdw blurRad="38100" dist="38100" dir="2700000" algn="tl">
                    <a:srgbClr val="000000">
                      <a:alpha val="43137"/>
                    </a:srgbClr>
                  </a:outerShdw>
                </a:effectLst>
                <a:latin typeface="Arial"/>
                <a:cs typeface="Arial"/>
              </a:rPr>
              <a:t>n</a:t>
            </a:r>
            <a:r>
              <a:rPr sz="2000" dirty="0" err="1">
                <a:effectLst>
                  <a:outerShdw blurRad="38100" dist="38100" dir="2700000" algn="tl">
                    <a:srgbClr val="000000">
                      <a:alpha val="43137"/>
                    </a:srgbClr>
                  </a:outerShdw>
                </a:effectLst>
                <a:latin typeface="Arial"/>
                <a:cs typeface="Arial"/>
              </a:rPr>
              <a:t>to</a:t>
            </a:r>
            <a:r>
              <a:rPr sz="2000" dirty="0">
                <a:effectLst>
                  <a:outerShdw blurRad="38100" dist="38100" dir="2700000" algn="tl">
                    <a:srgbClr val="000000">
                      <a:alpha val="43137"/>
                    </a:srgbClr>
                  </a:outerShdw>
                </a:effectLst>
                <a:latin typeface="Arial"/>
                <a:cs typeface="Arial"/>
              </a:rPr>
              <a:t>	e  </a:t>
            </a:r>
            <a:r>
              <a:rPr sz="2000" spc="-5" dirty="0" err="1">
                <a:effectLst>
                  <a:outerShdw blurRad="38100" dist="38100" dir="2700000" algn="tl">
                    <a:srgbClr val="000000">
                      <a:alpha val="43137"/>
                    </a:srgbClr>
                  </a:outerShdw>
                </a:effectLst>
                <a:latin typeface="Arial"/>
                <a:cs typeface="Arial"/>
              </a:rPr>
              <a:t>iluminación</a:t>
            </a:r>
            <a:r>
              <a:rPr sz="2000" spc="-5" dirty="0">
                <a:effectLst>
                  <a:outerShdw blurRad="38100" dist="38100" dir="2700000" algn="tl">
                    <a:srgbClr val="000000">
                      <a:alpha val="43137"/>
                    </a:srgbClr>
                  </a:outerShdw>
                </a:effectLst>
                <a:latin typeface="Arial"/>
                <a:cs typeface="Arial"/>
              </a:rPr>
              <a:t>.</a:t>
            </a:r>
            <a:r>
              <a:rPr lang="es-AR" sz="2000" spc="-5" dirty="0">
                <a:effectLst>
                  <a:outerShdw blurRad="38100" dist="38100" dir="2700000" algn="tl">
                    <a:srgbClr val="000000">
                      <a:alpha val="43137"/>
                    </a:srgbClr>
                  </a:outerShdw>
                </a:effectLst>
                <a:latin typeface="Arial"/>
                <a:cs typeface="Arial"/>
              </a:rPr>
              <a:t> </a:t>
            </a:r>
          </a:p>
          <a:p>
            <a:pPr marL="998220" indent="-342900" algn="just">
              <a:lnSpc>
                <a:spcPts val="1800"/>
              </a:lnSpc>
              <a:buFont typeface="Arial" panose="020B0604020202020204" pitchFamily="34" charset="0"/>
              <a:buChar char="•"/>
            </a:pPr>
            <a:endParaRPr lang="es-AR" sz="2000" spc="-5" dirty="0">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sz="2000" spc="-5" dirty="0" err="1">
                <a:effectLst>
                  <a:outerShdw blurRad="38100" dist="38100" dir="2700000" algn="tl">
                    <a:srgbClr val="000000">
                      <a:alpha val="43137"/>
                    </a:srgbClr>
                  </a:outerShdw>
                </a:effectLst>
                <a:latin typeface="Arial"/>
                <a:cs typeface="Arial"/>
              </a:rPr>
              <a:t>Medición</a:t>
            </a:r>
            <a:r>
              <a:rPr sz="2000" spc="-1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1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la</a:t>
            </a:r>
            <a:r>
              <a:rPr sz="2000" spc="-5" dirty="0">
                <a:effectLst>
                  <a:outerShdw blurRad="38100" dist="38100" dir="2700000" algn="tl">
                    <a:srgbClr val="000000">
                      <a:alpha val="43137"/>
                    </a:srgbClr>
                  </a:outerShdw>
                </a:effectLst>
                <a:latin typeface="Arial"/>
                <a:cs typeface="Arial"/>
              </a:rPr>
              <a:t> resistencia</a:t>
            </a:r>
            <a:r>
              <a:rPr sz="2000" dirty="0">
                <a:effectLst>
                  <a:outerShdw blurRad="38100" dist="38100" dir="2700000" algn="tl">
                    <a:srgbClr val="000000">
                      <a:alpha val="43137"/>
                    </a:srgbClr>
                  </a:outerShdw>
                </a:effectLst>
                <a:latin typeface="Arial"/>
                <a:cs typeface="Arial"/>
              </a:rPr>
              <a:t> de</a:t>
            </a:r>
            <a:r>
              <a:rPr sz="2000" spc="-5" dirty="0">
                <a:effectLst>
                  <a:outerShdw blurRad="38100" dist="38100" dir="2700000" algn="tl">
                    <a:srgbClr val="000000">
                      <a:alpha val="43137"/>
                    </a:srgbClr>
                  </a:outerShdw>
                </a:effectLst>
                <a:latin typeface="Arial"/>
                <a:cs typeface="Arial"/>
              </a:rPr>
              <a:t> contacto</a:t>
            </a:r>
            <a:r>
              <a:rPr sz="2000" spc="1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la </a:t>
            </a:r>
            <a:r>
              <a:rPr sz="2000" spc="-5" dirty="0">
                <a:effectLst>
                  <a:outerShdw blurRad="38100" dist="38100" dir="2700000" algn="tl">
                    <a:srgbClr val="000000">
                      <a:alpha val="43137"/>
                    </a:srgbClr>
                  </a:outerShdw>
                </a:effectLst>
                <a:latin typeface="Arial"/>
                <a:cs typeface="Arial"/>
              </a:rPr>
              <a:t>cuchilla</a:t>
            </a:r>
            <a:r>
              <a:rPr sz="2000" spc="1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principal.</a:t>
            </a:r>
            <a:r>
              <a:rPr lang="es-AR" sz="2000" spc="-5" dirty="0">
                <a:effectLst>
                  <a:outerShdw blurRad="38100" dist="38100" dir="2700000" algn="tl">
                    <a:srgbClr val="000000">
                      <a:alpha val="43137"/>
                    </a:srgbClr>
                  </a:outerShdw>
                </a:effectLst>
                <a:latin typeface="Arial"/>
                <a:cs typeface="Arial"/>
              </a:rPr>
              <a:t> </a:t>
            </a:r>
          </a:p>
          <a:p>
            <a:pPr marL="998220" indent="-342900" algn="just">
              <a:lnSpc>
                <a:spcPts val="1800"/>
              </a:lnSpc>
              <a:buFont typeface="Arial" panose="020B0604020202020204" pitchFamily="34" charset="0"/>
              <a:buChar char="•"/>
            </a:pPr>
            <a:endParaRPr lang="es-AR" sz="2000" spc="-5" dirty="0">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sz="2000" spc="-5" dirty="0" err="1">
                <a:effectLst>
                  <a:outerShdw blurRad="38100" dist="38100" dir="2700000" algn="tl">
                    <a:srgbClr val="000000">
                      <a:alpha val="43137"/>
                    </a:srgbClr>
                  </a:outerShdw>
                </a:effectLst>
                <a:latin typeface="Arial"/>
                <a:cs typeface="Arial"/>
              </a:rPr>
              <a:t>Medición</a:t>
            </a:r>
            <a:r>
              <a:rPr sz="2000" spc="-10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7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la</a:t>
            </a:r>
            <a:r>
              <a:rPr sz="2000" spc="-85"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resistencia</a:t>
            </a:r>
            <a:r>
              <a:rPr sz="2000" spc="-8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100"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contacto</a:t>
            </a:r>
            <a:r>
              <a:rPr sz="2000" spc="-8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7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la</a:t>
            </a:r>
            <a:r>
              <a:rPr sz="2000" spc="-85"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cuchilla</a:t>
            </a:r>
            <a:r>
              <a:rPr sz="2000" spc="-7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de</a:t>
            </a:r>
            <a:r>
              <a:rPr sz="2000" spc="-85" dirty="0">
                <a:effectLst>
                  <a:outerShdw blurRad="38100" dist="38100" dir="2700000" algn="tl">
                    <a:srgbClr val="000000">
                      <a:alpha val="43137"/>
                    </a:srgbClr>
                  </a:outerShdw>
                </a:effectLst>
                <a:latin typeface="Arial"/>
                <a:cs typeface="Arial"/>
              </a:rPr>
              <a:t> </a:t>
            </a:r>
            <a:r>
              <a:rPr sz="2000" spc="-5" dirty="0" err="1">
                <a:effectLst>
                  <a:outerShdw blurRad="38100" dist="38100" dir="2700000" algn="tl">
                    <a:srgbClr val="000000">
                      <a:alpha val="43137"/>
                    </a:srgbClr>
                  </a:outerShdw>
                </a:effectLst>
                <a:latin typeface="Arial"/>
                <a:cs typeface="Arial"/>
              </a:rPr>
              <a:t>puesta</a:t>
            </a:r>
            <a:r>
              <a:rPr lang="es-AR" sz="2000" spc="-5"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a</a:t>
            </a:r>
            <a:r>
              <a:rPr sz="2000" spc="-30" dirty="0">
                <a:effectLst>
                  <a:outerShdw blurRad="38100" dist="38100" dir="2700000" algn="tl">
                    <a:srgbClr val="000000">
                      <a:alpha val="43137"/>
                    </a:srgbClr>
                  </a:outerShdw>
                </a:effectLst>
                <a:latin typeface="Arial"/>
                <a:cs typeface="Arial"/>
              </a:rPr>
              <a:t> </a:t>
            </a:r>
            <a:r>
              <a:rPr sz="2000" spc="-5" dirty="0" err="1">
                <a:effectLst>
                  <a:outerShdw blurRad="38100" dist="38100" dir="2700000" algn="tl">
                    <a:srgbClr val="000000">
                      <a:alpha val="43137"/>
                    </a:srgbClr>
                  </a:outerShdw>
                </a:effectLst>
                <a:latin typeface="Arial"/>
                <a:cs typeface="Arial"/>
              </a:rPr>
              <a:t>tierra</a:t>
            </a:r>
            <a:r>
              <a:rPr lang="es-AR" sz="2000" spc="-5" dirty="0">
                <a:effectLst>
                  <a:outerShdw blurRad="38100" dist="38100" dir="2700000" algn="tl">
                    <a:srgbClr val="000000">
                      <a:alpha val="43137"/>
                    </a:srgbClr>
                  </a:outerShdw>
                </a:effectLst>
                <a:latin typeface="Arial"/>
                <a:cs typeface="Arial"/>
              </a:rPr>
              <a:t> </a:t>
            </a:r>
          </a:p>
          <a:p>
            <a:pPr marL="998220" indent="-342900" algn="just">
              <a:lnSpc>
                <a:spcPts val="1800"/>
              </a:lnSpc>
              <a:buFont typeface="Arial" panose="020B0604020202020204" pitchFamily="34" charset="0"/>
              <a:buChar char="•"/>
            </a:pPr>
            <a:endParaRPr lang="es-AR" sz="2000" spc="-5" dirty="0">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sz="2000" spc="-5" dirty="0" err="1">
                <a:effectLst>
                  <a:outerShdw blurRad="38100" dist="38100" dir="2700000" algn="tl">
                    <a:srgbClr val="000000">
                      <a:alpha val="43137"/>
                    </a:srgbClr>
                  </a:outerShdw>
                </a:effectLst>
                <a:latin typeface="Arial"/>
                <a:cs typeface="Arial"/>
              </a:rPr>
              <a:t>Verificación</a:t>
            </a:r>
            <a:r>
              <a:rPr sz="2000" dirty="0">
                <a:effectLst>
                  <a:outerShdw blurRad="38100" dist="38100" dir="2700000" algn="tl">
                    <a:srgbClr val="000000">
                      <a:alpha val="43137"/>
                    </a:srgbClr>
                  </a:outerShdw>
                </a:effectLst>
                <a:latin typeface="Arial"/>
                <a:cs typeface="Arial"/>
              </a:rPr>
              <a:t> del</a:t>
            </a:r>
            <a:r>
              <a:rPr sz="2000" spc="-5" dirty="0">
                <a:effectLst>
                  <a:outerShdw blurRad="38100" dist="38100" dir="2700000" algn="tl">
                    <a:srgbClr val="000000">
                      <a:alpha val="43137"/>
                    </a:srgbClr>
                  </a:outerShdw>
                </a:effectLst>
                <a:latin typeface="Arial"/>
                <a:cs typeface="Arial"/>
              </a:rPr>
              <a:t> ajuste </a:t>
            </a:r>
            <a:r>
              <a:rPr sz="2000" dirty="0">
                <a:effectLst>
                  <a:outerShdw blurRad="38100" dist="38100" dir="2700000" algn="tl">
                    <a:srgbClr val="000000">
                      <a:alpha val="43137"/>
                    </a:srgbClr>
                  </a:outerShdw>
                </a:effectLst>
                <a:latin typeface="Arial"/>
                <a:cs typeface="Arial"/>
              </a:rPr>
              <a:t>de</a:t>
            </a:r>
            <a:r>
              <a:rPr sz="2000" spc="-10" dirty="0">
                <a:effectLst>
                  <a:outerShdw blurRad="38100" dist="38100" dir="2700000" algn="tl">
                    <a:srgbClr val="000000">
                      <a:alpha val="43137"/>
                    </a:srgbClr>
                  </a:outerShdw>
                </a:effectLst>
                <a:latin typeface="Arial"/>
                <a:cs typeface="Arial"/>
              </a:rPr>
              <a:t> </a:t>
            </a:r>
            <a:r>
              <a:rPr sz="2000" dirty="0">
                <a:effectLst>
                  <a:outerShdw blurRad="38100" dist="38100" dir="2700000" algn="tl">
                    <a:srgbClr val="000000">
                      <a:alpha val="43137"/>
                    </a:srgbClr>
                  </a:outerShdw>
                </a:effectLst>
                <a:latin typeface="Arial"/>
                <a:cs typeface="Arial"/>
              </a:rPr>
              <a:t>la</a:t>
            </a:r>
            <a:r>
              <a:rPr sz="2000" spc="-15"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protección</a:t>
            </a:r>
            <a:r>
              <a:rPr sz="2000" spc="5" dirty="0">
                <a:effectLst>
                  <a:outerShdw blurRad="38100" dist="38100" dir="2700000" algn="tl">
                    <a:srgbClr val="000000">
                      <a:alpha val="43137"/>
                    </a:srgbClr>
                  </a:outerShdw>
                </a:effectLst>
                <a:latin typeface="Arial"/>
                <a:cs typeface="Arial"/>
              </a:rPr>
              <a:t> </a:t>
            </a:r>
            <a:r>
              <a:rPr sz="2000" spc="-5" dirty="0">
                <a:effectLst>
                  <a:outerShdw blurRad="38100" dist="38100" dir="2700000" algn="tl">
                    <a:srgbClr val="000000">
                      <a:alpha val="43137"/>
                    </a:srgbClr>
                  </a:outerShdw>
                </a:effectLst>
                <a:latin typeface="Arial"/>
                <a:cs typeface="Arial"/>
              </a:rPr>
              <a:t>del</a:t>
            </a:r>
            <a:r>
              <a:rPr sz="2000" spc="5" dirty="0">
                <a:effectLst>
                  <a:outerShdw blurRad="38100" dist="38100" dir="2700000" algn="tl">
                    <a:srgbClr val="000000">
                      <a:alpha val="43137"/>
                    </a:srgbClr>
                  </a:outerShdw>
                </a:effectLst>
                <a:latin typeface="Arial"/>
                <a:cs typeface="Arial"/>
              </a:rPr>
              <a:t> </a:t>
            </a:r>
            <a:r>
              <a:rPr sz="2000" spc="-10" dirty="0">
                <a:effectLst>
                  <a:outerShdw blurRad="38100" dist="38100" dir="2700000" algn="tl">
                    <a:srgbClr val="000000">
                      <a:alpha val="43137"/>
                    </a:srgbClr>
                  </a:outerShdw>
                </a:effectLst>
                <a:latin typeface="Arial"/>
                <a:cs typeface="Arial"/>
              </a:rPr>
              <a:t>motor</a:t>
            </a:r>
            <a:endParaRPr lang="es-AR" sz="2000" spc="-10" dirty="0">
              <a:effectLst>
                <a:outerShdw blurRad="38100" dist="38100" dir="2700000" algn="tl">
                  <a:srgbClr val="000000">
                    <a:alpha val="43137"/>
                  </a:srgbClr>
                </a:outerShdw>
              </a:effectLst>
              <a:latin typeface="Arial"/>
              <a:cs typeface="Arial"/>
            </a:endParaRPr>
          </a:p>
          <a:p>
            <a:pPr marL="1147445" indent="-342900" algn="just">
              <a:lnSpc>
                <a:spcPts val="2100"/>
              </a:lnSpc>
              <a:buFont typeface="Arial" panose="020B0604020202020204" pitchFamily="34" charset="0"/>
              <a:buChar char="•"/>
            </a:pPr>
            <a:endParaRPr lang="es-AR" sz="2000" b="1" spc="-10" dirty="0">
              <a:solidFill>
                <a:srgbClr val="FF0000"/>
              </a:solidFill>
              <a:effectLst>
                <a:outerShdw blurRad="38100" dist="38100" dir="2700000" algn="tl">
                  <a:srgbClr val="000000">
                    <a:alpha val="43137"/>
                  </a:srgbClr>
                </a:outerShdw>
              </a:effectLst>
              <a:latin typeface="Arial"/>
              <a:cs typeface="Arial"/>
            </a:endParaRPr>
          </a:p>
          <a:p>
            <a:pPr marL="12700" algn="just">
              <a:lnSpc>
                <a:spcPts val="2100"/>
              </a:lnSpc>
            </a:pPr>
            <a:r>
              <a:rPr lang="es-AR" sz="2000" b="1" spc="-5" dirty="0">
                <a:latin typeface="Arial"/>
                <a:cs typeface="Arial"/>
              </a:rPr>
              <a:t>           </a:t>
            </a:r>
            <a:endParaRPr sz="2000" dirty="0">
              <a:latin typeface="Arial"/>
              <a:cs typeface="Arial"/>
            </a:endParaRPr>
          </a:p>
        </p:txBody>
      </p:sp>
      <p:sp>
        <p:nvSpPr>
          <p:cNvPr id="6" name="Rectángulo 5"/>
          <p:cNvSpPr/>
          <p:nvPr/>
        </p:nvSpPr>
        <p:spPr>
          <a:xfrm>
            <a:off x="8599251" y="762000"/>
            <a:ext cx="4354749" cy="2862322"/>
          </a:xfrm>
          <a:prstGeom prst="rect">
            <a:avLst/>
          </a:prstGeom>
        </p:spPr>
        <p:txBody>
          <a:bodyPr wrap="square">
            <a:spAutoFit/>
          </a:bodyPr>
          <a:lstStyle/>
          <a:p>
            <a:pPr marL="12700" algn="just"/>
            <a:r>
              <a:rPr lang="es-AR" sz="2000" b="1" spc="-5" dirty="0">
                <a:effectLst>
                  <a:outerShdw blurRad="38100" dist="38100" dir="2700000" algn="tl">
                    <a:srgbClr val="000000">
                      <a:alpha val="43137"/>
                    </a:srgbClr>
                  </a:outerShdw>
                </a:effectLst>
                <a:latin typeface="Arial"/>
                <a:cs typeface="Arial"/>
              </a:rPr>
              <a:t>Medición de</a:t>
            </a:r>
            <a:r>
              <a:rPr lang="es-AR" sz="2000" b="1"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tiempos</a:t>
            </a:r>
            <a:r>
              <a:rPr lang="es-AR" sz="2000" b="1" spc="5" dirty="0">
                <a:effectLst>
                  <a:outerShdw blurRad="38100" dist="38100" dir="2700000" algn="tl">
                    <a:srgbClr val="000000">
                      <a:alpha val="43137"/>
                    </a:srgbClr>
                  </a:outerShdw>
                </a:effectLst>
                <a:latin typeface="Arial"/>
                <a:cs typeface="Arial"/>
              </a:rPr>
              <a:t> </a:t>
            </a:r>
            <a:r>
              <a:rPr lang="es-AR" sz="2000" b="1" spc="-10" dirty="0">
                <a:effectLst>
                  <a:outerShdw blurRad="38100" dist="38100" dir="2700000" algn="tl">
                    <a:srgbClr val="000000">
                      <a:alpha val="43137"/>
                    </a:srgbClr>
                  </a:outerShdw>
                </a:effectLst>
                <a:latin typeface="Arial"/>
                <a:cs typeface="Arial"/>
              </a:rPr>
              <a:t>de</a:t>
            </a:r>
            <a:r>
              <a:rPr lang="es-AR" sz="2000" b="1"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operación</a:t>
            </a:r>
            <a:endParaRPr lang="es-AR" sz="2000" b="1" dirty="0">
              <a:effectLst>
                <a:outerShdw blurRad="38100" dist="38100" dir="2700000" algn="tl">
                  <a:srgbClr val="000000">
                    <a:alpha val="43137"/>
                  </a:srgbClr>
                </a:outerShdw>
              </a:effectLst>
              <a:latin typeface="Arial"/>
              <a:cs typeface="Arial"/>
            </a:endParaRPr>
          </a:p>
          <a:p>
            <a:pPr algn="just">
              <a:spcBef>
                <a:spcPts val="40"/>
              </a:spcBef>
            </a:pPr>
            <a:endParaRPr lang="es-AR" sz="2000" dirty="0">
              <a:latin typeface="Arial"/>
              <a:cs typeface="Arial"/>
            </a:endParaRPr>
          </a:p>
          <a:p>
            <a:pPr marL="210185" algn="just"/>
            <a:r>
              <a:rPr lang="es-AR" sz="2000" b="1" spc="-5" dirty="0">
                <a:solidFill>
                  <a:srgbClr val="FF0000"/>
                </a:solidFill>
                <a:effectLst>
                  <a:outerShdw blurRad="38100" dist="38100" dir="2700000" algn="tl">
                    <a:srgbClr val="000000">
                      <a:alpha val="43137"/>
                    </a:srgbClr>
                  </a:outerShdw>
                </a:effectLst>
                <a:latin typeface="Arial"/>
                <a:cs typeface="Arial"/>
              </a:rPr>
              <a:t>-</a:t>
            </a:r>
            <a:r>
              <a:rPr lang="es-AR" sz="2000" spc="-5" dirty="0">
                <a:effectLst>
                  <a:outerShdw blurRad="38100" dist="38100" dir="2700000" algn="tl">
                    <a:srgbClr val="000000">
                      <a:alpha val="43137"/>
                    </a:srgbClr>
                  </a:outerShdw>
                </a:effectLst>
                <a:latin typeface="Arial"/>
                <a:cs typeface="Arial"/>
              </a:rPr>
              <a:t>Tiempo</a:t>
            </a:r>
            <a:r>
              <a:rPr lang="es-AR" sz="2000" spc="-30"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de</a:t>
            </a:r>
            <a:r>
              <a:rPr lang="es-AR" sz="2000" spc="-15"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operación</a:t>
            </a:r>
            <a:r>
              <a:rPr lang="es-AR" sz="2000" spc="-20"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al</a:t>
            </a:r>
            <a:r>
              <a:rPr lang="es-AR" sz="2000" spc="-2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cierre</a:t>
            </a:r>
            <a:endParaRPr lang="es-AR" sz="2000" dirty="0">
              <a:effectLst>
                <a:outerShdw blurRad="38100" dist="38100" dir="2700000" algn="tl">
                  <a:srgbClr val="000000">
                    <a:alpha val="43137"/>
                  </a:srgbClr>
                </a:outerShdw>
              </a:effectLst>
              <a:latin typeface="Arial"/>
              <a:cs typeface="Arial"/>
            </a:endParaRPr>
          </a:p>
          <a:p>
            <a:pPr algn="just">
              <a:spcBef>
                <a:spcPts val="45"/>
              </a:spcBef>
            </a:pPr>
            <a:endParaRPr lang="es-AR" sz="2000" dirty="0">
              <a:effectLst>
                <a:outerShdw blurRad="38100" dist="38100" dir="2700000" algn="tl">
                  <a:srgbClr val="000000">
                    <a:alpha val="43137"/>
                  </a:srgbClr>
                </a:outerShdw>
              </a:effectLst>
              <a:latin typeface="Arial"/>
              <a:cs typeface="Arial"/>
            </a:endParaRPr>
          </a:p>
          <a:p>
            <a:pPr marL="215265" algn="just"/>
            <a:r>
              <a:rPr lang="es-AR" sz="2000" spc="-5" dirty="0">
                <a:effectLst>
                  <a:outerShdw blurRad="38100" dist="38100" dir="2700000" algn="tl">
                    <a:srgbClr val="000000">
                      <a:alpha val="43137"/>
                    </a:srgbClr>
                  </a:outerShdw>
                </a:effectLst>
                <a:latin typeface="Arial"/>
                <a:cs typeface="Arial"/>
              </a:rPr>
              <a:t>-Tiempo</a:t>
            </a:r>
            <a:r>
              <a:rPr lang="es-AR" sz="2000" spc="-10" dirty="0">
                <a:effectLst>
                  <a:outerShdw blurRad="38100" dist="38100" dir="2700000" algn="tl">
                    <a:srgbClr val="000000">
                      <a:alpha val="43137"/>
                    </a:srgbClr>
                  </a:outerShdw>
                </a:effectLst>
                <a:latin typeface="Arial"/>
                <a:cs typeface="Arial"/>
              </a:rPr>
              <a:t> de</a:t>
            </a:r>
            <a:r>
              <a:rPr lang="es-AR" sz="2000" dirty="0">
                <a:effectLst>
                  <a:outerShdw blurRad="38100" dist="38100" dir="2700000" algn="tl">
                    <a:srgbClr val="000000">
                      <a:alpha val="43137"/>
                    </a:srgbClr>
                  </a:outerShdw>
                </a:effectLst>
                <a:latin typeface="Arial"/>
                <a:cs typeface="Arial"/>
              </a:rPr>
              <a:t> operación</a:t>
            </a:r>
            <a:r>
              <a:rPr lang="es-AR" sz="2000" spc="-20"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a</a:t>
            </a:r>
            <a:r>
              <a:rPr lang="es-AR" sz="2000" spc="-15"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la </a:t>
            </a:r>
            <a:r>
              <a:rPr lang="es-AR" sz="2000" spc="-5" dirty="0">
                <a:effectLst>
                  <a:outerShdw blurRad="38100" dist="38100" dir="2700000" algn="tl">
                    <a:srgbClr val="000000">
                      <a:alpha val="43137"/>
                    </a:srgbClr>
                  </a:outerShdw>
                </a:effectLst>
                <a:latin typeface="Arial"/>
                <a:cs typeface="Arial"/>
              </a:rPr>
              <a:t>apertura</a:t>
            </a:r>
            <a:endParaRPr lang="es-AR" sz="2000" dirty="0">
              <a:effectLst>
                <a:outerShdw blurRad="38100" dist="38100" dir="2700000" algn="tl">
                  <a:srgbClr val="000000">
                    <a:alpha val="43137"/>
                  </a:srgbClr>
                </a:outerShdw>
              </a:effectLst>
              <a:latin typeface="Arial"/>
              <a:cs typeface="Arial"/>
            </a:endParaRPr>
          </a:p>
          <a:p>
            <a:pPr algn="just">
              <a:spcBef>
                <a:spcPts val="40"/>
              </a:spcBef>
            </a:pPr>
            <a:endParaRPr lang="es-AR" sz="2000" dirty="0">
              <a:effectLst>
                <a:outerShdw blurRad="38100" dist="38100" dir="2700000" algn="tl">
                  <a:srgbClr val="000000">
                    <a:alpha val="43137"/>
                  </a:srgbClr>
                </a:outerShdw>
              </a:effectLst>
              <a:latin typeface="Arial"/>
              <a:cs typeface="Arial"/>
            </a:endParaRPr>
          </a:p>
          <a:p>
            <a:pPr marL="210185" algn="just"/>
            <a:r>
              <a:rPr lang="es-AR" sz="2000" spc="-5" dirty="0">
                <a:effectLst>
                  <a:outerShdw blurRad="38100" dist="38100" dir="2700000" algn="tl">
                    <a:srgbClr val="000000">
                      <a:alpha val="43137"/>
                    </a:srgbClr>
                  </a:outerShdw>
                </a:effectLst>
                <a:latin typeface="Arial"/>
                <a:cs typeface="Arial"/>
              </a:rPr>
              <a:t>-Verificación </a:t>
            </a:r>
            <a:r>
              <a:rPr lang="es-AR" sz="2000" dirty="0">
                <a:effectLst>
                  <a:outerShdw blurRad="38100" dist="38100" dir="2700000" algn="tl">
                    <a:srgbClr val="000000">
                      <a:alpha val="43137"/>
                    </a:srgbClr>
                  </a:outerShdw>
                </a:effectLst>
                <a:latin typeface="Arial"/>
                <a:cs typeface="Arial"/>
              </a:rPr>
              <a:t>de</a:t>
            </a:r>
            <a:r>
              <a:rPr lang="es-AR" sz="2000" spc="10" dirty="0">
                <a:effectLst>
                  <a:outerShdw blurRad="38100" dist="38100" dir="2700000" algn="tl">
                    <a:srgbClr val="000000">
                      <a:alpha val="43137"/>
                    </a:srgbClr>
                  </a:outerShdw>
                </a:effectLst>
                <a:latin typeface="Arial"/>
                <a:cs typeface="Arial"/>
              </a:rPr>
              <a:t> </a:t>
            </a:r>
            <a:r>
              <a:rPr lang="es-AR" sz="2000" spc="-10" dirty="0">
                <a:effectLst>
                  <a:outerShdw blurRad="38100" dist="38100" dir="2700000" algn="tl">
                    <a:srgbClr val="000000">
                      <a:alpha val="43137"/>
                    </a:srgbClr>
                  </a:outerShdw>
                </a:effectLst>
                <a:latin typeface="Arial"/>
                <a:cs typeface="Arial"/>
              </a:rPr>
              <a:t>la</a:t>
            </a:r>
            <a:r>
              <a:rPr lang="es-AR" sz="200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simultaneidad</a:t>
            </a:r>
            <a:r>
              <a:rPr lang="es-AR" sz="2000" spc="5"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en</a:t>
            </a:r>
            <a:r>
              <a:rPr lang="es-AR" sz="2000" spc="5" dirty="0">
                <a:effectLst>
                  <a:outerShdw blurRad="38100" dist="38100" dir="2700000" algn="tl">
                    <a:srgbClr val="000000">
                      <a:alpha val="43137"/>
                    </a:srgbClr>
                  </a:outerShdw>
                </a:effectLst>
                <a:latin typeface="Arial"/>
                <a:cs typeface="Arial"/>
              </a:rPr>
              <a:t> </a:t>
            </a:r>
            <a:r>
              <a:rPr lang="es-AR" sz="2000" dirty="0">
                <a:effectLst>
                  <a:outerShdw blurRad="38100" dist="38100" dir="2700000" algn="tl">
                    <a:srgbClr val="000000">
                      <a:alpha val="43137"/>
                    </a:srgbClr>
                  </a:outerShdw>
                </a:effectLst>
                <a:latin typeface="Arial"/>
                <a:cs typeface="Arial"/>
              </a:rPr>
              <a:t>la </a:t>
            </a:r>
            <a:r>
              <a:rPr lang="es-AR" sz="2000" spc="-5" dirty="0">
                <a:effectLst>
                  <a:outerShdw blurRad="38100" dist="38100" dir="2700000" algn="tl">
                    <a:srgbClr val="000000">
                      <a:alpha val="43137"/>
                    </a:srgbClr>
                  </a:outerShdw>
                </a:effectLst>
                <a:latin typeface="Arial"/>
                <a:cs typeface="Arial"/>
              </a:rPr>
              <a:t>operación</a:t>
            </a:r>
            <a:r>
              <a:rPr lang="es-AR" sz="2000" spc="10" dirty="0">
                <a:effectLst>
                  <a:outerShdw blurRad="38100" dist="38100" dir="2700000" algn="tl">
                    <a:srgbClr val="000000">
                      <a:alpha val="43137"/>
                    </a:srgbClr>
                  </a:outerShdw>
                </a:effectLst>
                <a:latin typeface="Arial"/>
                <a:cs typeface="Arial"/>
              </a:rPr>
              <a:t> </a:t>
            </a:r>
            <a:r>
              <a:rPr lang="es-AR" sz="2000" spc="-5" dirty="0">
                <a:effectLst>
                  <a:outerShdw blurRad="38100" dist="38100" dir="2700000" algn="tl">
                    <a:srgbClr val="000000">
                      <a:alpha val="43137"/>
                    </a:srgbClr>
                  </a:outerShdw>
                </a:effectLst>
                <a:latin typeface="Arial"/>
                <a:cs typeface="Arial"/>
              </a:rPr>
              <a:t>trifásica</a:t>
            </a:r>
            <a:endParaRPr lang="es-AR" sz="2000" dirty="0">
              <a:effectLst>
                <a:outerShdw blurRad="38100" dist="38100" dir="2700000" algn="tl">
                  <a:srgbClr val="000000">
                    <a:alpha val="43137"/>
                  </a:srgbClr>
                </a:outerShdw>
              </a:effectLst>
              <a:latin typeface="Arial"/>
              <a:cs typeface="Arial"/>
            </a:endParaRPr>
          </a:p>
          <a:p>
            <a:pPr marL="1718945" lvl="2" algn="just"/>
            <a:endParaRPr lang="es-AR" sz="2000" dirty="0">
              <a:latin typeface="Arial"/>
              <a:cs typeface="Arial"/>
            </a:endParaRPr>
          </a:p>
        </p:txBody>
      </p:sp>
      <p:pic>
        <p:nvPicPr>
          <p:cNvPr id="5" name="object 5">
            <a:extLst>
              <a:ext uri="{FF2B5EF4-FFF2-40B4-BE49-F238E27FC236}">
                <a16:creationId xmlns:a16="http://schemas.microsoft.com/office/drawing/2014/main" xmlns="" id="{1ED46A71-84ED-4E93-A663-BBCF936B58F8}"/>
              </a:ext>
            </a:extLst>
          </p:cNvPr>
          <p:cNvPicPr/>
          <p:nvPr/>
        </p:nvPicPr>
        <p:blipFill>
          <a:blip r:embed="rId3" cstate="print"/>
          <a:stretch>
            <a:fillRect/>
          </a:stretch>
        </p:blipFill>
        <p:spPr>
          <a:xfrm>
            <a:off x="11126643" y="137702"/>
            <a:ext cx="2208357" cy="548098"/>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538264" y="1197744"/>
            <a:ext cx="12420600" cy="8784456"/>
          </a:xfrm>
          <a:prstGeom prst="rect">
            <a:avLst/>
          </a:prstGeom>
        </p:spPr>
        <p:txBody>
          <a:bodyPr vert="horz" wrap="square" lIns="0" tIns="12700" rIns="0" bIns="0" rtlCol="0">
            <a:spAutoFit/>
          </a:bodyPr>
          <a:lstStyle/>
          <a:p>
            <a:pPr>
              <a:lnSpc>
                <a:spcPts val="1900"/>
              </a:lnSpc>
              <a:buFont typeface="Arial"/>
              <a:buAutoNum type="arabicPeriod" startAt="6"/>
            </a:pPr>
            <a:endParaRPr sz="2400" dirty="0">
              <a:latin typeface="Times New Roman" panose="02020603050405020304" pitchFamily="18" charset="0"/>
              <a:cs typeface="Times New Roman" panose="02020603050405020304" pitchFamily="18" charset="0"/>
            </a:endParaRPr>
          </a:p>
          <a:p>
            <a:pPr marL="12065" lvl="1" algn="just">
              <a:lnSpc>
                <a:spcPts val="1900"/>
              </a:lnSpc>
              <a:tabLst>
                <a:tab pos="469900" algn="l"/>
              </a:tabLst>
            </a:pPr>
            <a:r>
              <a:rPr sz="2400" dirty="0" err="1">
                <a:latin typeface="Times New Roman" panose="02020603050405020304" pitchFamily="18" charset="0"/>
                <a:cs typeface="Times New Roman" panose="02020603050405020304" pitchFamily="18" charset="0"/>
              </a:rPr>
              <a:t>Objeto</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5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campo</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aplicaciones</a:t>
            </a:r>
            <a:endParaRPr sz="2400" dirty="0">
              <a:latin typeface="Times New Roman" panose="02020603050405020304" pitchFamily="18" charset="0"/>
              <a:cs typeface="Times New Roman" panose="02020603050405020304" pitchFamily="18" charset="0"/>
            </a:endParaRPr>
          </a:p>
          <a:p>
            <a:pPr marL="812800" marR="5715" lvl="1" indent="-342900" algn="just">
              <a:lnSpc>
                <a:spcPts val="1900"/>
              </a:lnSpc>
              <a:spcBef>
                <a:spcPts val="819"/>
              </a:spcBef>
              <a:buFont typeface="Wingdings" panose="05000000000000000000" pitchFamily="2" charset="2"/>
              <a:buChar char="Ø"/>
            </a:pPr>
            <a:r>
              <a:rPr sz="2400" dirty="0">
                <a:latin typeface="Times New Roman" panose="02020603050405020304" pitchFamily="18" charset="0"/>
                <a:cs typeface="Times New Roman" panose="02020603050405020304" pitchFamily="18" charset="0"/>
              </a:rPr>
              <a:t>El </a:t>
            </a:r>
            <a:r>
              <a:rPr sz="2400" spc="-5" dirty="0">
                <a:latin typeface="Times New Roman" panose="02020603050405020304" pitchFamily="18" charset="0"/>
                <a:cs typeface="Times New Roman" panose="02020603050405020304" pitchFamily="18" charset="0"/>
              </a:rPr>
              <a:t>propósito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estas especificaciones </a:t>
            </a:r>
            <a:r>
              <a:rPr sz="2400" spc="-10" dirty="0">
                <a:latin typeface="Times New Roman" panose="02020603050405020304" pitchFamily="18" charset="0"/>
                <a:cs typeface="Times New Roman" panose="02020603050405020304" pitchFamily="18" charset="0"/>
              </a:rPr>
              <a:t>es </a:t>
            </a:r>
            <a:r>
              <a:rPr sz="2400" spc="-5" dirty="0">
                <a:latin typeface="Times New Roman" panose="02020603050405020304" pitchFamily="18" charset="0"/>
                <a:cs typeface="Times New Roman" panose="02020603050405020304" pitchFamily="18" charset="0"/>
              </a:rPr>
              <a:t>establecer las condiciones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técnicas </a:t>
            </a:r>
            <a:r>
              <a:rPr sz="2400" dirty="0">
                <a:latin typeface="Times New Roman" panose="02020603050405020304" pitchFamily="18" charset="0"/>
                <a:cs typeface="Times New Roman" panose="02020603050405020304" pitchFamily="18" charset="0"/>
              </a:rPr>
              <a:t>y </a:t>
            </a:r>
            <a:r>
              <a:rPr sz="2400" spc="-5" dirty="0">
                <a:latin typeface="Times New Roman" panose="02020603050405020304" pitchFamily="18" charset="0"/>
                <a:cs typeface="Times New Roman" panose="02020603050405020304" pitchFamily="18" charset="0"/>
              </a:rPr>
              <a:t>generales </a:t>
            </a:r>
            <a:r>
              <a:rPr sz="2400" dirty="0">
                <a:latin typeface="Times New Roman" panose="02020603050405020304" pitchFamily="18" charset="0"/>
                <a:cs typeface="Times New Roman" panose="02020603050405020304" pitchFamily="18" charset="0"/>
              </a:rPr>
              <a:t>que </a:t>
            </a:r>
            <a:r>
              <a:rPr sz="2400" spc="-5" dirty="0">
                <a:latin typeface="Times New Roman" panose="02020603050405020304" pitchFamily="18" charset="0"/>
                <a:cs typeface="Times New Roman" panose="02020603050405020304" pitchFamily="18" charset="0"/>
              </a:rPr>
              <a:t>deberán cumplir los aisladores </a:t>
            </a:r>
            <a:r>
              <a:rPr sz="2400" spc="-1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suspensión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soporte.</a:t>
            </a:r>
            <a:endParaRPr sz="2400" dirty="0">
              <a:latin typeface="Times New Roman" panose="02020603050405020304" pitchFamily="18" charset="0"/>
              <a:cs typeface="Times New Roman" panose="02020603050405020304" pitchFamily="18" charset="0"/>
            </a:endParaRPr>
          </a:p>
          <a:p>
            <a:pPr>
              <a:lnSpc>
                <a:spcPts val="1900"/>
              </a:lnSpc>
              <a:spcBef>
                <a:spcPts val="55"/>
              </a:spcBef>
            </a:pPr>
            <a:endParaRPr sz="2400" dirty="0">
              <a:latin typeface="Times New Roman" panose="02020603050405020304" pitchFamily="18" charset="0"/>
              <a:cs typeface="Times New Roman" panose="02020603050405020304" pitchFamily="18" charset="0"/>
            </a:endParaRPr>
          </a:p>
          <a:p>
            <a:pPr marL="12065" lvl="1" algn="just">
              <a:lnSpc>
                <a:spcPts val="1900"/>
              </a:lnSpc>
              <a:tabLst>
                <a:tab pos="469900" algn="l"/>
              </a:tabLst>
            </a:pPr>
            <a:r>
              <a:rPr sz="2400" spc="-5" dirty="0">
                <a:latin typeface="Times New Roman" panose="02020603050405020304" pitchFamily="18" charset="0"/>
                <a:cs typeface="Times New Roman" panose="02020603050405020304" pitchFamily="18" charset="0"/>
              </a:rPr>
              <a:t>Normas</a:t>
            </a:r>
            <a:r>
              <a:rPr sz="2400" spc="-3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Internacionales</a:t>
            </a:r>
            <a:endParaRPr sz="2400" dirty="0">
              <a:latin typeface="Times New Roman" panose="02020603050405020304" pitchFamily="18" charset="0"/>
              <a:cs typeface="Times New Roman" panose="02020603050405020304" pitchFamily="18" charset="0"/>
            </a:endParaRPr>
          </a:p>
          <a:p>
            <a:pPr marL="2983231" lvl="8">
              <a:lnSpc>
                <a:spcPts val="1900"/>
              </a:lnSpc>
              <a:spcBef>
                <a:spcPts val="730"/>
              </a:spcBef>
              <a:tabLst>
                <a:tab pos="698500" algn="l"/>
              </a:tabLst>
            </a:pPr>
            <a:r>
              <a:rPr sz="2400" spc="-5" dirty="0">
                <a:latin typeface="Times New Roman" panose="02020603050405020304" pitchFamily="18" charset="0"/>
                <a:cs typeface="Times New Roman" panose="02020603050405020304" pitchFamily="18" charset="0"/>
              </a:rPr>
              <a:t>Normas</a:t>
            </a:r>
            <a:r>
              <a:rPr sz="2400" spc="-15" dirty="0">
                <a:latin typeface="Times New Roman" panose="02020603050405020304" pitchFamily="18" charset="0"/>
                <a:cs typeface="Times New Roman" panose="02020603050405020304" pitchFamily="18" charset="0"/>
              </a:rPr>
              <a:t> ANSI</a:t>
            </a:r>
            <a:endParaRPr sz="2400" dirty="0">
              <a:latin typeface="Times New Roman" panose="02020603050405020304" pitchFamily="18" charset="0"/>
              <a:cs typeface="Times New Roman" panose="02020603050405020304" pitchFamily="18" charset="0"/>
            </a:endParaRPr>
          </a:p>
          <a:p>
            <a:pPr marL="3441065" lvl="6">
              <a:lnSpc>
                <a:spcPts val="1900"/>
              </a:lnSpc>
              <a:spcBef>
                <a:spcPts val="735"/>
              </a:spcBef>
            </a:pPr>
            <a:r>
              <a:rPr sz="2400" dirty="0">
                <a:latin typeface="Times New Roman" panose="02020603050405020304" pitchFamily="18" charset="0"/>
                <a:cs typeface="Times New Roman" panose="02020603050405020304" pitchFamily="18" charset="0"/>
              </a:rPr>
              <a:t>-ANSI</a:t>
            </a:r>
            <a:r>
              <a:rPr sz="2400" spc="-8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C29.1</a:t>
            </a:r>
            <a:endParaRPr sz="2400" dirty="0">
              <a:latin typeface="Times New Roman" panose="02020603050405020304" pitchFamily="18" charset="0"/>
              <a:cs typeface="Times New Roman" panose="02020603050405020304" pitchFamily="18" charset="0"/>
            </a:endParaRPr>
          </a:p>
          <a:p>
            <a:pPr marL="3441065" lvl="6">
              <a:lnSpc>
                <a:spcPts val="1900"/>
              </a:lnSpc>
              <a:spcBef>
                <a:spcPts val="745"/>
              </a:spcBef>
            </a:pPr>
            <a:r>
              <a:rPr sz="2400" dirty="0">
                <a:latin typeface="Times New Roman" panose="02020603050405020304" pitchFamily="18" charset="0"/>
                <a:cs typeface="Times New Roman" panose="02020603050405020304" pitchFamily="18" charset="0"/>
              </a:rPr>
              <a:t>-ANSI</a:t>
            </a:r>
            <a:r>
              <a:rPr sz="2400" spc="-8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C68.1</a:t>
            </a:r>
            <a:endParaRPr sz="2400" dirty="0">
              <a:latin typeface="Times New Roman" panose="02020603050405020304" pitchFamily="18" charset="0"/>
              <a:cs typeface="Times New Roman" panose="02020603050405020304" pitchFamily="18" charset="0"/>
            </a:endParaRPr>
          </a:p>
          <a:p>
            <a:pPr marL="3441065" lvl="6">
              <a:lnSpc>
                <a:spcPts val="1900"/>
              </a:lnSpc>
              <a:spcBef>
                <a:spcPts val="720"/>
              </a:spcBef>
            </a:pPr>
            <a:r>
              <a:rPr sz="2400" dirty="0">
                <a:latin typeface="Times New Roman" panose="02020603050405020304" pitchFamily="18" charset="0"/>
                <a:cs typeface="Times New Roman" panose="02020603050405020304" pitchFamily="18" charset="0"/>
              </a:rPr>
              <a:t>-ANSI</a:t>
            </a:r>
            <a:r>
              <a:rPr sz="2400" spc="-8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C76.1</a:t>
            </a:r>
            <a:endParaRPr sz="2400" dirty="0">
              <a:latin typeface="Times New Roman" panose="02020603050405020304" pitchFamily="18" charset="0"/>
              <a:cs typeface="Times New Roman" panose="02020603050405020304" pitchFamily="18" charset="0"/>
            </a:endParaRPr>
          </a:p>
          <a:p>
            <a:pPr lvl="6">
              <a:lnSpc>
                <a:spcPts val="1900"/>
              </a:lnSpc>
              <a:spcBef>
                <a:spcPts val="40"/>
              </a:spcBef>
            </a:pPr>
            <a:endParaRPr sz="2400" dirty="0">
              <a:latin typeface="Times New Roman" panose="02020603050405020304" pitchFamily="18" charset="0"/>
              <a:cs typeface="Times New Roman" panose="02020603050405020304" pitchFamily="18" charset="0"/>
            </a:endParaRPr>
          </a:p>
          <a:p>
            <a:pPr marL="2954655" lvl="8">
              <a:lnSpc>
                <a:spcPts val="1900"/>
              </a:lnSpc>
              <a:tabLst>
                <a:tab pos="706120" algn="l"/>
              </a:tabLst>
            </a:pPr>
            <a:r>
              <a:rPr sz="2400" spc="-5" dirty="0">
                <a:latin typeface="Times New Roman" panose="02020603050405020304" pitchFamily="18" charset="0"/>
                <a:cs typeface="Times New Roman" panose="02020603050405020304" pitchFamily="18" charset="0"/>
              </a:rPr>
              <a:t>Normas</a:t>
            </a:r>
            <a:r>
              <a:rPr sz="2400" spc="-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CEI</a:t>
            </a:r>
            <a:endParaRPr sz="2400" dirty="0">
              <a:latin typeface="Times New Roman" panose="02020603050405020304" pitchFamily="18" charset="0"/>
              <a:cs typeface="Times New Roman" panose="02020603050405020304" pitchFamily="18" charset="0"/>
            </a:endParaRPr>
          </a:p>
          <a:p>
            <a:pPr lvl="6">
              <a:lnSpc>
                <a:spcPts val="1900"/>
              </a:lnSpc>
              <a:spcBef>
                <a:spcPts val="40"/>
              </a:spcBef>
            </a:pPr>
            <a:endParaRPr sz="2400" dirty="0">
              <a:latin typeface="Times New Roman" panose="02020603050405020304" pitchFamily="18" charset="0"/>
              <a:cs typeface="Times New Roman" panose="02020603050405020304" pitchFamily="18" charset="0"/>
            </a:endParaRPr>
          </a:p>
          <a:p>
            <a:pPr marL="3448685" lvl="6">
              <a:lnSpc>
                <a:spcPts val="1900"/>
              </a:lnSpc>
              <a:spcBef>
                <a:spcPts val="5"/>
              </a:spcBef>
            </a:pPr>
            <a:r>
              <a:rPr sz="2400" spc="-5" dirty="0">
                <a:latin typeface="Times New Roman" panose="02020603050405020304" pitchFamily="18" charset="0"/>
                <a:cs typeface="Times New Roman" panose="02020603050405020304" pitchFamily="18" charset="0"/>
              </a:rPr>
              <a:t>-CEI</a:t>
            </a:r>
            <a:r>
              <a:rPr sz="2400" spc="-5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60</a:t>
            </a:r>
          </a:p>
          <a:p>
            <a:pPr lvl="6">
              <a:lnSpc>
                <a:spcPts val="1900"/>
              </a:lnSpc>
              <a:spcBef>
                <a:spcPts val="40"/>
              </a:spcBef>
            </a:pPr>
            <a:endParaRPr sz="2400" dirty="0">
              <a:latin typeface="Times New Roman" panose="02020603050405020304" pitchFamily="18" charset="0"/>
              <a:cs typeface="Times New Roman" panose="02020603050405020304" pitchFamily="18" charset="0"/>
            </a:endParaRPr>
          </a:p>
          <a:p>
            <a:pPr marL="3448685" lvl="6">
              <a:lnSpc>
                <a:spcPts val="1900"/>
              </a:lnSpc>
            </a:pPr>
            <a:r>
              <a:rPr sz="2400" dirty="0">
                <a:latin typeface="Times New Roman" panose="02020603050405020304" pitchFamily="18" charset="0"/>
                <a:cs typeface="Times New Roman" panose="02020603050405020304" pitchFamily="18" charset="0"/>
              </a:rPr>
              <a:t>-</a:t>
            </a:r>
            <a:r>
              <a:rPr sz="2400" spc="-10" dirty="0">
                <a:latin typeface="Times New Roman" panose="02020603050405020304" pitchFamily="18" charset="0"/>
                <a:cs typeface="Times New Roman" panose="02020603050405020304" pitchFamily="18" charset="0"/>
              </a:rPr>
              <a:t>C</a:t>
            </a:r>
            <a:r>
              <a:rPr sz="2400" spc="-15" dirty="0">
                <a:latin typeface="Times New Roman" panose="02020603050405020304" pitchFamily="18" charset="0"/>
                <a:cs typeface="Times New Roman" panose="02020603050405020304" pitchFamily="18" charset="0"/>
              </a:rPr>
              <a:t>E</a:t>
            </a:r>
            <a:r>
              <a:rPr sz="2400" dirty="0">
                <a:latin typeface="Times New Roman" panose="02020603050405020304" pitchFamily="18" charset="0"/>
                <a:cs typeface="Times New Roman" panose="02020603050405020304" pitchFamily="18" charset="0"/>
              </a:rPr>
              <a:t>I</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120</a:t>
            </a:r>
          </a:p>
          <a:p>
            <a:pPr lvl="6">
              <a:lnSpc>
                <a:spcPts val="1900"/>
              </a:lnSpc>
              <a:spcBef>
                <a:spcPts val="30"/>
              </a:spcBef>
            </a:pPr>
            <a:endParaRPr sz="2400" dirty="0">
              <a:latin typeface="Times New Roman" panose="02020603050405020304" pitchFamily="18" charset="0"/>
              <a:cs typeface="Times New Roman" panose="02020603050405020304" pitchFamily="18" charset="0"/>
            </a:endParaRPr>
          </a:p>
          <a:p>
            <a:pPr marL="3448685" lvl="6">
              <a:lnSpc>
                <a:spcPts val="1900"/>
              </a:lnSpc>
            </a:pPr>
            <a:r>
              <a:rPr sz="2400" dirty="0">
                <a:latin typeface="Times New Roman" panose="02020603050405020304" pitchFamily="18" charset="0"/>
                <a:cs typeface="Times New Roman" panose="02020603050405020304" pitchFamily="18" charset="0"/>
              </a:rPr>
              <a:t>-</a:t>
            </a:r>
            <a:r>
              <a:rPr sz="2400" spc="-10" dirty="0">
                <a:latin typeface="Times New Roman" panose="02020603050405020304" pitchFamily="18" charset="0"/>
                <a:cs typeface="Times New Roman" panose="02020603050405020304" pitchFamily="18" charset="0"/>
              </a:rPr>
              <a:t>C</a:t>
            </a:r>
            <a:r>
              <a:rPr sz="2400" spc="-15" dirty="0">
                <a:latin typeface="Times New Roman" panose="02020603050405020304" pitchFamily="18" charset="0"/>
                <a:cs typeface="Times New Roman" panose="02020603050405020304" pitchFamily="18" charset="0"/>
              </a:rPr>
              <a:t>E</a:t>
            </a:r>
            <a:r>
              <a:rPr sz="2400" dirty="0">
                <a:latin typeface="Times New Roman" panose="02020603050405020304" pitchFamily="18" charset="0"/>
                <a:cs typeface="Times New Roman" panose="02020603050405020304" pitchFamily="18" charset="0"/>
              </a:rPr>
              <a:t>I</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383</a:t>
            </a:r>
          </a:p>
          <a:p>
            <a:pPr lvl="6">
              <a:lnSpc>
                <a:spcPts val="1900"/>
              </a:lnSpc>
              <a:spcBef>
                <a:spcPts val="40"/>
              </a:spcBef>
            </a:pPr>
            <a:endParaRPr sz="2400" dirty="0">
              <a:latin typeface="Times New Roman" panose="02020603050405020304" pitchFamily="18" charset="0"/>
              <a:cs typeface="Times New Roman" panose="02020603050405020304" pitchFamily="18" charset="0"/>
            </a:endParaRPr>
          </a:p>
          <a:p>
            <a:pPr marL="3398520" lvl="6">
              <a:lnSpc>
                <a:spcPts val="1900"/>
              </a:lnSpc>
            </a:pPr>
            <a:r>
              <a:rPr sz="2400" spc="-5" dirty="0">
                <a:latin typeface="Times New Roman" panose="02020603050405020304" pitchFamily="18" charset="0"/>
                <a:cs typeface="Times New Roman" panose="02020603050405020304" pitchFamily="18" charset="0"/>
              </a:rPr>
              <a:t>-CEI</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575</a:t>
            </a:r>
          </a:p>
          <a:p>
            <a:pPr lvl="6">
              <a:lnSpc>
                <a:spcPts val="1900"/>
              </a:lnSpc>
              <a:spcBef>
                <a:spcPts val="40"/>
              </a:spcBef>
            </a:pPr>
            <a:endParaRPr sz="2400" dirty="0">
              <a:latin typeface="Times New Roman" panose="02020603050405020304" pitchFamily="18" charset="0"/>
              <a:cs typeface="Times New Roman" panose="02020603050405020304" pitchFamily="18" charset="0"/>
            </a:endParaRPr>
          </a:p>
          <a:p>
            <a:pPr marL="3398520" lvl="6">
              <a:lnSpc>
                <a:spcPts val="1900"/>
              </a:lnSpc>
              <a:spcBef>
                <a:spcPts val="5"/>
              </a:spcBef>
            </a:pPr>
            <a:r>
              <a:rPr sz="2400" spc="-5" dirty="0">
                <a:latin typeface="Times New Roman" panose="02020603050405020304" pitchFamily="18" charset="0"/>
                <a:cs typeface="Times New Roman" panose="02020603050405020304" pitchFamily="18" charset="0"/>
              </a:rPr>
              <a:t>-CEI</a:t>
            </a:r>
            <a:r>
              <a:rPr sz="2400" spc="-2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SPR</a:t>
            </a:r>
            <a:r>
              <a:rPr sz="2400" spc="-4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publicación</a:t>
            </a:r>
            <a:r>
              <a:rPr sz="2400" spc="-2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1</a:t>
            </a:r>
            <a:endParaRPr lang="es-AR" sz="2400" dirty="0">
              <a:latin typeface="Times New Roman" panose="02020603050405020304" pitchFamily="18" charset="0"/>
              <a:cs typeface="Times New Roman" panose="02020603050405020304" pitchFamily="18" charset="0"/>
            </a:endParaRPr>
          </a:p>
          <a:p>
            <a:pPr marL="3398520" lvl="6">
              <a:lnSpc>
                <a:spcPts val="1900"/>
              </a:lnSpc>
              <a:spcBef>
                <a:spcPts val="5"/>
              </a:spcBef>
            </a:pPr>
            <a:endParaRPr lang="es-AR" sz="2400" dirty="0">
              <a:latin typeface="Times New Roman" panose="02020603050405020304" pitchFamily="18" charset="0"/>
              <a:cs typeface="Times New Roman" panose="02020603050405020304" pitchFamily="18" charset="0"/>
            </a:endParaRPr>
          </a:p>
          <a:p>
            <a:pPr marL="2954655" lvl="8">
              <a:lnSpc>
                <a:spcPts val="1900"/>
              </a:lnSpc>
              <a:spcBef>
                <a:spcPts val="100"/>
              </a:spcBef>
              <a:tabLst>
                <a:tab pos="706120" algn="l"/>
              </a:tabLst>
            </a:pPr>
            <a:r>
              <a:rPr lang="es-AR" sz="2400" spc="-5" dirty="0">
                <a:latin typeface="Times New Roman" panose="02020603050405020304" pitchFamily="18" charset="0"/>
                <a:cs typeface="Times New Roman" panose="02020603050405020304" pitchFamily="18" charset="0"/>
              </a:rPr>
              <a:t>Norma</a:t>
            </a:r>
            <a:r>
              <a:rPr lang="es-AR" sz="2400" spc="-5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IEEE</a:t>
            </a:r>
            <a:endParaRPr lang="es-AR" sz="2400" dirty="0">
              <a:latin typeface="Times New Roman" panose="02020603050405020304" pitchFamily="18" charset="0"/>
              <a:cs typeface="Times New Roman" panose="02020603050405020304" pitchFamily="18" charset="0"/>
            </a:endParaRPr>
          </a:p>
          <a:p>
            <a:pPr lvl="8">
              <a:lnSpc>
                <a:spcPts val="1900"/>
              </a:lnSpc>
              <a:spcBef>
                <a:spcPts val="45"/>
              </a:spcBef>
              <a:buFont typeface="Arial"/>
              <a:buAutoNum type="arabicPeriod" startAt="3"/>
            </a:pPr>
            <a:endParaRPr lang="es-AR" sz="2400" dirty="0">
              <a:latin typeface="Times New Roman" panose="02020603050405020304" pitchFamily="18" charset="0"/>
              <a:cs typeface="Times New Roman" panose="02020603050405020304" pitchFamily="18" charset="0"/>
            </a:endParaRPr>
          </a:p>
          <a:p>
            <a:pPr marL="3398520" lvl="6">
              <a:lnSpc>
                <a:spcPts val="1900"/>
              </a:lnSpc>
            </a:pPr>
            <a:r>
              <a:rPr lang="es-AR" sz="2400" spc="-5" dirty="0">
                <a:latin typeface="Times New Roman" panose="02020603050405020304" pitchFamily="18" charset="0"/>
                <a:cs typeface="Times New Roman" panose="02020603050405020304" pitchFamily="18" charset="0"/>
              </a:rPr>
              <a:t>-IEEE</a:t>
            </a:r>
            <a:r>
              <a:rPr lang="es-AR" sz="2400" spc="-35" dirty="0">
                <a:latin typeface="Times New Roman" panose="02020603050405020304" pitchFamily="18" charset="0"/>
                <a:cs typeface="Times New Roman" panose="02020603050405020304" pitchFamily="18" charset="0"/>
              </a:rPr>
              <a:t> </a:t>
            </a:r>
            <a:r>
              <a:rPr lang="es-AR" sz="2400" dirty="0" err="1">
                <a:latin typeface="Times New Roman" panose="02020603050405020304" pitchFamily="18" charset="0"/>
                <a:cs typeface="Times New Roman" panose="02020603050405020304" pitchFamily="18" charset="0"/>
              </a:rPr>
              <a:t>Std</a:t>
            </a:r>
            <a:r>
              <a:rPr lang="es-AR" sz="2400" spc="-4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539</a:t>
            </a:r>
          </a:p>
          <a:p>
            <a:pPr lvl="6">
              <a:lnSpc>
                <a:spcPts val="1900"/>
              </a:lnSpc>
              <a:spcBef>
                <a:spcPts val="40"/>
              </a:spcBef>
            </a:pPr>
            <a:endParaRPr lang="es-AR" sz="2400" dirty="0">
              <a:latin typeface="Times New Roman" panose="02020603050405020304" pitchFamily="18" charset="0"/>
              <a:cs typeface="Times New Roman" panose="02020603050405020304" pitchFamily="18" charset="0"/>
            </a:endParaRPr>
          </a:p>
          <a:p>
            <a:pPr marL="2954655" lvl="8">
              <a:lnSpc>
                <a:spcPts val="1900"/>
              </a:lnSpc>
              <a:spcBef>
                <a:spcPts val="5"/>
              </a:spcBef>
              <a:tabLst>
                <a:tab pos="706120" algn="l"/>
              </a:tabLst>
            </a:pPr>
            <a:r>
              <a:rPr lang="es-AR" sz="2400" spc="-5" dirty="0">
                <a:latin typeface="Times New Roman" panose="02020603050405020304" pitchFamily="18" charset="0"/>
                <a:cs typeface="Times New Roman" panose="02020603050405020304" pitchFamily="18" charset="0"/>
              </a:rPr>
              <a:t>Norma</a:t>
            </a:r>
            <a:r>
              <a:rPr lang="es-AR" sz="2400" spc="-5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NEMA</a:t>
            </a:r>
          </a:p>
          <a:p>
            <a:pPr lvl="6">
              <a:lnSpc>
                <a:spcPts val="1900"/>
              </a:lnSpc>
              <a:spcBef>
                <a:spcPts val="40"/>
              </a:spcBef>
            </a:pPr>
            <a:endParaRPr lang="es-AR" sz="2400" dirty="0">
              <a:latin typeface="Times New Roman" panose="02020603050405020304" pitchFamily="18" charset="0"/>
              <a:cs typeface="Times New Roman" panose="02020603050405020304" pitchFamily="18" charset="0"/>
            </a:endParaRPr>
          </a:p>
          <a:p>
            <a:pPr marL="3448685" lvl="6">
              <a:lnSpc>
                <a:spcPts val="1900"/>
              </a:lnSpc>
            </a:pPr>
            <a:r>
              <a:rPr lang="es-AR" sz="2400" spc="-5" dirty="0">
                <a:latin typeface="Times New Roman" panose="02020603050405020304" pitchFamily="18" charset="0"/>
                <a:cs typeface="Times New Roman" panose="02020603050405020304" pitchFamily="18" charset="0"/>
              </a:rPr>
              <a:t>-NEMA</a:t>
            </a:r>
            <a:r>
              <a:rPr lang="es-AR" sz="2400" spc="-9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HV1</a:t>
            </a:r>
            <a:endParaRPr lang="es-AR" sz="2400" dirty="0">
              <a:latin typeface="Times New Roman" panose="02020603050405020304" pitchFamily="18" charset="0"/>
              <a:cs typeface="Times New Roman" panose="02020603050405020304" pitchFamily="18" charset="0"/>
            </a:endParaRPr>
          </a:p>
          <a:p>
            <a:pPr lvl="6">
              <a:lnSpc>
                <a:spcPts val="1900"/>
              </a:lnSpc>
              <a:spcBef>
                <a:spcPts val="40"/>
              </a:spcBef>
            </a:pPr>
            <a:endParaRPr lang="es-AR" sz="2400" dirty="0">
              <a:latin typeface="Times New Roman" panose="02020603050405020304" pitchFamily="18" charset="0"/>
              <a:cs typeface="Times New Roman" panose="02020603050405020304" pitchFamily="18" charset="0"/>
            </a:endParaRPr>
          </a:p>
          <a:p>
            <a:pPr marL="3448685" lvl="6">
              <a:lnSpc>
                <a:spcPts val="1900"/>
              </a:lnSpc>
            </a:pPr>
            <a:r>
              <a:rPr lang="es-AR" sz="2400" spc="-5" dirty="0">
                <a:latin typeface="Times New Roman" panose="02020603050405020304" pitchFamily="18" charset="0"/>
                <a:cs typeface="Times New Roman" panose="02020603050405020304" pitchFamily="18" charset="0"/>
              </a:rPr>
              <a:t>-NEMA</a:t>
            </a:r>
            <a:r>
              <a:rPr lang="es-AR" sz="2400" spc="-9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HV2</a:t>
            </a:r>
            <a:endParaRPr lang="es-AR" sz="2400" dirty="0">
              <a:latin typeface="Times New Roman" panose="02020603050405020304" pitchFamily="18" charset="0"/>
              <a:cs typeface="Times New Roman" panose="02020603050405020304" pitchFamily="18" charset="0"/>
            </a:endParaRPr>
          </a:p>
          <a:p>
            <a:pPr lvl="6">
              <a:lnSpc>
                <a:spcPts val="1900"/>
              </a:lnSpc>
              <a:spcBef>
                <a:spcPts val="30"/>
              </a:spcBef>
            </a:pPr>
            <a:endParaRPr lang="es-AR" sz="2400" dirty="0">
              <a:latin typeface="Times New Roman" panose="02020603050405020304" pitchFamily="18" charset="0"/>
              <a:cs typeface="Times New Roman" panose="02020603050405020304" pitchFamily="18" charset="0"/>
            </a:endParaRPr>
          </a:p>
          <a:p>
            <a:pPr marL="3448685" lvl="6">
              <a:lnSpc>
                <a:spcPts val="1900"/>
              </a:lnSpc>
            </a:pPr>
            <a:r>
              <a:rPr lang="es-AR" sz="2400" spc="-5" dirty="0">
                <a:latin typeface="Times New Roman" panose="02020603050405020304" pitchFamily="18" charset="0"/>
                <a:cs typeface="Times New Roman" panose="02020603050405020304" pitchFamily="18" charset="0"/>
              </a:rPr>
              <a:t>-NEMA</a:t>
            </a:r>
            <a:r>
              <a:rPr lang="es-AR" sz="2400" spc="-4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107</a:t>
            </a:r>
            <a:endParaRPr lang="es-AR" sz="2400" dirty="0">
              <a:latin typeface="Times New Roman" panose="02020603050405020304" pitchFamily="18" charset="0"/>
              <a:cs typeface="Times New Roman" panose="02020603050405020304" pitchFamily="18" charset="0"/>
            </a:endParaRPr>
          </a:p>
        </p:txBody>
      </p:sp>
      <p:sp>
        <p:nvSpPr>
          <p:cNvPr id="6" name="Rectángulo 5"/>
          <p:cNvSpPr/>
          <p:nvPr/>
        </p:nvSpPr>
        <p:spPr>
          <a:xfrm>
            <a:off x="457200" y="304800"/>
            <a:ext cx="12420600" cy="1077218"/>
          </a:xfrm>
          <a:prstGeom prst="rect">
            <a:avLst/>
          </a:prstGeom>
        </p:spPr>
        <p:txBody>
          <a:bodyPr wrap="square">
            <a:spAutoFit/>
          </a:bodyPr>
          <a:lstStyle/>
          <a:p>
            <a:pPr marL="354965" marR="6985" indent="-342900" algn="ctr">
              <a:spcBef>
                <a:spcPts val="5"/>
              </a:spcBef>
              <a:buFont typeface="+mj-lt"/>
              <a:buAutoNum type="arabicPeriod" startAt="12"/>
              <a:tabLst>
                <a:tab pos="241300" algn="l"/>
              </a:tabLst>
            </a:pP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Especificaciones</a:t>
            </a:r>
            <a:r>
              <a:rPr lang="es-AR" sz="2800" b="1" spc="8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2800" b="1" spc="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s-AR" sz="2800" b="1"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eléctricas</a:t>
            </a:r>
            <a:r>
              <a:rPr lang="es-AR" sz="2800" b="1"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800" b="1" spc="9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mantenimiento</a:t>
            </a:r>
            <a:r>
              <a:rPr lang="es-AR" sz="2800" b="1"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a:t>
            </a:r>
            <a:r>
              <a:rPr lang="es-AR" sz="28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aisladores</a:t>
            </a:r>
            <a:r>
              <a:rPr lang="es-A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32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suspensión</a:t>
            </a:r>
            <a:r>
              <a:rPr lang="es-AR" sz="32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lang="es-AR" sz="3200" b="1" u="sng"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soporte.</a:t>
            </a:r>
            <a:endParaRPr lang="es-A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object 5">
            <a:extLst>
              <a:ext uri="{FF2B5EF4-FFF2-40B4-BE49-F238E27FC236}">
                <a16:creationId xmlns:a16="http://schemas.microsoft.com/office/drawing/2014/main" xmlns="" id="{859C059E-9773-4A9F-8593-A2FCFF577085}"/>
              </a:ext>
            </a:extLst>
          </p:cNvPr>
          <p:cNvPicPr/>
          <p:nvPr/>
        </p:nvPicPr>
        <p:blipFill>
          <a:blip r:embed="rId3" cstate="print"/>
          <a:stretch>
            <a:fillRect/>
          </a:stretch>
        </p:blipFill>
        <p:spPr>
          <a:xfrm>
            <a:off x="11049000" y="9290169"/>
            <a:ext cx="2208357" cy="548098"/>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600200" y="213902"/>
            <a:ext cx="8610600" cy="9905276"/>
          </a:xfrm>
          <a:prstGeom prst="rect">
            <a:avLst/>
          </a:prstGeom>
        </p:spPr>
        <p:txBody>
          <a:bodyPr vert="horz" wrap="square" lIns="0" tIns="12700" rIns="0" bIns="0" rtlCol="0">
            <a:spAutoFit/>
          </a:bodyPr>
          <a:lstStyle/>
          <a:p>
            <a:pPr>
              <a:spcBef>
                <a:spcPts val="40"/>
              </a:spcBef>
            </a:pPr>
            <a:endParaRPr sz="1300" dirty="0">
              <a:latin typeface="Times New Roman" panose="02020603050405020304" pitchFamily="18" charset="0"/>
              <a:cs typeface="Times New Roman" panose="02020603050405020304" pitchFamily="18" charset="0"/>
            </a:endParaRPr>
          </a:p>
          <a:p>
            <a:pPr marL="12065" lvl="1" algn="just">
              <a:tabLst>
                <a:tab pos="360045"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eléctricas</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generales</a:t>
            </a:r>
            <a:r>
              <a:rPr sz="2400" b="1"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aisladores</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soporte</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gn="just">
              <a:spcBef>
                <a:spcPts val="40"/>
              </a:spcBef>
              <a:buFont typeface="Arial"/>
              <a:buAutoNum type="arabicPeriod" startAt="3"/>
            </a:pPr>
            <a:endParaRPr sz="2400" dirty="0">
              <a:latin typeface="Times New Roman" panose="02020603050405020304" pitchFamily="18" charset="0"/>
              <a:cs typeface="Times New Roman" panose="02020603050405020304" pitchFamily="18" charset="0"/>
            </a:endParaRPr>
          </a:p>
          <a:p>
            <a:pPr marL="1718310" lvl="4" indent="-495300" algn="just">
              <a:buFont typeface="Wingdings" panose="05000000000000000000" pitchFamily="2" charset="2"/>
              <a:buChar char="Ø"/>
              <a:tabLst>
                <a:tab pos="804545" algn="l"/>
              </a:tabLst>
            </a:pPr>
            <a:r>
              <a:rPr sz="2400" spc="-5" dirty="0">
                <a:latin typeface="Times New Roman" panose="02020603050405020304" pitchFamily="18" charset="0"/>
                <a:cs typeface="Times New Roman" panose="02020603050405020304" pitchFamily="18" charset="0"/>
              </a:rPr>
              <a:t>Tensión</a:t>
            </a:r>
            <a:r>
              <a:rPr sz="2400" spc="-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nominal</a:t>
            </a:r>
            <a:endParaRPr sz="2400" dirty="0">
              <a:latin typeface="Times New Roman" panose="02020603050405020304" pitchFamily="18" charset="0"/>
              <a:cs typeface="Times New Roman" panose="02020603050405020304" pitchFamily="18" charset="0"/>
            </a:endParaRPr>
          </a:p>
          <a:p>
            <a:pPr marL="2171700" lvl="4" indent="-342900" algn="just">
              <a:spcBef>
                <a:spcPts val="45"/>
              </a:spcBef>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1718310" lvl="4" indent="-495300" algn="just">
              <a:buFont typeface="Wingdings" panose="05000000000000000000" pitchFamily="2" charset="2"/>
              <a:buChar char="Ø"/>
              <a:tabLst>
                <a:tab pos="804545" algn="l"/>
              </a:tabLst>
            </a:pPr>
            <a:r>
              <a:rPr sz="2400" spc="-5" dirty="0">
                <a:latin typeface="Times New Roman" panose="02020603050405020304" pitchFamily="18" charset="0"/>
                <a:cs typeface="Times New Roman" panose="02020603050405020304" pitchFamily="18" charset="0"/>
              </a:rPr>
              <a:t>Tensión</a:t>
            </a:r>
            <a:r>
              <a:rPr sz="2400" spc="-2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máxima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servicio</a:t>
            </a:r>
            <a:endParaRPr sz="2400" dirty="0">
              <a:latin typeface="Times New Roman" panose="02020603050405020304" pitchFamily="18" charset="0"/>
              <a:cs typeface="Times New Roman" panose="02020603050405020304" pitchFamily="18" charset="0"/>
            </a:endParaRPr>
          </a:p>
          <a:p>
            <a:pPr marL="2171700" lvl="4" indent="-342900" algn="just">
              <a:spcBef>
                <a:spcPts val="40"/>
              </a:spcBef>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1720215" lvl="4" indent="-497205" algn="just">
              <a:buFont typeface="Wingdings" panose="05000000000000000000" pitchFamily="2" charset="2"/>
              <a:buChar char="Ø"/>
              <a:tabLst>
                <a:tab pos="806450" algn="l"/>
              </a:tabLst>
            </a:pPr>
            <a:r>
              <a:rPr sz="2400" spc="-10" dirty="0">
                <a:latin typeface="Times New Roman" panose="02020603050405020304" pitchFamily="18" charset="0"/>
                <a:cs typeface="Times New Roman" panose="02020603050405020304" pitchFamily="18" charset="0"/>
              </a:rPr>
              <a:t>Altura</a:t>
            </a:r>
            <a:r>
              <a:rPr sz="2400" spc="-5" dirty="0">
                <a:latin typeface="Times New Roman" panose="02020603050405020304" pitchFamily="18" charset="0"/>
                <a:cs typeface="Times New Roman" panose="02020603050405020304" pitchFamily="18" charset="0"/>
              </a:rPr>
              <a:t> mínima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columna</a:t>
            </a:r>
            <a:endParaRPr sz="2400" dirty="0">
              <a:latin typeface="Times New Roman" panose="02020603050405020304" pitchFamily="18" charset="0"/>
              <a:cs typeface="Times New Roman" panose="02020603050405020304" pitchFamily="18" charset="0"/>
            </a:endParaRPr>
          </a:p>
          <a:p>
            <a:pPr marL="2171700" lvl="4" indent="-342900" algn="just">
              <a:spcBef>
                <a:spcPts val="40"/>
              </a:spcBef>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1718310" lvl="4" indent="-495300" algn="just">
              <a:buFont typeface="Wingdings" panose="05000000000000000000" pitchFamily="2" charset="2"/>
              <a:buChar char="Ø"/>
              <a:tabLst>
                <a:tab pos="804545" algn="l"/>
              </a:tabLst>
            </a:pPr>
            <a:r>
              <a:rPr sz="2400" spc="-5" dirty="0">
                <a:latin typeface="Times New Roman" panose="02020603050405020304" pitchFamily="18" charset="0"/>
                <a:cs typeface="Times New Roman" panose="02020603050405020304" pitchFamily="18" charset="0"/>
              </a:rPr>
              <a:t>Distancia de fuga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mínima</a:t>
            </a:r>
            <a:endParaRPr sz="2400" dirty="0">
              <a:latin typeface="Times New Roman" panose="02020603050405020304" pitchFamily="18" charset="0"/>
              <a:cs typeface="Times New Roman" panose="02020603050405020304" pitchFamily="18" charset="0"/>
            </a:endParaRPr>
          </a:p>
          <a:p>
            <a:pPr marL="2171700" lvl="4" indent="-342900" algn="just">
              <a:spcBef>
                <a:spcPts val="40"/>
              </a:spcBef>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1718310" lvl="4" indent="-495300" algn="just">
              <a:spcBef>
                <a:spcPts val="5"/>
              </a:spcBef>
              <a:buFont typeface="Wingdings" panose="05000000000000000000" pitchFamily="2" charset="2"/>
              <a:buChar char="Ø"/>
              <a:tabLst>
                <a:tab pos="804545" algn="l"/>
              </a:tabLst>
            </a:pPr>
            <a:r>
              <a:rPr sz="2400" spc="-5" dirty="0">
                <a:latin typeface="Times New Roman" panose="02020603050405020304" pitchFamily="18" charset="0"/>
                <a:cs typeface="Times New Roman" panose="02020603050405020304" pitchFamily="18" charset="0"/>
              </a:rPr>
              <a:t>Carga de</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rotura</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flexión</a:t>
            </a:r>
            <a:endParaRPr sz="2400" dirty="0">
              <a:latin typeface="Times New Roman" panose="02020603050405020304" pitchFamily="18" charset="0"/>
              <a:cs typeface="Times New Roman" panose="02020603050405020304" pitchFamily="18" charset="0"/>
            </a:endParaRPr>
          </a:p>
          <a:p>
            <a:pPr marL="2171700" lvl="4" indent="-342900" algn="just">
              <a:spcBef>
                <a:spcPts val="40"/>
              </a:spcBef>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1718310" lvl="4" indent="-495300" algn="just">
              <a:buFont typeface="Wingdings" panose="05000000000000000000" pitchFamily="2" charset="2"/>
              <a:buChar char="Ø"/>
              <a:tabLst>
                <a:tab pos="804545" algn="l"/>
              </a:tabLst>
            </a:pPr>
            <a:r>
              <a:rPr sz="2400" spc="-5" dirty="0">
                <a:latin typeface="Times New Roman" panose="02020603050405020304" pitchFamily="18" charset="0"/>
                <a:cs typeface="Times New Roman" panose="02020603050405020304" pitchFamily="18" charset="0"/>
              </a:rPr>
              <a:t>Carga</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rotura</a:t>
            </a:r>
            <a:r>
              <a:rPr sz="2400" spc="-2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tracción</a:t>
            </a:r>
          </a:p>
          <a:p>
            <a:pPr marL="2171700" lvl="4" indent="-342900" algn="just">
              <a:spcBef>
                <a:spcPts val="40"/>
              </a:spcBef>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1717040" lvl="4" indent="-494030" algn="just">
              <a:spcBef>
                <a:spcPts val="5"/>
              </a:spcBef>
              <a:buFont typeface="Wingdings" panose="05000000000000000000" pitchFamily="2" charset="2"/>
              <a:buChar char="Ø"/>
              <a:tabLst>
                <a:tab pos="803275" algn="l"/>
              </a:tabLst>
            </a:pPr>
            <a:r>
              <a:rPr sz="2400" spc="-5" dirty="0">
                <a:latin typeface="Times New Roman" panose="02020603050405020304" pitchFamily="18" charset="0"/>
                <a:cs typeface="Times New Roman" panose="02020603050405020304" pitchFamily="18" charset="0"/>
              </a:rPr>
              <a:t>Momento</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ruptura</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torsión</a:t>
            </a:r>
            <a:endParaRPr sz="2400" dirty="0">
              <a:latin typeface="Times New Roman" panose="02020603050405020304" pitchFamily="18" charset="0"/>
              <a:cs typeface="Times New Roman" panose="02020603050405020304" pitchFamily="18" charset="0"/>
            </a:endParaRPr>
          </a:p>
          <a:p>
            <a:pPr marL="2171700" lvl="4" indent="-342900" algn="just">
              <a:spcBef>
                <a:spcPts val="40"/>
              </a:spcBef>
              <a:buFont typeface="Wingdings" panose="05000000000000000000" pitchFamily="2" charset="2"/>
              <a:buChar char="Ø"/>
            </a:pPr>
            <a:endParaRPr sz="2400" dirty="0">
              <a:latin typeface="Times New Roman" panose="02020603050405020304" pitchFamily="18" charset="0"/>
              <a:cs typeface="Times New Roman" panose="02020603050405020304" pitchFamily="18" charset="0"/>
            </a:endParaRPr>
          </a:p>
          <a:p>
            <a:pPr marL="1718310" lvl="4" indent="-495300" algn="just">
              <a:buFont typeface="Wingdings" panose="05000000000000000000" pitchFamily="2" charset="2"/>
              <a:buChar char="Ø"/>
              <a:tabLst>
                <a:tab pos="804545" algn="l"/>
              </a:tabLst>
            </a:pPr>
            <a:r>
              <a:rPr sz="2400" spc="-5" dirty="0">
                <a:latin typeface="Times New Roman" panose="02020603050405020304" pitchFamily="18" charset="0"/>
                <a:cs typeface="Times New Roman" panose="02020603050405020304" pitchFamily="18" charset="0"/>
              </a:rPr>
              <a:t>Tensión</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resistencia</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al</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choque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10" dirty="0" err="1">
                <a:latin typeface="Times New Roman" panose="02020603050405020304" pitchFamily="18" charset="0"/>
                <a:cs typeface="Times New Roman" panose="02020603050405020304" pitchFamily="18" charset="0"/>
              </a:rPr>
              <a:t>rayo</a:t>
            </a:r>
            <a:endParaRPr lang="es-AR" sz="2400" spc="-10" dirty="0">
              <a:latin typeface="Times New Roman" panose="02020603050405020304" pitchFamily="18" charset="0"/>
              <a:cs typeface="Times New Roman" panose="02020603050405020304" pitchFamily="18" charset="0"/>
            </a:endParaRPr>
          </a:p>
          <a:p>
            <a:pPr marL="1718310" lvl="4" indent="-495300" algn="just">
              <a:buFont typeface="Wingdings" panose="05000000000000000000" pitchFamily="2" charset="2"/>
              <a:buChar char="Ø"/>
              <a:tabLst>
                <a:tab pos="804545" algn="l"/>
              </a:tabLst>
            </a:pPr>
            <a:endParaRPr lang="es-AR" sz="2400" spc="-10" dirty="0">
              <a:latin typeface="Times New Roman" panose="02020603050405020304" pitchFamily="18" charset="0"/>
              <a:cs typeface="Times New Roman" panose="02020603050405020304" pitchFamily="18" charset="0"/>
            </a:endParaRPr>
          </a:p>
          <a:p>
            <a:pPr marL="1814830" lvl="4" indent="-591820" algn="just">
              <a:buFont typeface="Wingdings" panose="05000000000000000000" pitchFamily="2" charset="2"/>
              <a:buChar char="Ø"/>
              <a:tabLst>
                <a:tab pos="900430" algn="l"/>
                <a:tab pos="901065" algn="l"/>
                <a:tab pos="1725930" algn="l"/>
                <a:tab pos="2079625" algn="l"/>
                <a:tab pos="3153410" algn="l"/>
                <a:tab pos="3446779" algn="l"/>
                <a:tab pos="4224020" algn="l"/>
                <a:tab pos="4577715" algn="l"/>
                <a:tab pos="5524500" algn="l"/>
              </a:tabLst>
            </a:pPr>
            <a:r>
              <a:rPr lang="es-AR" sz="2400" spc="-10" dirty="0">
                <a:latin typeface="Times New Roman" panose="02020603050405020304" pitchFamily="18" charset="0"/>
                <a:cs typeface="Times New Roman" panose="02020603050405020304" pitchFamily="18" charset="0"/>
              </a:rPr>
              <a:t>T</a:t>
            </a:r>
            <a:r>
              <a:rPr lang="es-AR" sz="2400" dirty="0">
                <a:latin typeface="Times New Roman" panose="02020603050405020304" pitchFamily="18" charset="0"/>
                <a:cs typeface="Times New Roman" panose="02020603050405020304" pitchFamily="18" charset="0"/>
              </a:rPr>
              <a:t>e</a:t>
            </a:r>
            <a:r>
              <a:rPr lang="es-AR" sz="2400" spc="-10" dirty="0">
                <a:latin typeface="Times New Roman" panose="02020603050405020304" pitchFamily="18" charset="0"/>
                <a:cs typeface="Times New Roman" panose="02020603050405020304" pitchFamily="18" charset="0"/>
              </a:rPr>
              <a:t>n</a:t>
            </a:r>
            <a:r>
              <a:rPr lang="es-AR" sz="2400" dirty="0">
                <a:latin typeface="Times New Roman" panose="02020603050405020304" pitchFamily="18" charset="0"/>
                <a:cs typeface="Times New Roman" panose="02020603050405020304" pitchFamily="18" charset="0"/>
              </a:rPr>
              <a:t>si</a:t>
            </a:r>
            <a:r>
              <a:rPr lang="es-AR" sz="2400" spc="-20" dirty="0">
                <a:latin typeface="Times New Roman" panose="02020603050405020304" pitchFamily="18" charset="0"/>
                <a:cs typeface="Times New Roman" panose="02020603050405020304" pitchFamily="18" charset="0"/>
              </a:rPr>
              <a:t>ó</a:t>
            </a:r>
            <a:r>
              <a:rPr lang="es-AR" sz="2400" dirty="0">
                <a:latin typeface="Times New Roman" panose="02020603050405020304" pitchFamily="18" charset="0"/>
                <a:cs typeface="Times New Roman" panose="02020603050405020304" pitchFamily="18" charset="0"/>
              </a:rPr>
              <a:t>n	</a:t>
            </a:r>
            <a:r>
              <a:rPr lang="es-AR" sz="2400" spc="-10" dirty="0">
                <a:latin typeface="Times New Roman" panose="02020603050405020304" pitchFamily="18" charset="0"/>
                <a:cs typeface="Times New Roman" panose="02020603050405020304" pitchFamily="18" charset="0"/>
              </a:rPr>
              <a:t>d</a:t>
            </a:r>
            <a:r>
              <a:rPr lang="es-AR" sz="2400" dirty="0">
                <a:latin typeface="Times New Roman" panose="02020603050405020304" pitchFamily="18" charset="0"/>
                <a:cs typeface="Times New Roman" panose="02020603050405020304" pitchFamily="18" charset="0"/>
              </a:rPr>
              <a:t>e	re</a:t>
            </a:r>
            <a:r>
              <a:rPr lang="es-AR" sz="2400" spc="-15" dirty="0">
                <a:latin typeface="Times New Roman" panose="02020603050405020304" pitchFamily="18" charset="0"/>
                <a:cs typeface="Times New Roman" panose="02020603050405020304" pitchFamily="18" charset="0"/>
              </a:rPr>
              <a:t>s</a:t>
            </a:r>
            <a:r>
              <a:rPr lang="es-AR" sz="2400" dirty="0">
                <a:latin typeface="Times New Roman" panose="02020603050405020304" pitchFamily="18" charset="0"/>
                <a:cs typeface="Times New Roman" panose="02020603050405020304" pitchFamily="18" charset="0"/>
              </a:rPr>
              <a:t>iste</a:t>
            </a:r>
            <a:r>
              <a:rPr lang="es-AR" sz="2400" spc="-10" dirty="0">
                <a:latin typeface="Times New Roman" panose="02020603050405020304" pitchFamily="18" charset="0"/>
                <a:cs typeface="Times New Roman" panose="02020603050405020304" pitchFamily="18" charset="0"/>
              </a:rPr>
              <a:t>n</a:t>
            </a:r>
            <a:r>
              <a:rPr lang="es-AR" sz="2400" spc="-15" dirty="0">
                <a:latin typeface="Times New Roman" panose="02020603050405020304" pitchFamily="18" charset="0"/>
                <a:cs typeface="Times New Roman" panose="02020603050405020304" pitchFamily="18" charset="0"/>
              </a:rPr>
              <a:t>c</a:t>
            </a:r>
            <a:r>
              <a:rPr lang="es-AR" sz="2400" dirty="0">
                <a:latin typeface="Times New Roman" panose="02020603050405020304" pitchFamily="18" charset="0"/>
                <a:cs typeface="Times New Roman" panose="02020603050405020304" pitchFamily="18" charset="0"/>
              </a:rPr>
              <a:t>ia	al	c</a:t>
            </a:r>
            <a:r>
              <a:rPr lang="es-AR" sz="2400" spc="-10" dirty="0">
                <a:latin typeface="Times New Roman" panose="02020603050405020304" pitchFamily="18" charset="0"/>
                <a:cs typeface="Times New Roman" panose="02020603050405020304" pitchFamily="18" charset="0"/>
              </a:rPr>
              <a:t>hoqu</a:t>
            </a:r>
            <a:r>
              <a:rPr lang="es-AR" sz="2400" dirty="0">
                <a:latin typeface="Times New Roman" panose="02020603050405020304" pitchFamily="18" charset="0"/>
                <a:cs typeface="Times New Roman" panose="02020603050405020304" pitchFamily="18" charset="0"/>
              </a:rPr>
              <a:t>e	</a:t>
            </a:r>
            <a:r>
              <a:rPr lang="es-AR" sz="2400" spc="-10" dirty="0">
                <a:latin typeface="Times New Roman" panose="02020603050405020304" pitchFamily="18" charset="0"/>
                <a:cs typeface="Times New Roman" panose="02020603050405020304" pitchFamily="18" charset="0"/>
              </a:rPr>
              <a:t>d</a:t>
            </a:r>
            <a:r>
              <a:rPr lang="es-AR" sz="2400" dirty="0">
                <a:latin typeface="Times New Roman" panose="02020603050405020304" pitchFamily="18" charset="0"/>
                <a:cs typeface="Times New Roman" panose="02020603050405020304" pitchFamily="18" charset="0"/>
              </a:rPr>
              <a:t>e	ma</a:t>
            </a:r>
            <a:r>
              <a:rPr lang="es-AR" sz="2400" spc="-10" dirty="0">
                <a:latin typeface="Times New Roman" panose="02020603050405020304" pitchFamily="18" charset="0"/>
                <a:cs typeface="Times New Roman" panose="02020603050405020304" pitchFamily="18" charset="0"/>
              </a:rPr>
              <a:t>n</a:t>
            </a:r>
            <a:r>
              <a:rPr lang="es-AR" sz="2400" dirty="0">
                <a:latin typeface="Times New Roman" panose="02020603050405020304" pitchFamily="18" charset="0"/>
                <a:cs typeface="Times New Roman" panose="02020603050405020304" pitchFamily="18" charset="0"/>
              </a:rPr>
              <a:t>i</a:t>
            </a:r>
            <a:r>
              <a:rPr lang="es-AR" sz="2400" spc="-10" dirty="0">
                <a:latin typeface="Times New Roman" panose="02020603050405020304" pitchFamily="18" charset="0"/>
                <a:cs typeface="Times New Roman" panose="02020603050405020304" pitchFamily="18" charset="0"/>
              </a:rPr>
              <a:t>ob</a:t>
            </a:r>
            <a:r>
              <a:rPr lang="es-AR" sz="2400" dirty="0">
                <a:latin typeface="Times New Roman" panose="02020603050405020304" pitchFamily="18" charset="0"/>
                <a:cs typeface="Times New Roman" panose="02020603050405020304" pitchFamily="18" charset="0"/>
              </a:rPr>
              <a:t>ra	y resistencia</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frecuencia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industrial</a:t>
            </a:r>
            <a:endParaRPr lang="es-AR" sz="2400" dirty="0">
              <a:latin typeface="Times New Roman" panose="02020603050405020304" pitchFamily="18" charset="0"/>
              <a:cs typeface="Times New Roman" panose="02020603050405020304" pitchFamily="18" charset="0"/>
            </a:endParaRPr>
          </a:p>
          <a:p>
            <a:pPr marL="1257300" lvl="2" indent="-342900" algn="just">
              <a:spcBef>
                <a:spcPts val="40"/>
              </a:spcBef>
              <a:buFont typeface="Wingdings" panose="05000000000000000000" pitchFamily="2" charset="2"/>
              <a:buChar char="Ø"/>
            </a:pPr>
            <a:endParaRPr lang="es-AR" sz="2400" dirty="0">
              <a:latin typeface="Times New Roman" panose="02020603050405020304" pitchFamily="18" charset="0"/>
              <a:cs typeface="Times New Roman" panose="02020603050405020304" pitchFamily="18" charset="0"/>
            </a:endParaRPr>
          </a:p>
          <a:p>
            <a:pPr marL="1817369" lvl="4" indent="-594360" algn="just">
              <a:buFont typeface="Wingdings" panose="05000000000000000000" pitchFamily="2" charset="2"/>
              <a:buChar char="Ø"/>
              <a:tabLst>
                <a:tab pos="903605" algn="l"/>
              </a:tabLst>
            </a:pPr>
            <a:r>
              <a:rPr lang="es-AR" sz="2400" spc="-5" dirty="0">
                <a:latin typeface="Times New Roman" panose="02020603050405020304" pitchFamily="18" charset="0"/>
                <a:cs typeface="Times New Roman" panose="02020603050405020304" pitchFamily="18" charset="0"/>
              </a:rPr>
              <a:t>Tensión</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 radio-influencia</a:t>
            </a:r>
            <a:endParaRPr lang="es-AR" sz="2400" dirty="0">
              <a:latin typeface="Times New Roman" panose="02020603050405020304" pitchFamily="18" charset="0"/>
              <a:cs typeface="Times New Roman" panose="02020603050405020304" pitchFamily="18" charset="0"/>
            </a:endParaRPr>
          </a:p>
          <a:p>
            <a:pPr marL="2171700" lvl="4" indent="-342900" algn="just">
              <a:spcBef>
                <a:spcPts val="40"/>
              </a:spcBef>
              <a:buFont typeface="Wingdings" panose="05000000000000000000" pitchFamily="2" charset="2"/>
              <a:buChar char="Ø"/>
            </a:pPr>
            <a:endParaRPr lang="es-AR" sz="2400" dirty="0">
              <a:latin typeface="Times New Roman" panose="02020603050405020304" pitchFamily="18" charset="0"/>
              <a:cs typeface="Times New Roman" panose="02020603050405020304" pitchFamily="18" charset="0"/>
            </a:endParaRPr>
          </a:p>
          <a:p>
            <a:pPr marL="1817369" lvl="4" indent="-594360" algn="just">
              <a:buFont typeface="Wingdings" panose="05000000000000000000" pitchFamily="2" charset="2"/>
              <a:buChar char="Ø"/>
              <a:tabLst>
                <a:tab pos="903605" algn="l"/>
              </a:tabLst>
            </a:pPr>
            <a:r>
              <a:rPr lang="es-AR" sz="2400" spc="-5" dirty="0">
                <a:latin typeface="Times New Roman" panose="02020603050405020304" pitchFamily="18" charset="0"/>
                <a:cs typeface="Times New Roman" panose="02020603050405020304" pitchFamily="18" charset="0"/>
              </a:rPr>
              <a:t>Tensión</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máxima a</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cual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no</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se</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produce</a:t>
            </a:r>
            <a:r>
              <a:rPr lang="es-AR" sz="2400"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corona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visible</a:t>
            </a:r>
            <a:endParaRPr lang="es-AR" sz="2400" dirty="0">
              <a:latin typeface="Times New Roman" panose="02020603050405020304" pitchFamily="18" charset="0"/>
              <a:cs typeface="Times New Roman" panose="02020603050405020304" pitchFamily="18" charset="0"/>
            </a:endParaRPr>
          </a:p>
          <a:p>
            <a:pPr algn="just"/>
            <a:endParaRPr lang="es-AR" sz="2400" dirty="0">
              <a:latin typeface="Times New Roman" panose="02020603050405020304" pitchFamily="18" charset="0"/>
              <a:cs typeface="Times New Roman" panose="02020603050405020304" pitchFamily="18" charset="0"/>
            </a:endParaRPr>
          </a:p>
          <a:p>
            <a:pPr marL="803910" lvl="2" indent="-495300" algn="just">
              <a:buAutoNum type="arabicPeriod"/>
              <a:tabLst>
                <a:tab pos="804545" algn="l"/>
              </a:tabLst>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D655D7A9-5785-4F42-80B0-35ACB2716754}"/>
              </a:ext>
            </a:extLst>
          </p:cNvPr>
          <p:cNvPicPr/>
          <p:nvPr/>
        </p:nvPicPr>
        <p:blipFill>
          <a:blip r:embed="rId3" cstate="print"/>
          <a:stretch>
            <a:fillRect/>
          </a:stretch>
        </p:blipFill>
        <p:spPr>
          <a:xfrm>
            <a:off x="11050443" y="213902"/>
            <a:ext cx="2208357" cy="548098"/>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6801" y="487951"/>
            <a:ext cx="11201400" cy="9474389"/>
          </a:xfrm>
          <a:prstGeom prst="rect">
            <a:avLst/>
          </a:prstGeom>
        </p:spPr>
        <p:txBody>
          <a:bodyPr vert="horz" wrap="square" lIns="0" tIns="12700" rIns="0" bIns="0" rtlCol="0">
            <a:spAutoFit/>
          </a:bodyPr>
          <a:lstStyle/>
          <a:p>
            <a:pPr>
              <a:spcBef>
                <a:spcPts val="20"/>
              </a:spcBef>
            </a:pPr>
            <a:endParaRPr sz="2000" dirty="0">
              <a:latin typeface="Times New Roman" panose="02020603050405020304" pitchFamily="18" charset="0"/>
              <a:cs typeface="Times New Roman" panose="02020603050405020304" pitchFamily="18" charset="0"/>
            </a:endParaRPr>
          </a:p>
          <a:p>
            <a:pPr marL="12065" marR="5715" lvl="1">
              <a:lnSpc>
                <a:spcPts val="3800"/>
              </a:lnSpc>
              <a:tabLst>
                <a:tab pos="469265" algn="l"/>
                <a:tab pos="469900" algn="l"/>
                <a:tab pos="2030730" algn="l"/>
                <a:tab pos="3136900" algn="l"/>
                <a:tab pos="4254500" algn="l"/>
                <a:tab pos="5419725" algn="l"/>
              </a:tabLst>
            </a:pPr>
            <a:r>
              <a:rPr sz="2400" b="1" u="sng" spc="-10" dirty="0" err="1">
                <a:latin typeface="Times New Roman" panose="02020603050405020304" pitchFamily="18" charset="0"/>
                <a:cs typeface="Times New Roman" panose="02020603050405020304" pitchFamily="18" charset="0"/>
              </a:rPr>
              <a:t>C</a:t>
            </a:r>
            <a:r>
              <a:rPr sz="2400" b="1" u="sng" dirty="0" err="1">
                <a:latin typeface="Times New Roman" panose="02020603050405020304" pitchFamily="18" charset="0"/>
                <a:cs typeface="Times New Roman" panose="02020603050405020304" pitchFamily="18" charset="0"/>
              </a:rPr>
              <a:t>aract</a:t>
            </a:r>
            <a:r>
              <a:rPr sz="2400" b="1" u="sng" spc="-15" dirty="0" err="1">
                <a:latin typeface="Times New Roman" panose="02020603050405020304" pitchFamily="18" charset="0"/>
                <a:cs typeface="Times New Roman" panose="02020603050405020304" pitchFamily="18" charset="0"/>
              </a:rPr>
              <a:t>e</a:t>
            </a:r>
            <a:r>
              <a:rPr sz="2400" b="1" u="sng" dirty="0" err="1">
                <a:latin typeface="Times New Roman" panose="02020603050405020304" pitchFamily="18" charset="0"/>
                <a:cs typeface="Times New Roman" panose="02020603050405020304" pitchFamily="18" charset="0"/>
              </a:rPr>
              <a:t>rís</a:t>
            </a:r>
            <a:r>
              <a:rPr sz="2400" b="1" u="sng" spc="-15" dirty="0" err="1">
                <a:latin typeface="Times New Roman" panose="02020603050405020304" pitchFamily="18" charset="0"/>
                <a:cs typeface="Times New Roman" panose="02020603050405020304" pitchFamily="18" charset="0"/>
              </a:rPr>
              <a:t>t</a:t>
            </a:r>
            <a:r>
              <a:rPr sz="2400" b="1" u="sng" dirty="0" err="1">
                <a:latin typeface="Times New Roman" panose="02020603050405020304" pitchFamily="18" charset="0"/>
                <a:cs typeface="Times New Roman" panose="02020603050405020304" pitchFamily="18" charset="0"/>
              </a:rPr>
              <a:t>icas</a:t>
            </a:r>
            <a:r>
              <a:rPr lang="es-ES" sz="2400" b="1" u="sng" dirty="0">
                <a:latin typeface="Times New Roman" panose="02020603050405020304" pitchFamily="18" charset="0"/>
                <a:cs typeface="Times New Roman" panose="02020603050405020304" pitchFamily="18" charset="0"/>
              </a:rPr>
              <a:t> </a:t>
            </a:r>
            <a:r>
              <a:rPr sz="2400" b="1" u="sng" dirty="0">
                <a:latin typeface="Times New Roman" panose="02020603050405020304" pitchFamily="18" charset="0"/>
                <a:cs typeface="Times New Roman" panose="02020603050405020304" pitchFamily="18" charset="0"/>
              </a:rPr>
              <a:t>	</a:t>
            </a:r>
            <a:r>
              <a:rPr sz="2400" b="1" u="sng" dirty="0" err="1">
                <a:latin typeface="Times New Roman" panose="02020603050405020304" pitchFamily="18" charset="0"/>
                <a:cs typeface="Times New Roman" panose="02020603050405020304" pitchFamily="18" charset="0"/>
              </a:rPr>
              <a:t>el</a:t>
            </a:r>
            <a:r>
              <a:rPr sz="2400" b="1" u="sng" spc="-15" dirty="0" err="1">
                <a:latin typeface="Times New Roman" panose="02020603050405020304" pitchFamily="18" charset="0"/>
                <a:cs typeface="Times New Roman" panose="02020603050405020304" pitchFamily="18" charset="0"/>
              </a:rPr>
              <a:t>é</a:t>
            </a:r>
            <a:r>
              <a:rPr sz="2400" b="1" u="sng" dirty="0" err="1">
                <a:latin typeface="Times New Roman" panose="02020603050405020304" pitchFamily="18" charset="0"/>
                <a:cs typeface="Times New Roman" panose="02020603050405020304" pitchFamily="18" charset="0"/>
              </a:rPr>
              <a:t>ct</a:t>
            </a:r>
            <a:r>
              <a:rPr sz="2400" b="1" u="sng" spc="-10" dirty="0" err="1">
                <a:latin typeface="Times New Roman" panose="02020603050405020304" pitchFamily="18" charset="0"/>
                <a:cs typeface="Times New Roman" panose="02020603050405020304" pitchFamily="18" charset="0"/>
              </a:rPr>
              <a:t>r</a:t>
            </a:r>
            <a:r>
              <a:rPr sz="2400" b="1" u="sng" dirty="0" err="1">
                <a:latin typeface="Times New Roman" panose="02020603050405020304" pitchFamily="18" charset="0"/>
                <a:cs typeface="Times New Roman" panose="02020603050405020304" pitchFamily="18" charset="0"/>
              </a:rPr>
              <a:t>icas</a:t>
            </a:r>
            <a:r>
              <a:rPr lang="es-DO" sz="2400" b="1" u="sng" dirty="0">
                <a:latin typeface="Times New Roman" panose="02020603050405020304" pitchFamily="18" charset="0"/>
                <a:cs typeface="Times New Roman" panose="02020603050405020304" pitchFamily="18" charset="0"/>
              </a:rPr>
              <a:t>	</a:t>
            </a:r>
            <a:r>
              <a:rPr sz="2400" b="1" u="sng" spc="-20" dirty="0" err="1">
                <a:latin typeface="Times New Roman" panose="02020603050405020304" pitchFamily="18" charset="0"/>
                <a:cs typeface="Times New Roman" panose="02020603050405020304" pitchFamily="18" charset="0"/>
              </a:rPr>
              <a:t>g</a:t>
            </a:r>
            <a:r>
              <a:rPr sz="2400" b="1" u="sng" dirty="0" err="1">
                <a:latin typeface="Times New Roman" panose="02020603050405020304" pitchFamily="18" charset="0"/>
                <a:cs typeface="Times New Roman" panose="02020603050405020304" pitchFamily="18" charset="0"/>
              </a:rPr>
              <a:t>e</a:t>
            </a:r>
            <a:r>
              <a:rPr sz="2400" b="1" u="sng" spc="-10" dirty="0" err="1">
                <a:latin typeface="Times New Roman" panose="02020603050405020304" pitchFamily="18" charset="0"/>
                <a:cs typeface="Times New Roman" panose="02020603050405020304" pitchFamily="18" charset="0"/>
              </a:rPr>
              <a:t>n</a:t>
            </a:r>
            <a:r>
              <a:rPr sz="2400" b="1" u="sng" dirty="0" err="1">
                <a:latin typeface="Times New Roman" panose="02020603050405020304" pitchFamily="18" charset="0"/>
                <a:cs typeface="Times New Roman" panose="02020603050405020304" pitchFamily="18" charset="0"/>
              </a:rPr>
              <a:t>erales</a:t>
            </a:r>
            <a:r>
              <a:rPr sz="2400" b="1" u="sng" dirty="0">
                <a:latin typeface="Times New Roman" panose="02020603050405020304" pitchFamily="18" charset="0"/>
                <a:cs typeface="Times New Roman" panose="02020603050405020304" pitchFamily="18" charset="0"/>
              </a:rPr>
              <a:t>	</a:t>
            </a:r>
            <a:r>
              <a:rPr sz="2400" b="1" u="sng" spc="-15" dirty="0">
                <a:latin typeface="Times New Roman" panose="02020603050405020304" pitchFamily="18" charset="0"/>
                <a:cs typeface="Times New Roman" panose="02020603050405020304" pitchFamily="18" charset="0"/>
              </a:rPr>
              <a:t>a</a:t>
            </a:r>
            <a:r>
              <a:rPr sz="2400" b="1" u="sng" dirty="0">
                <a:latin typeface="Times New Roman" panose="02020603050405020304" pitchFamily="18" charset="0"/>
                <a:cs typeface="Times New Roman" panose="02020603050405020304" pitchFamily="18" charset="0"/>
              </a:rPr>
              <a:t>is</a:t>
            </a:r>
            <a:r>
              <a:rPr sz="2400" b="1" u="sng" spc="-10" dirty="0">
                <a:latin typeface="Times New Roman" panose="02020603050405020304" pitchFamily="18" charset="0"/>
                <a:cs typeface="Times New Roman" panose="02020603050405020304" pitchFamily="18" charset="0"/>
              </a:rPr>
              <a:t>l</a:t>
            </a:r>
            <a:r>
              <a:rPr sz="2400" b="1" u="sng" dirty="0">
                <a:latin typeface="Times New Roman" panose="02020603050405020304" pitchFamily="18" charset="0"/>
                <a:cs typeface="Times New Roman" panose="02020603050405020304" pitchFamily="18" charset="0"/>
              </a:rPr>
              <a:t>a</a:t>
            </a:r>
            <a:r>
              <a:rPr sz="2400" b="1" u="sng" spc="-10" dirty="0">
                <a:latin typeface="Times New Roman" panose="02020603050405020304" pitchFamily="18" charset="0"/>
                <a:cs typeface="Times New Roman" panose="02020603050405020304" pitchFamily="18" charset="0"/>
              </a:rPr>
              <a:t>do</a:t>
            </a:r>
            <a:r>
              <a:rPr sz="2400" b="1" u="sng" dirty="0">
                <a:latin typeface="Times New Roman" panose="02020603050405020304" pitchFamily="18" charset="0"/>
                <a:cs typeface="Times New Roman" panose="02020603050405020304" pitchFamily="18" charset="0"/>
              </a:rPr>
              <a:t>res	</a:t>
            </a:r>
            <a:r>
              <a:rPr sz="2400" b="1" u="sng" spc="-20" dirty="0">
                <a:latin typeface="Times New Roman" panose="02020603050405020304" pitchFamily="18" charset="0"/>
                <a:cs typeface="Times New Roman" panose="02020603050405020304" pitchFamily="18" charset="0"/>
              </a:rPr>
              <a:t>d</a:t>
            </a:r>
            <a:r>
              <a:rPr sz="2400" b="1" u="sng" dirty="0">
                <a:latin typeface="Times New Roman" panose="02020603050405020304" pitchFamily="18" charset="0"/>
                <a:cs typeface="Times New Roman" panose="02020603050405020304" pitchFamily="18" charset="0"/>
              </a:rPr>
              <a:t>e  </a:t>
            </a:r>
            <a:r>
              <a:rPr sz="2400" b="1" u="sng" spc="-5" dirty="0" err="1" smtClean="0">
                <a:latin typeface="Times New Roman" panose="02020603050405020304" pitchFamily="18" charset="0"/>
                <a:cs typeface="Times New Roman" panose="02020603050405020304" pitchFamily="18" charset="0"/>
              </a:rPr>
              <a:t>suspensión</a:t>
            </a:r>
            <a:endParaRPr sz="2400" b="1" dirty="0">
              <a:latin typeface="Times New Roman" panose="02020603050405020304" pitchFamily="18" charset="0"/>
              <a:cs typeface="Times New Roman" panose="02020603050405020304" pitchFamily="18" charset="0"/>
            </a:endParaRPr>
          </a:p>
          <a:p>
            <a:pPr marL="1212850" lvl="3" indent="-447040">
              <a:lnSpc>
                <a:spcPts val="3800"/>
              </a:lnSpc>
              <a:spcBef>
                <a:spcPts val="5"/>
              </a:spcBef>
              <a:buFont typeface="Wingdings" panose="05000000000000000000" pitchFamily="2" charset="2"/>
              <a:buChar char="ü"/>
              <a:tabLst>
                <a:tab pos="756285" algn="l"/>
              </a:tabLst>
            </a:pPr>
            <a:r>
              <a:rPr sz="2400" spc="-5" dirty="0">
                <a:latin typeface="Times New Roman" panose="02020603050405020304" pitchFamily="18" charset="0"/>
                <a:cs typeface="Times New Roman" panose="02020603050405020304" pitchFamily="18" charset="0"/>
              </a:rPr>
              <a:t>Acoplamiento</a:t>
            </a:r>
            <a:endParaRPr sz="2400" dirty="0">
              <a:latin typeface="Times New Roman" panose="02020603050405020304" pitchFamily="18" charset="0"/>
              <a:cs typeface="Times New Roman" panose="02020603050405020304" pitchFamily="18" charset="0"/>
            </a:endParaRPr>
          </a:p>
          <a:p>
            <a:pPr marL="1261110" lvl="3" indent="-495300">
              <a:lnSpc>
                <a:spcPts val="3800"/>
              </a:lnSpc>
              <a:buFont typeface="Wingdings" panose="05000000000000000000" pitchFamily="2" charset="2"/>
              <a:buChar char="ü"/>
              <a:tabLst>
                <a:tab pos="804545" algn="l"/>
              </a:tabLst>
            </a:pPr>
            <a:r>
              <a:rPr sz="2400" spc="-5" dirty="0" err="1">
                <a:latin typeface="Times New Roman" panose="02020603050405020304" pitchFamily="18" charset="0"/>
                <a:cs typeface="Times New Roman" panose="02020603050405020304" pitchFamily="18" charset="0"/>
              </a:rPr>
              <a:t>Diámetro</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máximo</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del</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disco</a:t>
            </a:r>
            <a:endParaRPr sz="2400" dirty="0">
              <a:latin typeface="Times New Roman" panose="02020603050405020304" pitchFamily="18" charset="0"/>
              <a:cs typeface="Times New Roman" panose="02020603050405020304" pitchFamily="18" charset="0"/>
            </a:endParaRPr>
          </a:p>
          <a:p>
            <a:pPr marL="1261110" lvl="3" indent="-495300">
              <a:lnSpc>
                <a:spcPts val="3800"/>
              </a:lnSpc>
              <a:buFont typeface="Wingdings" panose="05000000000000000000" pitchFamily="2" charset="2"/>
              <a:buChar char="ü"/>
              <a:tabLst>
                <a:tab pos="804545" algn="l"/>
              </a:tabLst>
            </a:pPr>
            <a:r>
              <a:rPr sz="2400" spc="-5" dirty="0" err="1">
                <a:latin typeface="Times New Roman" panose="02020603050405020304" pitchFamily="18" charset="0"/>
                <a:cs typeface="Times New Roman" panose="02020603050405020304" pitchFamily="18" charset="0"/>
              </a:rPr>
              <a:t>Espacio</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entre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unidades</a:t>
            </a:r>
            <a:endParaRPr sz="2400" dirty="0">
              <a:latin typeface="Times New Roman" panose="02020603050405020304" pitchFamily="18" charset="0"/>
              <a:cs typeface="Times New Roman" panose="02020603050405020304" pitchFamily="18" charset="0"/>
            </a:endParaRPr>
          </a:p>
          <a:p>
            <a:pPr marL="1261745" lvl="3" indent="-495934">
              <a:lnSpc>
                <a:spcPts val="3800"/>
              </a:lnSpc>
              <a:spcBef>
                <a:spcPts val="5"/>
              </a:spcBef>
              <a:buFont typeface="Wingdings" panose="05000000000000000000" pitchFamily="2" charset="2"/>
              <a:buChar char="ü"/>
              <a:tabLst>
                <a:tab pos="805180" algn="l"/>
              </a:tabLst>
            </a:pPr>
            <a:r>
              <a:rPr sz="2400" spc="-5" dirty="0" err="1">
                <a:latin typeface="Times New Roman" panose="02020603050405020304" pitchFamily="18" charset="0"/>
                <a:cs typeface="Times New Roman" panose="02020603050405020304" pitchFamily="18" charset="0"/>
              </a:rPr>
              <a:t>Distancia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mínima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 fuga</a:t>
            </a:r>
            <a:endParaRPr sz="2400" dirty="0">
              <a:latin typeface="Times New Roman" panose="02020603050405020304" pitchFamily="18" charset="0"/>
              <a:cs typeface="Times New Roman" panose="02020603050405020304" pitchFamily="18" charset="0"/>
            </a:endParaRPr>
          </a:p>
          <a:p>
            <a:pPr marL="1261110" lvl="3" indent="-495300">
              <a:lnSpc>
                <a:spcPts val="3800"/>
              </a:lnSpc>
              <a:buFont typeface="Wingdings" panose="05000000000000000000" pitchFamily="2" charset="2"/>
              <a:buChar char="ü"/>
              <a:tabLst>
                <a:tab pos="804545" algn="l"/>
              </a:tabLst>
            </a:pPr>
            <a:r>
              <a:rPr sz="2400" spc="-5" dirty="0">
                <a:latin typeface="Times New Roman" panose="02020603050405020304" pitchFamily="18" charset="0"/>
                <a:cs typeface="Times New Roman" panose="02020603050405020304" pitchFamily="18" charset="0"/>
              </a:rPr>
              <a:t>Resistencia</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electromecánica</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combinada</a:t>
            </a:r>
            <a:endParaRPr sz="2400" dirty="0">
              <a:latin typeface="Times New Roman" panose="02020603050405020304" pitchFamily="18" charset="0"/>
              <a:cs typeface="Times New Roman" panose="02020603050405020304" pitchFamily="18" charset="0"/>
            </a:endParaRPr>
          </a:p>
          <a:p>
            <a:pPr marL="1261110" lvl="3" indent="-495300">
              <a:lnSpc>
                <a:spcPts val="3800"/>
              </a:lnSpc>
              <a:buFont typeface="Wingdings" panose="05000000000000000000" pitchFamily="2" charset="2"/>
              <a:buChar char="ü"/>
              <a:tabLst>
                <a:tab pos="804545" algn="l"/>
              </a:tabLst>
            </a:pPr>
            <a:r>
              <a:rPr sz="2400" spc="-5" dirty="0" err="1">
                <a:latin typeface="Times New Roman" panose="02020603050405020304" pitchFamily="18" charset="0"/>
                <a:cs typeface="Times New Roman" panose="02020603050405020304" pitchFamily="18" charset="0"/>
              </a:rPr>
              <a:t>Nivel</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básico</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impulso</a:t>
            </a:r>
            <a:r>
              <a:rPr sz="2400" spc="-10" dirty="0">
                <a:latin typeface="Times New Roman" panose="02020603050405020304" pitchFamily="18" charset="0"/>
                <a:cs typeface="Times New Roman" panose="02020603050405020304" pitchFamily="18" charset="0"/>
              </a:rPr>
              <a:t> (BIL)</a:t>
            </a:r>
            <a:endParaRPr lang="es-AR" sz="2400" spc="-10" dirty="0">
              <a:latin typeface="Times New Roman" panose="02020603050405020304" pitchFamily="18" charset="0"/>
              <a:cs typeface="Times New Roman" panose="02020603050405020304" pitchFamily="18" charset="0"/>
            </a:endParaRPr>
          </a:p>
          <a:p>
            <a:pPr marL="1109345" marR="368935" lvl="3" indent="-342900">
              <a:lnSpc>
                <a:spcPts val="3800"/>
              </a:lnSpc>
              <a:spcBef>
                <a:spcPts val="350"/>
              </a:spcBef>
              <a:buFont typeface="Wingdings" panose="05000000000000000000" pitchFamily="2" charset="2"/>
              <a:buChar char="ü"/>
              <a:tabLst>
                <a:tab pos="804545" algn="l"/>
              </a:tabLst>
            </a:pPr>
            <a:r>
              <a:rPr sz="2400" spc="-5" dirty="0" err="1">
                <a:latin typeface="Times New Roman" panose="02020603050405020304" pitchFamily="18" charset="0"/>
                <a:cs typeface="Times New Roman" panose="02020603050405020304" pitchFamily="18" charset="0"/>
              </a:rPr>
              <a:t>Tensión</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resistencia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5" dirty="0">
                <a:latin typeface="Times New Roman" panose="02020603050405020304" pitchFamily="18" charset="0"/>
                <a:cs typeface="Times New Roman" panose="02020603050405020304" pitchFamily="18" charset="0"/>
              </a:rPr>
              <a:t> frecuencia industrial</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seco</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 </a:t>
            </a:r>
            <a:r>
              <a:rPr sz="2400" spc="-37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bajo</a:t>
            </a:r>
            <a:r>
              <a:rPr sz="2400" spc="-1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lluvia</a:t>
            </a:r>
            <a:endParaRPr lang="es-AR" sz="2400" spc="-5" dirty="0">
              <a:latin typeface="Times New Roman" panose="02020603050405020304" pitchFamily="18" charset="0"/>
              <a:cs typeface="Times New Roman" panose="02020603050405020304" pitchFamily="18" charset="0"/>
            </a:endParaRPr>
          </a:p>
          <a:p>
            <a:pPr marL="12065" lvl="1">
              <a:lnSpc>
                <a:spcPts val="3800"/>
              </a:lnSpc>
              <a:spcBef>
                <a:spcPts val="1180"/>
              </a:spcBef>
              <a:tabLst>
                <a:tab pos="469265" algn="l"/>
                <a:tab pos="469900" algn="l"/>
              </a:tabLst>
            </a:pPr>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calificación</a:t>
            </a:r>
            <a:r>
              <a:rP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diseño </a:t>
            </a:r>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aisladores</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soporte</a:t>
            </a:r>
            <a:endPar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nSpc>
                <a:spcPts val="3800"/>
              </a:lnSpc>
              <a:spcBef>
                <a:spcPts val="1180"/>
              </a:spcBef>
              <a:tabLst>
                <a:tab pos="469265" algn="l"/>
                <a:tab pos="469900" algn="l"/>
              </a:tabLst>
            </a:pP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155065" lvl="3" indent="-457834">
              <a:lnSpc>
                <a:spcPts val="3800"/>
              </a:lnSpc>
              <a:spcBef>
                <a:spcPts val="735"/>
              </a:spcBef>
              <a:buFont typeface="Wingdings" panose="05000000000000000000" pitchFamily="2" charset="2"/>
              <a:buChar char="ü"/>
              <a:tabLst>
                <a:tab pos="698500" algn="l"/>
              </a:tabLst>
            </a:pPr>
            <a:r>
              <a:rPr sz="2400" spc="-5" dirty="0" err="1">
                <a:latin typeface="Times New Roman" panose="02020603050405020304" pitchFamily="18" charset="0"/>
                <a:cs typeface="Times New Roman" panose="02020603050405020304" pitchFamily="18" charset="0"/>
              </a:rPr>
              <a:t>Prueba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corona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visual</a:t>
            </a:r>
            <a:endParaRPr sz="2400" dirty="0">
              <a:latin typeface="Times New Roman" panose="02020603050405020304" pitchFamily="18" charset="0"/>
              <a:cs typeface="Times New Roman" panose="02020603050405020304" pitchFamily="18" charset="0"/>
            </a:endParaRPr>
          </a:p>
          <a:p>
            <a:pPr marL="1155065" lvl="3" indent="-457834">
              <a:lnSpc>
                <a:spcPts val="3800"/>
              </a:lnSpc>
              <a:spcBef>
                <a:spcPts val="740"/>
              </a:spcBef>
              <a:buFont typeface="Wingdings" panose="05000000000000000000" pitchFamily="2" charset="2"/>
              <a:buChar char="ü"/>
              <a:tabLst>
                <a:tab pos="698500" algn="l"/>
              </a:tabLst>
            </a:pPr>
            <a:r>
              <a:rPr sz="2400" spc="-5" dirty="0">
                <a:latin typeface="Times New Roman" panose="02020603050405020304" pitchFamily="18" charset="0"/>
                <a:cs typeface="Times New Roman" panose="02020603050405020304" pitchFamily="18" charset="0"/>
              </a:rPr>
              <a:t>Prueba de</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radio</a:t>
            </a:r>
            <a:r>
              <a:rPr sz="2400" spc="-2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interferencia</a:t>
            </a:r>
            <a:endParaRPr lang="es-AR" sz="2400" spc="-5" dirty="0">
              <a:latin typeface="Times New Roman" panose="02020603050405020304" pitchFamily="18" charset="0"/>
              <a:cs typeface="Times New Roman" panose="02020603050405020304" pitchFamily="18" charset="0"/>
            </a:endParaRPr>
          </a:p>
          <a:p>
            <a:pPr marL="1155065" lvl="3" indent="-457834">
              <a:lnSpc>
                <a:spcPts val="3800"/>
              </a:lnSpc>
              <a:spcBef>
                <a:spcPts val="740"/>
              </a:spcBef>
              <a:buFont typeface="Wingdings" panose="05000000000000000000" pitchFamily="2" charset="2"/>
              <a:buChar char="ü"/>
              <a:tabLst>
                <a:tab pos="698500" algn="l"/>
              </a:tabLst>
            </a:pPr>
            <a:r>
              <a:rPr lang="es-AR" sz="2400" spc="-5" dirty="0">
                <a:latin typeface="Times New Roman" panose="02020603050405020304" pitchFamily="18" charset="0"/>
                <a:cs typeface="Times New Roman" panose="02020603050405020304" pitchFamily="18" charset="0"/>
              </a:rPr>
              <a:t>Prueba</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impulso </a:t>
            </a:r>
          </a:p>
          <a:p>
            <a:pPr marL="1155065" lvl="3" indent="-457834">
              <a:lnSpc>
                <a:spcPts val="3800"/>
              </a:lnSpc>
              <a:spcBef>
                <a:spcPts val="740"/>
              </a:spcBef>
              <a:buFont typeface="Wingdings" panose="05000000000000000000" pitchFamily="2" charset="2"/>
              <a:buChar char="ü"/>
              <a:tabLst>
                <a:tab pos="698500" algn="l"/>
              </a:tabLst>
            </a:pPr>
            <a:r>
              <a:rPr lang="es-AR" sz="2400" spc="-5" dirty="0">
                <a:latin typeface="Times New Roman" panose="02020603050405020304" pitchFamily="18" charset="0"/>
                <a:cs typeface="Times New Roman" panose="02020603050405020304" pitchFamily="18" charset="0"/>
              </a:rPr>
              <a:t>Pruebas </a:t>
            </a:r>
            <a:r>
              <a:rPr lang="es-AR" sz="2400" dirty="0">
                <a:latin typeface="Times New Roman" panose="02020603050405020304" pitchFamily="18" charset="0"/>
                <a:cs typeface="Times New Roman" panose="02020603050405020304" pitchFamily="18" charset="0"/>
              </a:rPr>
              <a:t>a</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frecuencias</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régimen </a:t>
            </a:r>
          </a:p>
          <a:p>
            <a:pPr marL="1155065" lvl="3" indent="-457834">
              <a:lnSpc>
                <a:spcPts val="3800"/>
              </a:lnSpc>
              <a:spcBef>
                <a:spcPts val="740"/>
              </a:spcBef>
              <a:buFont typeface="Wingdings" panose="05000000000000000000" pitchFamily="2" charset="2"/>
              <a:buChar char="ü"/>
              <a:tabLst>
                <a:tab pos="698500" algn="l"/>
              </a:tabLst>
            </a:pPr>
            <a:r>
              <a:rPr lang="es-AR" sz="2400" spc="-5" dirty="0">
                <a:latin typeface="Times New Roman" panose="02020603050405020304" pitchFamily="18" charset="0"/>
                <a:cs typeface="Times New Roman" panose="02020603050405020304" pitchFamily="18" charset="0"/>
              </a:rPr>
              <a:t>Pruebas mecánicas</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y</a:t>
            </a:r>
            <a:r>
              <a:rPr lang="es-AR" sz="2400" spc="-3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termo</a:t>
            </a:r>
            <a:r>
              <a:rPr lang="es-AR" sz="2400" spc="-5" dirty="0">
                <a:latin typeface="Times New Roman" panose="02020603050405020304" pitchFamily="18" charset="0"/>
                <a:cs typeface="Times New Roman" panose="02020603050405020304" pitchFamily="18" charset="0"/>
              </a:rPr>
              <a:t> mecánicas </a:t>
            </a:r>
          </a:p>
          <a:p>
            <a:pPr marL="1155065" lvl="3" indent="-457834">
              <a:lnSpc>
                <a:spcPts val="3800"/>
              </a:lnSpc>
              <a:spcBef>
                <a:spcPts val="740"/>
              </a:spcBef>
              <a:buFont typeface="Wingdings" panose="05000000000000000000" pitchFamily="2" charset="2"/>
              <a:buChar char="ü"/>
              <a:tabLst>
                <a:tab pos="698500" algn="l"/>
              </a:tabLst>
            </a:pPr>
            <a:r>
              <a:rPr lang="es-AR" sz="2400" spc="-5" dirty="0">
                <a:latin typeface="Times New Roman" panose="02020603050405020304" pitchFamily="18" charset="0"/>
                <a:cs typeface="Times New Roman" panose="02020603050405020304" pitchFamily="18" charset="0"/>
              </a:rPr>
              <a:t>Pruebas</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sísmicas</a:t>
            </a:r>
            <a:endParaRPr lang="es-AR" sz="2400" dirty="0">
              <a:latin typeface="Times New Roman" panose="02020603050405020304" pitchFamily="18" charset="0"/>
              <a:cs typeface="Times New Roman" panose="02020603050405020304" pitchFamily="18" charset="0"/>
            </a:endParaRPr>
          </a:p>
          <a:p>
            <a:pPr marL="697865" lvl="2" indent="-457834">
              <a:spcBef>
                <a:spcPts val="740"/>
              </a:spcBef>
              <a:buAutoNum type="arabicPeriod"/>
              <a:tabLst>
                <a:tab pos="698500" algn="l"/>
              </a:tabLst>
            </a:pP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CFA59103-6784-4691-85EB-FD05962FB576}"/>
              </a:ext>
            </a:extLst>
          </p:cNvPr>
          <p:cNvPicPr/>
          <p:nvPr/>
        </p:nvPicPr>
        <p:blipFill>
          <a:blip r:embed="rId3" cstate="print"/>
          <a:stretch>
            <a:fillRect/>
          </a:stretch>
        </p:blipFill>
        <p:spPr>
          <a:xfrm>
            <a:off x="10972800" y="213902"/>
            <a:ext cx="2208357" cy="548098"/>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143000" y="914400"/>
            <a:ext cx="11658600" cy="8416407"/>
          </a:xfrm>
          <a:prstGeom prst="rect">
            <a:avLst/>
          </a:prstGeom>
        </p:spPr>
        <p:txBody>
          <a:bodyPr vert="horz" wrap="square" lIns="0" tIns="105410" rIns="0" bIns="0" rtlCol="0">
            <a:spAutoFit/>
          </a:bodyPr>
          <a:lstStyle/>
          <a:p>
            <a:pPr marL="12065" lvl="1">
              <a:spcBef>
                <a:spcPts val="830"/>
              </a:spcBef>
              <a:tabLst>
                <a:tab pos="469265" algn="l"/>
                <a:tab pos="469900" algn="l"/>
              </a:tabLst>
            </a:pP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calificación</a:t>
            </a:r>
            <a:r>
              <a:rP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 </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diseño</a:t>
            </a:r>
            <a:r>
              <a:rPr sz="32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aisladores</a:t>
            </a:r>
            <a:r>
              <a:rP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suspensión</a:t>
            </a:r>
            <a:endParaRPr lang="es-AR" sz="32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spcBef>
                <a:spcPts val="830"/>
              </a:spcBef>
              <a:tabLst>
                <a:tab pos="469265" algn="l"/>
                <a:tab pos="469900" algn="l"/>
              </a:tabLst>
            </a:pPr>
            <a:endParaRPr sz="3200" dirty="0">
              <a:latin typeface="Times New Roman" panose="02020603050405020304" pitchFamily="18" charset="0"/>
              <a:cs typeface="Times New Roman" panose="02020603050405020304" pitchFamily="18" charset="0"/>
            </a:endParaRPr>
          </a:p>
          <a:p>
            <a:pPr marL="2069465" lvl="5" indent="-457834">
              <a:spcBef>
                <a:spcPts val="730"/>
              </a:spcBef>
              <a:buFont typeface="Wingdings" panose="05000000000000000000" pitchFamily="2" charset="2"/>
              <a:buChar char="ü"/>
              <a:tabLst>
                <a:tab pos="698500" algn="l"/>
              </a:tabLst>
            </a:pPr>
            <a:r>
              <a:rPr sz="3200" spc="-5" dirty="0">
                <a:latin typeface="Times New Roman" panose="02020603050405020304" pitchFamily="18" charset="0"/>
                <a:cs typeface="Times New Roman" panose="02020603050405020304" pitchFamily="18" charset="0"/>
              </a:rPr>
              <a:t>Prueba</a:t>
            </a:r>
            <a:r>
              <a:rPr sz="3200" spc="-1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de</a:t>
            </a:r>
            <a:r>
              <a:rPr sz="3200" spc="-2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corona</a:t>
            </a:r>
            <a:r>
              <a:rPr sz="3200" spc="-2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visual</a:t>
            </a:r>
            <a:endParaRPr sz="3200" dirty="0">
              <a:latin typeface="Times New Roman" panose="02020603050405020304" pitchFamily="18" charset="0"/>
              <a:cs typeface="Times New Roman" panose="02020603050405020304" pitchFamily="18" charset="0"/>
            </a:endParaRPr>
          </a:p>
          <a:p>
            <a:pPr marL="2069465" lvl="5" indent="-457834">
              <a:spcBef>
                <a:spcPts val="735"/>
              </a:spcBef>
              <a:buFont typeface="Wingdings" panose="05000000000000000000" pitchFamily="2" charset="2"/>
              <a:buChar char="ü"/>
              <a:tabLst>
                <a:tab pos="698500" algn="l"/>
              </a:tabLst>
            </a:pPr>
            <a:r>
              <a:rPr sz="3200" spc="-5" dirty="0">
                <a:latin typeface="Times New Roman" panose="02020603050405020304" pitchFamily="18" charset="0"/>
                <a:cs typeface="Times New Roman" panose="02020603050405020304" pitchFamily="18" charset="0"/>
              </a:rPr>
              <a:t>Prueba de</a:t>
            </a:r>
            <a:r>
              <a:rPr sz="3200" spc="-1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radio</a:t>
            </a:r>
            <a:r>
              <a:rPr sz="3200" spc="-2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interferencia</a:t>
            </a:r>
            <a:endParaRPr sz="3200" dirty="0">
              <a:latin typeface="Times New Roman" panose="02020603050405020304" pitchFamily="18" charset="0"/>
              <a:cs typeface="Times New Roman" panose="02020603050405020304" pitchFamily="18" charset="0"/>
            </a:endParaRPr>
          </a:p>
          <a:p>
            <a:pPr marL="2069465" lvl="5" indent="-457834">
              <a:spcBef>
                <a:spcPts val="745"/>
              </a:spcBef>
              <a:buFont typeface="Wingdings" panose="05000000000000000000" pitchFamily="2" charset="2"/>
              <a:buChar char="ü"/>
              <a:tabLst>
                <a:tab pos="698500" algn="l"/>
              </a:tabLst>
            </a:pPr>
            <a:r>
              <a:rPr sz="3200" spc="-5" dirty="0">
                <a:latin typeface="Times New Roman" panose="02020603050405020304" pitchFamily="18" charset="0"/>
                <a:cs typeface="Times New Roman" panose="02020603050405020304" pitchFamily="18" charset="0"/>
              </a:rPr>
              <a:t>Prueba</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de</a:t>
            </a:r>
            <a:r>
              <a:rPr sz="3200" spc="-2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impulso</a:t>
            </a:r>
            <a:endParaRPr sz="3200" dirty="0">
              <a:latin typeface="Times New Roman" panose="02020603050405020304" pitchFamily="18" charset="0"/>
              <a:cs typeface="Times New Roman" panose="02020603050405020304" pitchFamily="18" charset="0"/>
            </a:endParaRPr>
          </a:p>
          <a:p>
            <a:pPr marL="2069465" lvl="5" indent="-457834">
              <a:spcBef>
                <a:spcPts val="730"/>
              </a:spcBef>
              <a:buFont typeface="Wingdings" panose="05000000000000000000" pitchFamily="2" charset="2"/>
              <a:buChar char="ü"/>
              <a:tabLst>
                <a:tab pos="698500" algn="l"/>
              </a:tabLst>
            </a:pPr>
            <a:r>
              <a:rPr sz="3200" spc="-5" dirty="0">
                <a:latin typeface="Times New Roman" panose="02020603050405020304" pitchFamily="18" charset="0"/>
                <a:cs typeface="Times New Roman" panose="02020603050405020304" pitchFamily="18" charset="0"/>
              </a:rPr>
              <a:t>Pruebas </a:t>
            </a:r>
            <a:r>
              <a:rPr sz="3200" dirty="0">
                <a:latin typeface="Times New Roman" panose="02020603050405020304" pitchFamily="18" charset="0"/>
                <a:cs typeface="Times New Roman" panose="02020603050405020304" pitchFamily="18" charset="0"/>
              </a:rPr>
              <a:t>a</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frecuencias</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de</a:t>
            </a:r>
            <a:r>
              <a:rPr sz="3200" spc="-2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régimen</a:t>
            </a:r>
          </a:p>
          <a:p>
            <a:pPr marL="2069465" lvl="5" indent="-457834">
              <a:spcBef>
                <a:spcPts val="730"/>
              </a:spcBef>
              <a:buFont typeface="Wingdings" panose="05000000000000000000" pitchFamily="2" charset="2"/>
              <a:buChar char="ü"/>
              <a:tabLst>
                <a:tab pos="698500" algn="l"/>
              </a:tabLst>
            </a:pPr>
            <a:r>
              <a:rPr sz="3200" spc="-5" dirty="0">
                <a:latin typeface="Times New Roman" panose="02020603050405020304" pitchFamily="18" charset="0"/>
                <a:cs typeface="Times New Roman" panose="02020603050405020304" pitchFamily="18" charset="0"/>
              </a:rPr>
              <a:t>Pruebas de</a:t>
            </a:r>
            <a:r>
              <a:rPr sz="3200" spc="-15"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distribución</a:t>
            </a:r>
            <a:r>
              <a:rPr sz="3200" spc="-1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de</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potencial</a:t>
            </a:r>
            <a:endParaRPr sz="3200" dirty="0">
              <a:latin typeface="Times New Roman" panose="02020603050405020304" pitchFamily="18" charset="0"/>
              <a:cs typeface="Times New Roman" panose="02020603050405020304" pitchFamily="18" charset="0"/>
            </a:endParaRPr>
          </a:p>
          <a:p>
            <a:pPr marL="2069465" lvl="5" indent="-457834">
              <a:spcBef>
                <a:spcPts val="735"/>
              </a:spcBef>
              <a:buFont typeface="Wingdings" panose="05000000000000000000" pitchFamily="2" charset="2"/>
              <a:buChar char="ü"/>
              <a:tabLst>
                <a:tab pos="698500" algn="l"/>
              </a:tabLst>
            </a:pPr>
            <a:r>
              <a:rPr sz="3200" spc="-5" dirty="0">
                <a:latin typeface="Times New Roman" panose="02020603050405020304" pitchFamily="18" charset="0"/>
                <a:cs typeface="Times New Roman" panose="02020603050405020304" pitchFamily="18" charset="0"/>
              </a:rPr>
              <a:t>Pruebas de</a:t>
            </a:r>
            <a:r>
              <a:rPr sz="3200" spc="-1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arco</a:t>
            </a:r>
            <a:r>
              <a:rPr sz="3200" spc="-2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de</a:t>
            </a:r>
            <a:r>
              <a:rPr sz="3200"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potencia</a:t>
            </a:r>
            <a:endParaRPr sz="3200" dirty="0">
              <a:latin typeface="Times New Roman" panose="02020603050405020304" pitchFamily="18" charset="0"/>
              <a:cs typeface="Times New Roman" panose="02020603050405020304" pitchFamily="18" charset="0"/>
            </a:endParaRPr>
          </a:p>
          <a:p>
            <a:pPr marL="2743200" lvl="5" indent="-457200">
              <a:buFont typeface="Wingdings" panose="05000000000000000000" pitchFamily="2" charset="2"/>
              <a:buChar char="ü"/>
            </a:pPr>
            <a:endParaRPr sz="3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spcBef>
                <a:spcPts val="50"/>
              </a:spcBef>
              <a:buFont typeface="Arial"/>
              <a:buAutoNum type="arabicPeriod"/>
            </a:pPr>
            <a:endParaRPr sz="3200" dirty="0">
              <a:latin typeface="Times New Roman" panose="02020603050405020304" pitchFamily="18" charset="0"/>
              <a:cs typeface="Times New Roman" panose="02020603050405020304" pitchFamily="18" charset="0"/>
            </a:endParaRPr>
          </a:p>
          <a:p>
            <a:pPr marL="12065" lvl="1">
              <a:tabLst>
                <a:tab pos="469265" algn="l"/>
                <a:tab pos="469900" algn="l"/>
              </a:tabLst>
            </a:pPr>
            <a:r>
              <a:rPr sz="3200" b="1" u="sng" spc="-5" dirty="0">
                <a:latin typeface="Times New Roman" panose="02020603050405020304" pitchFamily="18" charset="0"/>
                <a:cs typeface="Times New Roman" panose="02020603050405020304" pitchFamily="18" charset="0"/>
              </a:rPr>
              <a:t>Prueba</a:t>
            </a:r>
            <a:r>
              <a:rPr sz="3200" b="1" u="sng" spc="-20" dirty="0">
                <a:latin typeface="Times New Roman" panose="02020603050405020304" pitchFamily="18" charset="0"/>
                <a:cs typeface="Times New Roman" panose="02020603050405020304" pitchFamily="18" charset="0"/>
              </a:rPr>
              <a:t> </a:t>
            </a:r>
            <a:r>
              <a:rPr sz="3200" b="1" u="sng" spc="-5" dirty="0">
                <a:latin typeface="Times New Roman" panose="02020603050405020304" pitchFamily="18" charset="0"/>
                <a:cs typeface="Times New Roman" panose="02020603050405020304" pitchFamily="18" charset="0"/>
              </a:rPr>
              <a:t>de</a:t>
            </a:r>
            <a:r>
              <a:rPr sz="3200" b="1" u="sng" spc="-30" dirty="0">
                <a:latin typeface="Times New Roman" panose="02020603050405020304" pitchFamily="18" charset="0"/>
                <a:cs typeface="Times New Roman" panose="02020603050405020304" pitchFamily="18" charset="0"/>
              </a:rPr>
              <a:t> </a:t>
            </a:r>
            <a:r>
              <a:rPr sz="3200" b="1" u="sng" spc="-5" dirty="0" err="1">
                <a:latin typeface="Times New Roman" panose="02020603050405020304" pitchFamily="18" charset="0"/>
                <a:cs typeface="Times New Roman" panose="02020603050405020304" pitchFamily="18" charset="0"/>
              </a:rPr>
              <a:t>rutina</a:t>
            </a:r>
            <a:endParaRPr lang="es-AR" sz="3200" b="1" u="sng" spc="-5" dirty="0">
              <a:latin typeface="Times New Roman" panose="02020603050405020304" pitchFamily="18" charset="0"/>
              <a:cs typeface="Times New Roman" panose="02020603050405020304" pitchFamily="18" charset="0"/>
            </a:endParaRPr>
          </a:p>
          <a:p>
            <a:pPr marL="12065" lvl="1">
              <a:tabLst>
                <a:tab pos="469265" algn="l"/>
                <a:tab pos="469900" algn="l"/>
              </a:tabLst>
            </a:pPr>
            <a:endParaRPr sz="3200" dirty="0">
              <a:latin typeface="Times New Roman" panose="02020603050405020304" pitchFamily="18" charset="0"/>
              <a:cs typeface="Times New Roman" panose="02020603050405020304" pitchFamily="18" charset="0"/>
            </a:endParaRPr>
          </a:p>
          <a:p>
            <a:pPr marL="2069465" lvl="5" indent="-457834">
              <a:spcBef>
                <a:spcPts val="735"/>
              </a:spcBef>
              <a:buFont typeface="Wingdings" panose="05000000000000000000" pitchFamily="2" charset="2"/>
              <a:buChar char="ü"/>
              <a:tabLst>
                <a:tab pos="698500" algn="l"/>
              </a:tabLst>
            </a:pPr>
            <a:r>
              <a:rP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Inspección</a:t>
            </a:r>
            <a:r>
              <a:rPr sz="3200" spc="-4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visual</a:t>
            </a:r>
            <a:endParaRP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069465" lvl="5" indent="-457834">
              <a:spcBef>
                <a:spcPts val="730"/>
              </a:spcBef>
              <a:buFont typeface="Wingdings" panose="05000000000000000000" pitchFamily="2" charset="2"/>
              <a:buChar char="ü"/>
              <a:tabLst>
                <a:tab pos="698500" algn="l"/>
              </a:tabLst>
            </a:pPr>
            <a:r>
              <a:rPr sz="3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32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descarga</a:t>
            </a:r>
            <a:r>
              <a:rPr sz="32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disruptiva</a:t>
            </a:r>
            <a:endParaRP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069465" lvl="5" indent="-457834">
              <a:spcBef>
                <a:spcPts val="735"/>
              </a:spcBef>
              <a:buFont typeface="Wingdings" panose="05000000000000000000" pitchFamily="2" charset="2"/>
              <a:buChar char="ü"/>
              <a:tabLst>
                <a:tab pos="698500" algn="l"/>
              </a:tabLst>
            </a:pPr>
            <a:r>
              <a:rPr sz="3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a:t>
            </a:r>
            <a:r>
              <a:rPr sz="32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32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tracción</a:t>
            </a:r>
            <a:r>
              <a:rPr sz="32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mecánica</a:t>
            </a:r>
          </a:p>
        </p:txBody>
      </p:sp>
      <p:pic>
        <p:nvPicPr>
          <p:cNvPr id="3" name="object 5">
            <a:extLst>
              <a:ext uri="{FF2B5EF4-FFF2-40B4-BE49-F238E27FC236}">
                <a16:creationId xmlns:a16="http://schemas.microsoft.com/office/drawing/2014/main" xmlns="" id="{BE9E1E1E-E95D-4FB1-AB99-E78E459E84E4}"/>
              </a:ext>
            </a:extLst>
          </p:cNvPr>
          <p:cNvPicPr/>
          <p:nvPr/>
        </p:nvPicPr>
        <p:blipFill>
          <a:blip r:embed="rId3" cstate="print"/>
          <a:stretch>
            <a:fillRect/>
          </a:stretch>
        </p:blipFill>
        <p:spPr>
          <a:xfrm>
            <a:off x="10972800" y="137702"/>
            <a:ext cx="2208357" cy="548098"/>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57200" y="1211997"/>
            <a:ext cx="12649200" cy="8209940"/>
          </a:xfrm>
          <a:prstGeom prst="rect">
            <a:avLst/>
          </a:prstGeom>
        </p:spPr>
        <p:txBody>
          <a:bodyPr vert="horz" wrap="square" lIns="0" tIns="12700" rIns="0" bIns="0" rtlCol="0">
            <a:spAutoFit/>
          </a:bodyPr>
          <a:lstStyle/>
          <a:p>
            <a:pPr marL="12065" lvl="1" algn="just">
              <a:tabLst>
                <a:tab pos="360045" algn="l"/>
              </a:tabLst>
            </a:pPr>
            <a:r>
              <a:rPr sz="22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Objeto</a:t>
            </a:r>
            <a:r>
              <a:rPr sz="2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200"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campo</a:t>
            </a:r>
            <a:r>
              <a:rPr sz="22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2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aplicaciones</a:t>
            </a:r>
            <a:endParaRPr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12800" marR="5715" lvl="1" indent="-342900" algn="just">
              <a:spcBef>
                <a:spcPts val="819"/>
              </a:spcBef>
              <a:buFont typeface="Wingdings" panose="05000000000000000000" pitchFamily="2" charset="2"/>
              <a:buChar char="Ø"/>
            </a:pPr>
            <a:r>
              <a:rPr sz="2200" dirty="0">
                <a:latin typeface="Times New Roman" panose="02020603050405020304" pitchFamily="18" charset="0"/>
                <a:cs typeface="Times New Roman" panose="02020603050405020304" pitchFamily="18" charset="0"/>
              </a:rPr>
              <a:t>El</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propósito</a:t>
            </a:r>
            <a:r>
              <a:rPr sz="2200" dirty="0">
                <a:latin typeface="Times New Roman" panose="02020603050405020304" pitchFamily="18" charset="0"/>
                <a:cs typeface="Times New Roman" panose="02020603050405020304" pitchFamily="18" charset="0"/>
              </a:rPr>
              <a:t> de</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esta</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especificación</a:t>
            </a:r>
            <a:r>
              <a:rPr sz="2200" dirty="0">
                <a:latin typeface="Times New Roman" panose="02020603050405020304" pitchFamily="18" charset="0"/>
                <a:cs typeface="Times New Roman" panose="02020603050405020304" pitchFamily="18" charset="0"/>
              </a:rPr>
              <a:t> es</a:t>
            </a:r>
            <a:r>
              <a:rPr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establecer</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las</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condiciones </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técnicas generales </a:t>
            </a:r>
            <a:r>
              <a:rPr sz="2200" dirty="0">
                <a:latin typeface="Times New Roman" panose="02020603050405020304" pitchFamily="18" charset="0"/>
                <a:cs typeface="Times New Roman" panose="02020603050405020304" pitchFamily="18" charset="0"/>
              </a:rPr>
              <a:t>que </a:t>
            </a:r>
            <a:r>
              <a:rPr sz="2200" spc="-5" dirty="0">
                <a:latin typeface="Times New Roman" panose="02020603050405020304" pitchFamily="18" charset="0"/>
                <a:cs typeface="Times New Roman" panose="02020603050405020304" pitchFamily="18" charset="0"/>
              </a:rPr>
              <a:t>deberán cumplir </a:t>
            </a:r>
            <a:r>
              <a:rPr sz="2200" dirty="0">
                <a:latin typeface="Times New Roman" panose="02020603050405020304" pitchFamily="18" charset="0"/>
                <a:cs typeface="Times New Roman" panose="02020603050405020304" pitchFamily="18" charset="0"/>
              </a:rPr>
              <a:t>los </a:t>
            </a:r>
            <a:r>
              <a:rPr sz="2200" spc="-5" dirty="0">
                <a:latin typeface="Times New Roman" panose="02020603050405020304" pitchFamily="18" charset="0"/>
                <a:cs typeface="Times New Roman" panose="02020603050405020304" pitchFamily="18" charset="0"/>
              </a:rPr>
              <a:t>pararrayos </a:t>
            </a:r>
            <a:r>
              <a:rPr sz="2200" dirty="0">
                <a:latin typeface="Times New Roman" panose="02020603050405020304" pitchFamily="18" charset="0"/>
                <a:cs typeface="Times New Roman" panose="02020603050405020304" pitchFamily="18" charset="0"/>
              </a:rPr>
              <a:t>a </a:t>
            </a:r>
            <a:r>
              <a:rPr sz="2200" spc="-5" dirty="0">
                <a:latin typeface="Times New Roman" panose="02020603050405020304" pitchFamily="18" charset="0"/>
                <a:cs typeface="Times New Roman" panose="02020603050405020304" pitchFamily="18" charset="0"/>
              </a:rPr>
              <a:t>ser instalados </a:t>
            </a:r>
            <a:r>
              <a:rPr sz="2200" spc="-37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en </a:t>
            </a:r>
            <a:r>
              <a:rPr sz="2200" spc="-5" dirty="0">
                <a:latin typeface="Times New Roman" panose="02020603050405020304" pitchFamily="18" charset="0"/>
                <a:cs typeface="Times New Roman" panose="02020603050405020304" pitchFamily="18" charset="0"/>
              </a:rPr>
              <a:t>las subestaciones </a:t>
            </a:r>
            <a:r>
              <a:rPr sz="2200" dirty="0">
                <a:latin typeface="Times New Roman" panose="02020603050405020304" pitchFamily="18" charset="0"/>
                <a:cs typeface="Times New Roman" panose="02020603050405020304" pitchFamily="18" charset="0"/>
              </a:rPr>
              <a:t>que </a:t>
            </a:r>
            <a:r>
              <a:rPr sz="2200" spc="-5" dirty="0">
                <a:latin typeface="Times New Roman" panose="02020603050405020304" pitchFamily="18" charset="0"/>
                <a:cs typeface="Times New Roman" panose="02020603050405020304" pitchFamily="18" charset="0"/>
              </a:rPr>
              <a:t>tengan una </a:t>
            </a:r>
            <a:r>
              <a:rPr sz="2200" dirty="0">
                <a:latin typeface="Times New Roman" panose="02020603050405020304" pitchFamily="18" charset="0"/>
                <a:cs typeface="Times New Roman" panose="02020603050405020304" pitchFamily="18" charset="0"/>
              </a:rPr>
              <a:t>tensión nominal superior a </a:t>
            </a:r>
            <a:r>
              <a:rPr sz="2200" spc="-5" dirty="0">
                <a:latin typeface="Times New Roman" panose="02020603050405020304" pitchFamily="18" charset="0"/>
                <a:cs typeface="Times New Roman" panose="02020603050405020304" pitchFamily="18" charset="0"/>
              </a:rPr>
              <a:t>13.8 </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Kv.</a:t>
            </a:r>
            <a:endParaRPr sz="2200" dirty="0">
              <a:latin typeface="Times New Roman" panose="02020603050405020304" pitchFamily="18" charset="0"/>
              <a:cs typeface="Times New Roman" panose="02020603050405020304" pitchFamily="18" charset="0"/>
            </a:endParaRPr>
          </a:p>
          <a:p>
            <a:pPr>
              <a:spcBef>
                <a:spcPts val="40"/>
              </a:spcBef>
            </a:pPr>
            <a:endParaRPr sz="2200" dirty="0">
              <a:latin typeface="Times New Roman" panose="02020603050405020304" pitchFamily="18" charset="0"/>
              <a:cs typeface="Times New Roman" panose="02020603050405020304" pitchFamily="18" charset="0"/>
            </a:endParaRPr>
          </a:p>
          <a:p>
            <a:pPr marL="2755265" lvl="7" algn="just">
              <a:tabLst>
                <a:tab pos="360045" algn="l"/>
              </a:tabLst>
            </a:pPr>
            <a:r>
              <a:rPr sz="2200" spc="-5" dirty="0">
                <a:latin typeface="Times New Roman" panose="02020603050405020304" pitchFamily="18" charset="0"/>
                <a:cs typeface="Times New Roman" panose="02020603050405020304" pitchFamily="18" charset="0"/>
              </a:rPr>
              <a:t>Normas</a:t>
            </a:r>
            <a:r>
              <a:rPr sz="2200" spc="-3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Internacionales</a:t>
            </a:r>
            <a:endParaRPr sz="2200" dirty="0">
              <a:latin typeface="Times New Roman" panose="02020603050405020304" pitchFamily="18" charset="0"/>
              <a:cs typeface="Times New Roman" panose="02020603050405020304" pitchFamily="18" charset="0"/>
            </a:endParaRPr>
          </a:p>
          <a:p>
            <a:pPr lvl="7">
              <a:spcBef>
                <a:spcPts val="40"/>
              </a:spcBef>
              <a:buFont typeface="Arial"/>
              <a:buAutoNum type="arabicPeriod" startAt="2"/>
            </a:pPr>
            <a:endParaRPr sz="2200" dirty="0">
              <a:latin typeface="Times New Roman" panose="02020603050405020304" pitchFamily="18" charset="0"/>
              <a:cs typeface="Times New Roman" panose="02020603050405020304" pitchFamily="18" charset="0"/>
            </a:endParaRPr>
          </a:p>
          <a:p>
            <a:pPr marL="3003550" lvl="8">
              <a:tabLst>
                <a:tab pos="755015" algn="l"/>
              </a:tabLst>
            </a:pPr>
            <a:r>
              <a:rPr sz="2200" spc="-5" dirty="0">
                <a:latin typeface="Times New Roman" panose="02020603050405020304" pitchFamily="18" charset="0"/>
                <a:cs typeface="Times New Roman" panose="02020603050405020304" pitchFamily="18" charset="0"/>
              </a:rPr>
              <a:t>Norma</a:t>
            </a:r>
            <a:r>
              <a:rPr sz="2200" spc="-2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ANSI</a:t>
            </a:r>
            <a:endParaRPr sz="2200" dirty="0">
              <a:latin typeface="Times New Roman" panose="02020603050405020304" pitchFamily="18" charset="0"/>
              <a:cs typeface="Times New Roman" panose="02020603050405020304" pitchFamily="18" charset="0"/>
            </a:endParaRPr>
          </a:p>
          <a:p>
            <a:pPr lvl="8">
              <a:spcBef>
                <a:spcPts val="30"/>
              </a:spcBef>
              <a:buFont typeface="Arial"/>
              <a:buAutoNum type="arabicPeriod"/>
            </a:pPr>
            <a:endParaRPr sz="2200" dirty="0">
              <a:latin typeface="Times New Roman" panose="02020603050405020304" pitchFamily="18" charset="0"/>
              <a:cs typeface="Times New Roman" panose="02020603050405020304" pitchFamily="18" charset="0"/>
            </a:endParaRPr>
          </a:p>
          <a:p>
            <a:pPr marL="3608705" lvl="7">
              <a:spcBef>
                <a:spcPts val="5"/>
              </a:spcBef>
            </a:pPr>
            <a:r>
              <a:rPr sz="2200" dirty="0">
                <a:latin typeface="Times New Roman" panose="02020603050405020304" pitchFamily="18" charset="0"/>
                <a:cs typeface="Times New Roman" panose="02020603050405020304" pitchFamily="18" charset="0"/>
              </a:rPr>
              <a:t>-ANSI</a:t>
            </a:r>
            <a:r>
              <a:rPr sz="2200" spc="-4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C72.11</a:t>
            </a:r>
            <a:endParaRPr sz="2200" dirty="0">
              <a:latin typeface="Times New Roman" panose="02020603050405020304" pitchFamily="18" charset="0"/>
              <a:cs typeface="Times New Roman" panose="02020603050405020304" pitchFamily="18" charset="0"/>
            </a:endParaRPr>
          </a:p>
          <a:p>
            <a:pPr lvl="7">
              <a:spcBef>
                <a:spcPts val="40"/>
              </a:spcBef>
            </a:pPr>
            <a:endParaRPr sz="2200" dirty="0">
              <a:latin typeface="Times New Roman" panose="02020603050405020304" pitchFamily="18" charset="0"/>
              <a:cs typeface="Times New Roman" panose="02020603050405020304" pitchFamily="18" charset="0"/>
            </a:endParaRPr>
          </a:p>
          <a:p>
            <a:pPr marL="3608705" lvl="7"/>
            <a:r>
              <a:rPr sz="2200" dirty="0">
                <a:latin typeface="Times New Roman" panose="02020603050405020304" pitchFamily="18" charset="0"/>
                <a:cs typeface="Times New Roman" panose="02020603050405020304" pitchFamily="18" charset="0"/>
              </a:rPr>
              <a:t>-ANSI</a:t>
            </a:r>
            <a:r>
              <a:rPr sz="2200" spc="-1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C68.1,</a:t>
            </a:r>
            <a:r>
              <a:rPr sz="2200" spc="-1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IEEE</a:t>
            </a:r>
            <a:r>
              <a:rPr sz="2200" spc="-1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Std</a:t>
            </a:r>
            <a:r>
              <a:rPr sz="2200" spc="-1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1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4</a:t>
            </a:r>
          </a:p>
          <a:p>
            <a:pPr lvl="7">
              <a:spcBef>
                <a:spcPts val="40"/>
              </a:spcBef>
            </a:pPr>
            <a:endParaRPr sz="2200" dirty="0">
              <a:latin typeface="Times New Roman" panose="02020603050405020304" pitchFamily="18" charset="0"/>
              <a:cs typeface="Times New Roman" panose="02020603050405020304" pitchFamily="18" charset="0"/>
            </a:endParaRPr>
          </a:p>
          <a:p>
            <a:pPr marL="3608705" lvl="7"/>
            <a:r>
              <a:rPr sz="2200" dirty="0">
                <a:latin typeface="Times New Roman" panose="02020603050405020304" pitchFamily="18" charset="0"/>
                <a:cs typeface="Times New Roman" panose="02020603050405020304" pitchFamily="18" charset="0"/>
              </a:rPr>
              <a:t>-ANSI</a:t>
            </a:r>
            <a:r>
              <a:rPr sz="2200" spc="-5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C68.2</a:t>
            </a:r>
            <a:endParaRPr sz="2200" dirty="0">
              <a:latin typeface="Times New Roman" panose="02020603050405020304" pitchFamily="18" charset="0"/>
              <a:cs typeface="Times New Roman" panose="02020603050405020304" pitchFamily="18" charset="0"/>
            </a:endParaRPr>
          </a:p>
          <a:p>
            <a:pPr lvl="6">
              <a:spcBef>
                <a:spcPts val="40"/>
              </a:spcBef>
            </a:pPr>
            <a:endParaRPr sz="2200" dirty="0">
              <a:latin typeface="Times New Roman" panose="02020603050405020304" pitchFamily="18" charset="0"/>
              <a:cs typeface="Times New Roman" panose="02020603050405020304" pitchFamily="18" charset="0"/>
            </a:endParaRPr>
          </a:p>
          <a:p>
            <a:pPr marL="3003550" lvl="8">
              <a:tabLst>
                <a:tab pos="755015" algn="l"/>
              </a:tabLst>
            </a:pPr>
            <a:r>
              <a:rPr sz="2200" spc="-5" dirty="0">
                <a:latin typeface="Times New Roman" panose="02020603050405020304" pitchFamily="18" charset="0"/>
                <a:cs typeface="Times New Roman" panose="02020603050405020304" pitchFamily="18" charset="0"/>
              </a:rPr>
              <a:t>Norma</a:t>
            </a:r>
            <a:r>
              <a:rPr sz="2200" spc="-4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NEMA</a:t>
            </a:r>
          </a:p>
          <a:p>
            <a:pPr lvl="8">
              <a:spcBef>
                <a:spcPts val="40"/>
              </a:spcBef>
              <a:buFont typeface="Arial"/>
              <a:buAutoNum type="arabicPeriod" startAt="2"/>
            </a:pPr>
            <a:endParaRPr sz="2200" dirty="0">
              <a:latin typeface="Times New Roman" panose="02020603050405020304" pitchFamily="18" charset="0"/>
              <a:cs typeface="Times New Roman" panose="02020603050405020304" pitchFamily="18" charset="0"/>
            </a:endParaRPr>
          </a:p>
          <a:p>
            <a:pPr marL="3659505" lvl="7"/>
            <a:r>
              <a:rPr sz="2200" spc="-5" dirty="0">
                <a:latin typeface="Times New Roman" panose="02020603050405020304" pitchFamily="18" charset="0"/>
                <a:cs typeface="Times New Roman" panose="02020603050405020304" pitchFamily="18" charset="0"/>
              </a:rPr>
              <a:t>-NEMA</a:t>
            </a:r>
            <a:r>
              <a:rPr sz="2200" spc="-9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107</a:t>
            </a:r>
          </a:p>
          <a:p>
            <a:pPr lvl="7">
              <a:spcBef>
                <a:spcPts val="45"/>
              </a:spcBef>
            </a:pPr>
            <a:endParaRPr sz="2200" dirty="0">
              <a:latin typeface="Times New Roman" panose="02020603050405020304" pitchFamily="18" charset="0"/>
              <a:cs typeface="Times New Roman" panose="02020603050405020304" pitchFamily="18" charset="0"/>
            </a:endParaRPr>
          </a:p>
          <a:p>
            <a:pPr marL="3659505" lvl="7"/>
            <a:r>
              <a:rPr sz="2200" spc="-5" dirty="0">
                <a:latin typeface="Times New Roman" panose="02020603050405020304" pitchFamily="18" charset="0"/>
                <a:cs typeface="Times New Roman" panose="02020603050405020304" pitchFamily="18" charset="0"/>
              </a:rPr>
              <a:t>-NEMA</a:t>
            </a:r>
            <a:r>
              <a:rPr sz="2200" spc="-9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LA1</a:t>
            </a:r>
          </a:p>
          <a:p>
            <a:pPr lvl="6">
              <a:spcBef>
                <a:spcPts val="40"/>
              </a:spcBef>
            </a:pPr>
            <a:endParaRPr sz="2200" dirty="0">
              <a:latin typeface="Times New Roman" panose="02020603050405020304" pitchFamily="18" charset="0"/>
              <a:cs typeface="Times New Roman" panose="02020603050405020304" pitchFamily="18" charset="0"/>
            </a:endParaRPr>
          </a:p>
          <a:p>
            <a:pPr marL="3003550" lvl="8">
              <a:tabLst>
                <a:tab pos="755015" algn="l"/>
              </a:tabLst>
            </a:pPr>
            <a:r>
              <a:rPr sz="2200" spc="-5" dirty="0">
                <a:latin typeface="Times New Roman" panose="02020603050405020304" pitchFamily="18" charset="0"/>
                <a:cs typeface="Times New Roman" panose="02020603050405020304" pitchFamily="18" charset="0"/>
              </a:rPr>
              <a:t>Norma</a:t>
            </a:r>
            <a:r>
              <a:rPr sz="2200" spc="-4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CEI</a:t>
            </a:r>
            <a:endParaRPr sz="2200" dirty="0">
              <a:latin typeface="Times New Roman" panose="02020603050405020304" pitchFamily="18" charset="0"/>
              <a:cs typeface="Times New Roman" panose="02020603050405020304" pitchFamily="18" charset="0"/>
            </a:endParaRPr>
          </a:p>
          <a:p>
            <a:pPr lvl="7">
              <a:spcBef>
                <a:spcPts val="45"/>
              </a:spcBef>
            </a:pPr>
            <a:endParaRPr sz="2200" dirty="0">
              <a:latin typeface="Times New Roman" panose="02020603050405020304" pitchFamily="18" charset="0"/>
              <a:cs typeface="Times New Roman" panose="02020603050405020304" pitchFamily="18" charset="0"/>
            </a:endParaRPr>
          </a:p>
          <a:p>
            <a:pPr marL="3707765" lvl="7"/>
            <a:r>
              <a:rPr sz="2200" spc="-5" dirty="0">
                <a:latin typeface="Times New Roman" panose="02020603050405020304" pitchFamily="18" charset="0"/>
                <a:cs typeface="Times New Roman" panose="02020603050405020304" pitchFamily="18" charset="0"/>
              </a:rPr>
              <a:t>-CEI</a:t>
            </a:r>
            <a:r>
              <a:rPr sz="2200" spc="-4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99-4</a:t>
            </a:r>
            <a:endParaRPr lang="es-AR" sz="2200" spc="-5" dirty="0">
              <a:latin typeface="Times New Roman" panose="02020603050405020304" pitchFamily="18" charset="0"/>
              <a:cs typeface="Times New Roman" panose="02020603050405020304" pitchFamily="18" charset="0"/>
            </a:endParaRPr>
          </a:p>
          <a:p>
            <a:pPr marL="3707765" lvl="7"/>
            <a:r>
              <a:rPr lang="es-AR" sz="2000" spc="-5" dirty="0">
                <a:latin typeface="Times New Roman" panose="02020603050405020304" pitchFamily="18" charset="0"/>
                <a:cs typeface="Times New Roman" panose="02020603050405020304" pitchFamily="18" charset="0"/>
              </a:rPr>
              <a:t>-CEI</a:t>
            </a:r>
            <a:r>
              <a:rPr lang="es-AR" sz="2000" spc="-4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50-65</a:t>
            </a:r>
            <a:endParaRPr lang="es-AR" sz="2000" dirty="0">
              <a:latin typeface="Times New Roman" panose="02020603050405020304" pitchFamily="18" charset="0"/>
              <a:cs typeface="Times New Roman" panose="02020603050405020304" pitchFamily="18" charset="0"/>
            </a:endParaRPr>
          </a:p>
        </p:txBody>
      </p:sp>
      <p:sp>
        <p:nvSpPr>
          <p:cNvPr id="6" name="Rectángulo 5"/>
          <p:cNvSpPr/>
          <p:nvPr/>
        </p:nvSpPr>
        <p:spPr>
          <a:xfrm>
            <a:off x="533400" y="228600"/>
            <a:ext cx="12573000" cy="954107"/>
          </a:xfrm>
          <a:prstGeom prst="rect">
            <a:avLst/>
          </a:prstGeom>
        </p:spPr>
        <p:txBody>
          <a:bodyPr wrap="square">
            <a:spAutoFit/>
          </a:bodyPr>
          <a:lstStyle/>
          <a:p>
            <a:pPr marL="469900" marR="6985" indent="-457200" algn="ctr">
              <a:buFont typeface="+mj-lt"/>
              <a:buAutoNum type="arabicPeriod" startAt="13"/>
              <a:tabLst>
                <a:tab pos="267335" algn="l"/>
              </a:tabLst>
            </a:pPr>
            <a:r>
              <a:rPr lang="es-AR" sz="2400" b="1" spc="-5" dirty="0">
                <a:latin typeface="Arial"/>
                <a:cs typeface="Arial"/>
              </a:rPr>
              <a:t>Especificaciones</a:t>
            </a:r>
            <a:r>
              <a:rPr lang="es-AR" sz="2400" b="1" dirty="0">
                <a:latin typeface="Arial"/>
                <a:cs typeface="Arial"/>
              </a:rPr>
              <a:t> y</a:t>
            </a:r>
            <a:r>
              <a:rPr lang="es-AR" sz="2400" b="1" spc="5" dirty="0">
                <a:latin typeface="Arial"/>
                <a:cs typeface="Arial"/>
              </a:rPr>
              <a:t> </a:t>
            </a:r>
            <a:r>
              <a:rPr lang="es-AR" sz="2400" b="1" spc="-5" dirty="0">
                <a:latin typeface="Arial"/>
                <a:cs typeface="Arial"/>
              </a:rPr>
              <a:t>pruebas</a:t>
            </a:r>
            <a:r>
              <a:rPr lang="es-AR" sz="2400" b="1" dirty="0">
                <a:latin typeface="Arial"/>
                <a:cs typeface="Arial"/>
              </a:rPr>
              <a:t> </a:t>
            </a:r>
            <a:r>
              <a:rPr lang="es-AR" sz="2400" b="1" spc="-5" dirty="0">
                <a:latin typeface="Arial"/>
                <a:cs typeface="Arial"/>
              </a:rPr>
              <a:t>eléctricas</a:t>
            </a:r>
            <a:r>
              <a:rPr lang="es-AR" sz="2400" b="1" dirty="0">
                <a:latin typeface="Arial"/>
                <a:cs typeface="Arial"/>
              </a:rPr>
              <a:t> </a:t>
            </a:r>
            <a:r>
              <a:rPr lang="es-AR" sz="2400" b="1" spc="-5" dirty="0">
                <a:latin typeface="Arial"/>
                <a:cs typeface="Arial"/>
              </a:rPr>
              <a:t>de</a:t>
            </a:r>
            <a:r>
              <a:rPr lang="es-AR" sz="2400" b="1" dirty="0">
                <a:latin typeface="Arial"/>
                <a:cs typeface="Arial"/>
              </a:rPr>
              <a:t> </a:t>
            </a:r>
            <a:r>
              <a:rPr lang="es-AR" sz="2400" b="1" spc="-5" dirty="0">
                <a:latin typeface="Arial"/>
                <a:cs typeface="Arial"/>
              </a:rPr>
              <a:t>mantenimiento</a:t>
            </a:r>
            <a:r>
              <a:rPr lang="es-AR" sz="2400" b="1" dirty="0">
                <a:latin typeface="Arial"/>
                <a:cs typeface="Arial"/>
              </a:rPr>
              <a:t> en </a:t>
            </a:r>
            <a:r>
              <a:rPr lang="es-AR" sz="2400" b="1" spc="5" dirty="0">
                <a:latin typeface="Arial"/>
                <a:cs typeface="Arial"/>
              </a:rPr>
              <a:t> </a:t>
            </a:r>
            <a:r>
              <a:rPr lang="es-AR" sz="2800" b="1" i="1" u="sng" spc="-5" dirty="0">
                <a:latin typeface="Arial"/>
                <a:cs typeface="Arial"/>
              </a:rPr>
              <a:t>descargadores</a:t>
            </a:r>
            <a:r>
              <a:rPr lang="es-AR" sz="2800" b="1" i="1" u="sng" dirty="0">
                <a:latin typeface="Arial"/>
                <a:cs typeface="Arial"/>
              </a:rPr>
              <a:t> </a:t>
            </a:r>
            <a:r>
              <a:rPr lang="es-AR" sz="2800" b="1" i="1" u="sng" spc="-5" dirty="0">
                <a:latin typeface="Arial"/>
                <a:cs typeface="Arial"/>
              </a:rPr>
              <a:t>de</a:t>
            </a:r>
            <a:r>
              <a:rPr lang="es-AR" sz="2800" b="1" i="1" u="sng" spc="-10" dirty="0">
                <a:latin typeface="Arial"/>
                <a:cs typeface="Arial"/>
              </a:rPr>
              <a:t> </a:t>
            </a:r>
            <a:r>
              <a:rPr lang="es-AR" sz="2800" b="1" i="1" u="sng" spc="-5" dirty="0">
                <a:latin typeface="Arial"/>
                <a:cs typeface="Arial"/>
              </a:rPr>
              <a:t>sobretensiones</a:t>
            </a:r>
            <a:endParaRPr lang="es-AR" sz="2800" i="1" u="sng" dirty="0">
              <a:latin typeface="Arial"/>
              <a:cs typeface="Arial"/>
            </a:endParaRPr>
          </a:p>
        </p:txBody>
      </p:sp>
      <p:pic>
        <p:nvPicPr>
          <p:cNvPr id="5" name="object 5">
            <a:extLst>
              <a:ext uri="{FF2B5EF4-FFF2-40B4-BE49-F238E27FC236}">
                <a16:creationId xmlns:a16="http://schemas.microsoft.com/office/drawing/2014/main" xmlns="" id="{85D2257F-EFFB-4885-9DE4-E0271E9257B2}"/>
              </a:ext>
            </a:extLst>
          </p:cNvPr>
          <p:cNvPicPr/>
          <p:nvPr/>
        </p:nvPicPr>
        <p:blipFill>
          <a:blip r:embed="rId3" cstate="print"/>
          <a:stretch>
            <a:fillRect/>
          </a:stretch>
        </p:blipFill>
        <p:spPr>
          <a:xfrm>
            <a:off x="11050443" y="9357902"/>
            <a:ext cx="2208357" cy="548098"/>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57200" y="304800"/>
            <a:ext cx="12420600" cy="10366941"/>
          </a:xfrm>
          <a:prstGeom prst="rect">
            <a:avLst/>
          </a:prstGeom>
        </p:spPr>
        <p:txBody>
          <a:bodyPr vert="horz" wrap="square" lIns="0" tIns="12700" rIns="0" bIns="0" rtlCol="0">
            <a:spAutoFit/>
          </a:bodyPr>
          <a:lstStyle/>
          <a:p>
            <a:pPr>
              <a:spcBef>
                <a:spcPts val="45"/>
              </a:spcBef>
            </a:pPr>
            <a:endParaRPr sz="1300" dirty="0">
              <a:latin typeface="Times New Roman" panose="02020603050405020304" pitchFamily="18" charset="0"/>
              <a:cs typeface="Times New Roman" panose="02020603050405020304" pitchFamily="18" charset="0"/>
            </a:endParaRPr>
          </a:p>
          <a:p>
            <a:pPr marL="12065" lvl="1">
              <a:lnSpc>
                <a:spcPts val="2200"/>
              </a:lnSpc>
              <a:tabLst>
                <a:tab pos="358775" algn="l"/>
              </a:tabLst>
            </a:pP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Características</a:t>
            </a:r>
            <a:r>
              <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eléctricas</a:t>
            </a:r>
            <a:r>
              <a:rPr sz="20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generales</a:t>
            </a:r>
            <a:endParaRPr sz="20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nSpc>
                <a:spcPts val="2200"/>
              </a:lnSpc>
              <a:spcBef>
                <a:spcPts val="40"/>
              </a:spcBef>
              <a:buFont typeface="Arial"/>
              <a:buAutoNum type="arabicPeriod" startAt="3"/>
            </a:pPr>
            <a:endParaRP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582545" lvl="6" indent="-495300">
              <a:lnSpc>
                <a:spcPts val="2200"/>
              </a:lnSpc>
              <a:buFont typeface="Wingdings" panose="05000000000000000000" pitchFamily="2" charset="2"/>
              <a:buChar char="ü"/>
              <a:tabLst>
                <a:tab pos="754380" algn="l"/>
              </a:tabLst>
            </a:pPr>
            <a:r>
              <a:rPr sz="2000" spc="-5" dirty="0">
                <a:latin typeface="Times New Roman" panose="02020603050405020304" pitchFamily="18" charset="0"/>
                <a:cs typeface="Times New Roman" panose="02020603050405020304" pitchFamily="18" charset="0"/>
              </a:rPr>
              <a:t>Tensión</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máxima</a:t>
            </a:r>
            <a:r>
              <a:rPr sz="2000" spc="-2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spc="-2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sistema</a:t>
            </a:r>
            <a:endParaRPr sz="2000" dirty="0">
              <a:latin typeface="Times New Roman" panose="02020603050405020304" pitchFamily="18" charset="0"/>
              <a:cs typeface="Times New Roman" panose="02020603050405020304" pitchFamily="18" charset="0"/>
            </a:endParaRPr>
          </a:p>
          <a:p>
            <a:pPr marL="3086100" lvl="6" indent="-342900">
              <a:lnSpc>
                <a:spcPts val="2200"/>
              </a:lnSpc>
              <a:spcBef>
                <a:spcPts val="45"/>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2582545" lvl="6" indent="-495300">
              <a:lnSpc>
                <a:spcPts val="2200"/>
              </a:lnSpc>
              <a:buFont typeface="Wingdings" panose="05000000000000000000" pitchFamily="2" charset="2"/>
              <a:buChar char="ü"/>
              <a:tabLst>
                <a:tab pos="754380" algn="l"/>
              </a:tabLst>
            </a:pPr>
            <a:r>
              <a:rPr sz="2000" spc="-5" dirty="0">
                <a:latin typeface="Times New Roman" panose="02020603050405020304" pitchFamily="18" charset="0"/>
                <a:cs typeface="Times New Roman" panose="02020603050405020304" pitchFamily="18" charset="0"/>
              </a:rPr>
              <a:t>Tensión</a:t>
            </a:r>
            <a:r>
              <a:rPr sz="2000" spc="-2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nominal</a:t>
            </a:r>
            <a:r>
              <a:rPr sz="20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del</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sistema</a:t>
            </a:r>
            <a:endParaRPr sz="2000" dirty="0">
              <a:latin typeface="Times New Roman" panose="02020603050405020304" pitchFamily="18" charset="0"/>
              <a:cs typeface="Times New Roman" panose="02020603050405020304" pitchFamily="18" charset="0"/>
            </a:endParaRPr>
          </a:p>
          <a:p>
            <a:pPr marL="3086100" lvl="6" indent="-342900">
              <a:lnSpc>
                <a:spcPts val="2200"/>
              </a:lnSpc>
              <a:spcBef>
                <a:spcPts val="40"/>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2582545" lvl="6" indent="-495300">
              <a:lnSpc>
                <a:spcPts val="2200"/>
              </a:lnSpc>
              <a:buFont typeface="Wingdings" panose="05000000000000000000" pitchFamily="2" charset="2"/>
              <a:buChar char="ü"/>
              <a:tabLst>
                <a:tab pos="754380" algn="l"/>
              </a:tabLst>
            </a:pPr>
            <a:r>
              <a:rPr sz="2000" spc="-5" dirty="0">
                <a:latin typeface="Times New Roman" panose="02020603050405020304" pitchFamily="18" charset="0"/>
                <a:cs typeface="Times New Roman" panose="02020603050405020304" pitchFamily="18" charset="0"/>
              </a:rPr>
              <a:t>Frecuencia</a:t>
            </a:r>
            <a:endParaRPr sz="2000" dirty="0">
              <a:latin typeface="Times New Roman" panose="02020603050405020304" pitchFamily="18" charset="0"/>
              <a:cs typeface="Times New Roman" panose="02020603050405020304" pitchFamily="18" charset="0"/>
            </a:endParaRPr>
          </a:p>
          <a:p>
            <a:pPr marL="3086100" lvl="6" indent="-342900">
              <a:lnSpc>
                <a:spcPts val="2200"/>
              </a:lnSpc>
              <a:spcBef>
                <a:spcPts val="40"/>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2582545" lvl="6" indent="-495300">
              <a:lnSpc>
                <a:spcPts val="2200"/>
              </a:lnSpc>
              <a:buFont typeface="Wingdings" panose="05000000000000000000" pitchFamily="2" charset="2"/>
              <a:buChar char="ü"/>
              <a:tabLst>
                <a:tab pos="754380" algn="l"/>
              </a:tabLst>
            </a:pPr>
            <a:r>
              <a:rPr sz="2000" spc="-5" dirty="0">
                <a:latin typeface="Times New Roman" panose="02020603050405020304" pitchFamily="18" charset="0"/>
                <a:cs typeface="Times New Roman" panose="02020603050405020304" pitchFamily="18" charset="0"/>
              </a:rPr>
              <a:t>Tipo</a:t>
            </a:r>
            <a:r>
              <a:rPr sz="2000" spc="-4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spc="-3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pararrayos</a:t>
            </a:r>
            <a:endParaRPr sz="2000" dirty="0">
              <a:latin typeface="Times New Roman" panose="02020603050405020304" pitchFamily="18" charset="0"/>
              <a:cs typeface="Times New Roman" panose="02020603050405020304" pitchFamily="18" charset="0"/>
            </a:endParaRPr>
          </a:p>
          <a:p>
            <a:pPr marL="3086100" lvl="6" indent="-342900">
              <a:lnSpc>
                <a:spcPts val="2200"/>
              </a:lnSpc>
              <a:spcBef>
                <a:spcPts val="30"/>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2582545" lvl="6" indent="-495300">
              <a:lnSpc>
                <a:spcPts val="2200"/>
              </a:lnSpc>
              <a:buFont typeface="Wingdings" panose="05000000000000000000" pitchFamily="2" charset="2"/>
              <a:buChar char="ü"/>
              <a:tabLst>
                <a:tab pos="754380" algn="l"/>
              </a:tabLst>
            </a:pPr>
            <a:r>
              <a:rPr sz="2000" spc="-5" dirty="0">
                <a:latin typeface="Times New Roman" panose="02020603050405020304" pitchFamily="18" charset="0"/>
                <a:cs typeface="Times New Roman" panose="02020603050405020304" pitchFamily="18" charset="0"/>
              </a:rPr>
              <a:t>Tensión</a:t>
            </a:r>
            <a:r>
              <a:rPr sz="2000" spc="-1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máxima</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operación</a:t>
            </a:r>
            <a:r>
              <a:rPr sz="2000" spc="-1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continúa</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pararrayos</a:t>
            </a:r>
            <a:endParaRPr sz="2000" dirty="0">
              <a:latin typeface="Times New Roman" panose="02020603050405020304" pitchFamily="18" charset="0"/>
              <a:cs typeface="Times New Roman" panose="02020603050405020304" pitchFamily="18" charset="0"/>
            </a:endParaRPr>
          </a:p>
          <a:p>
            <a:pPr marL="3086100" lvl="6" indent="-342900">
              <a:lnSpc>
                <a:spcPts val="2200"/>
              </a:lnSpc>
              <a:spcBef>
                <a:spcPts val="40"/>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2581275" lvl="6" indent="-494030">
              <a:lnSpc>
                <a:spcPts val="2200"/>
              </a:lnSpc>
              <a:buFont typeface="Wingdings" panose="05000000000000000000" pitchFamily="2" charset="2"/>
              <a:buChar char="ü"/>
              <a:tabLst>
                <a:tab pos="753110" algn="l"/>
              </a:tabLst>
            </a:pPr>
            <a:r>
              <a:rPr sz="2000" dirty="0">
                <a:latin typeface="Times New Roman" panose="02020603050405020304" pitchFamily="18" charset="0"/>
                <a:cs typeface="Times New Roman" panose="02020603050405020304" pitchFamily="18" charset="0"/>
              </a:rPr>
              <a:t>Máximo</a:t>
            </a:r>
            <a:r>
              <a:rPr sz="2000" spc="-2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nivel</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protección</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al</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frente</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 </a:t>
            </a:r>
            <a:r>
              <a:rPr sz="2000" spc="-10" dirty="0">
                <a:latin typeface="Times New Roman" panose="02020603050405020304" pitchFamily="18" charset="0"/>
                <a:cs typeface="Times New Roman" panose="02020603050405020304" pitchFamily="18" charset="0"/>
              </a:rPr>
              <a:t>onda</a:t>
            </a:r>
            <a:endParaRPr sz="2000" dirty="0">
              <a:latin typeface="Times New Roman" panose="02020603050405020304" pitchFamily="18" charset="0"/>
              <a:cs typeface="Times New Roman" panose="02020603050405020304" pitchFamily="18" charset="0"/>
            </a:endParaRPr>
          </a:p>
          <a:p>
            <a:pPr marL="3086100" lvl="6" indent="-342900">
              <a:lnSpc>
                <a:spcPts val="2200"/>
              </a:lnSpc>
              <a:spcBef>
                <a:spcPts val="40"/>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2581275" lvl="6" indent="-494030">
              <a:lnSpc>
                <a:spcPts val="2200"/>
              </a:lnSpc>
              <a:spcBef>
                <a:spcPts val="5"/>
              </a:spcBef>
              <a:buFont typeface="Wingdings" panose="05000000000000000000" pitchFamily="2" charset="2"/>
              <a:buChar char="ü"/>
              <a:tabLst>
                <a:tab pos="753110" algn="l"/>
              </a:tabLst>
            </a:pPr>
            <a:r>
              <a:rPr sz="2000" dirty="0">
                <a:latin typeface="Times New Roman" panose="02020603050405020304" pitchFamily="18" charset="0"/>
                <a:cs typeface="Times New Roman" panose="02020603050405020304" pitchFamily="18" charset="0"/>
              </a:rPr>
              <a:t>Máximo</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nivel</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protección</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al</a:t>
            </a:r>
            <a:r>
              <a:rPr sz="2000" spc="-5" dirty="0">
                <a:latin typeface="Times New Roman" panose="02020603050405020304" pitchFamily="18" charset="0"/>
                <a:cs typeface="Times New Roman" panose="02020603050405020304" pitchFamily="18" charset="0"/>
              </a:rPr>
              <a:t> impulso</a:t>
            </a:r>
            <a:r>
              <a:rPr sz="2000" spc="-1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maniobra</a:t>
            </a:r>
            <a:endParaRPr sz="2000" dirty="0">
              <a:latin typeface="Times New Roman" panose="02020603050405020304" pitchFamily="18" charset="0"/>
              <a:cs typeface="Times New Roman" panose="02020603050405020304" pitchFamily="18" charset="0"/>
            </a:endParaRPr>
          </a:p>
          <a:p>
            <a:pPr marL="3086100" lvl="6" indent="-342900">
              <a:lnSpc>
                <a:spcPts val="2200"/>
              </a:lnSpc>
              <a:spcBef>
                <a:spcPts val="40"/>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2581910" lvl="6" indent="-494665">
              <a:lnSpc>
                <a:spcPts val="2200"/>
              </a:lnSpc>
              <a:buFont typeface="Wingdings" panose="05000000000000000000" pitchFamily="2" charset="2"/>
              <a:buChar char="ü"/>
              <a:tabLst>
                <a:tab pos="753745" algn="l"/>
              </a:tabLst>
            </a:pPr>
            <a:r>
              <a:rPr sz="2000" dirty="0">
                <a:latin typeface="Times New Roman" panose="02020603050405020304" pitchFamily="18" charset="0"/>
                <a:cs typeface="Times New Roman" panose="02020603050405020304" pitchFamily="18" charset="0"/>
              </a:rPr>
              <a:t>Máxima</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tensión</a:t>
            </a:r>
            <a:r>
              <a:rPr sz="2000" spc="-1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descarga</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para</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onda</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corriente</a:t>
            </a:r>
            <a:endParaRPr sz="2000" dirty="0">
              <a:latin typeface="Times New Roman" panose="02020603050405020304" pitchFamily="18" charset="0"/>
              <a:cs typeface="Times New Roman" panose="02020603050405020304" pitchFamily="18" charset="0"/>
            </a:endParaRPr>
          </a:p>
          <a:p>
            <a:pPr marL="3086100" lvl="6" indent="-342900">
              <a:lnSpc>
                <a:spcPts val="2200"/>
              </a:lnSpc>
              <a:spcBef>
                <a:spcPts val="40"/>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2584450" lvl="6" indent="-497205">
              <a:lnSpc>
                <a:spcPts val="2200"/>
              </a:lnSpc>
              <a:buFont typeface="Wingdings" panose="05000000000000000000" pitchFamily="2" charset="2"/>
              <a:buChar char="ü"/>
              <a:tabLst>
                <a:tab pos="756285" algn="l"/>
              </a:tabLst>
            </a:pPr>
            <a:r>
              <a:rPr sz="2000" spc="-10" dirty="0">
                <a:latin typeface="Times New Roman" panose="02020603050405020304" pitchFamily="18" charset="0"/>
                <a:cs typeface="Times New Roman" panose="02020603050405020304" pitchFamily="18" charset="0"/>
              </a:rPr>
              <a:t>Alta</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corriente</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a:t>
            </a:r>
            <a:r>
              <a:rPr sz="2000" spc="-1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alivio de</a:t>
            </a:r>
            <a:r>
              <a:rPr sz="2000" spc="-10" dirty="0">
                <a:latin typeface="Times New Roman" panose="02020603050405020304" pitchFamily="18" charset="0"/>
                <a:cs typeface="Times New Roman" panose="02020603050405020304" pitchFamily="18" charset="0"/>
              </a:rPr>
              <a:t> </a:t>
            </a:r>
            <a:r>
              <a:rPr sz="2000" spc="-5" dirty="0" err="1">
                <a:latin typeface="Times New Roman" panose="02020603050405020304" pitchFamily="18" charset="0"/>
                <a:cs typeface="Times New Roman" panose="02020603050405020304" pitchFamily="18" charset="0"/>
              </a:rPr>
              <a:t>presión</a:t>
            </a:r>
            <a:endParaRPr lang="es-AR" sz="2000" spc="-5" dirty="0">
              <a:latin typeface="Times New Roman" panose="02020603050405020304" pitchFamily="18" charset="0"/>
              <a:cs typeface="Times New Roman" panose="02020603050405020304" pitchFamily="18" charset="0"/>
            </a:endParaRPr>
          </a:p>
          <a:p>
            <a:pPr marL="755650" lvl="2" indent="-497205">
              <a:lnSpc>
                <a:spcPts val="2200"/>
              </a:lnSpc>
              <a:buAutoNum type="arabicPeriod"/>
              <a:tabLst>
                <a:tab pos="756285" algn="l"/>
              </a:tabLst>
            </a:pPr>
            <a:endPar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nSpc>
                <a:spcPts val="2200"/>
              </a:lnSpc>
              <a:spcBef>
                <a:spcPts val="105"/>
              </a:spcBef>
              <a:tabLst>
                <a:tab pos="360045" algn="l"/>
              </a:tabLst>
            </a:pPr>
            <a:r>
              <a:rPr lang="es-AR" sz="2000" b="1" u="sng" spc="-5" dirty="0">
                <a:latin typeface="Times New Roman" panose="02020603050405020304" pitchFamily="18" charset="0"/>
                <a:cs typeface="Times New Roman" panose="02020603050405020304" pitchFamily="18" charset="0"/>
              </a:rPr>
              <a:t>Características</a:t>
            </a:r>
            <a:r>
              <a:rPr lang="es-AR" sz="2000" b="1" u="sng" spc="10" dirty="0">
                <a:latin typeface="Times New Roman" panose="02020603050405020304" pitchFamily="18" charset="0"/>
                <a:cs typeface="Times New Roman" panose="02020603050405020304" pitchFamily="18" charset="0"/>
              </a:rPr>
              <a:t> </a:t>
            </a:r>
            <a:r>
              <a:rPr lang="es-AR" sz="2000" b="1" u="sng" spc="-5" dirty="0">
                <a:latin typeface="Times New Roman" panose="02020603050405020304" pitchFamily="18" charset="0"/>
                <a:cs typeface="Times New Roman" panose="02020603050405020304" pitchFamily="18" charset="0"/>
              </a:rPr>
              <a:t>eléctricas</a:t>
            </a:r>
            <a:r>
              <a:rPr lang="es-AR" sz="2000" b="1" u="sng" dirty="0">
                <a:latin typeface="Times New Roman" panose="02020603050405020304" pitchFamily="18" charset="0"/>
                <a:cs typeface="Times New Roman" panose="02020603050405020304" pitchFamily="18" charset="0"/>
              </a:rPr>
              <a:t> </a:t>
            </a:r>
            <a:r>
              <a:rPr lang="es-AR" sz="2000" b="1" u="sng" spc="-5" dirty="0">
                <a:latin typeface="Times New Roman" panose="02020603050405020304" pitchFamily="18" charset="0"/>
                <a:cs typeface="Times New Roman" panose="02020603050405020304" pitchFamily="18" charset="0"/>
              </a:rPr>
              <a:t>generales</a:t>
            </a:r>
            <a:r>
              <a:rPr lang="es-AR" sz="2000" b="1" u="sng" spc="5" dirty="0">
                <a:latin typeface="Times New Roman" panose="02020603050405020304" pitchFamily="18" charset="0"/>
                <a:cs typeface="Times New Roman" panose="02020603050405020304" pitchFamily="18" charset="0"/>
              </a:rPr>
              <a:t> </a:t>
            </a:r>
            <a:r>
              <a:rPr lang="es-AR" sz="2000" b="1" u="sng" spc="-5" dirty="0">
                <a:latin typeface="Times New Roman" panose="02020603050405020304" pitchFamily="18" charset="0"/>
                <a:cs typeface="Times New Roman" panose="02020603050405020304" pitchFamily="18" charset="0"/>
              </a:rPr>
              <a:t>de</a:t>
            </a:r>
            <a:r>
              <a:rPr lang="es-AR" sz="2000" b="1" u="sng" dirty="0">
                <a:latin typeface="Times New Roman" panose="02020603050405020304" pitchFamily="18" charset="0"/>
                <a:cs typeface="Times New Roman" panose="02020603050405020304" pitchFamily="18" charset="0"/>
              </a:rPr>
              <a:t> </a:t>
            </a:r>
            <a:r>
              <a:rPr lang="es-AR" sz="2000" b="1" u="sng" spc="-5" dirty="0">
                <a:latin typeface="Times New Roman" panose="02020603050405020304" pitchFamily="18" charset="0"/>
                <a:cs typeface="Times New Roman" panose="02020603050405020304" pitchFamily="18" charset="0"/>
              </a:rPr>
              <a:t>aislamiento</a:t>
            </a:r>
            <a:r>
              <a:rPr lang="es-AR" sz="2000" b="1" u="sng" dirty="0">
                <a:latin typeface="Times New Roman" panose="02020603050405020304" pitchFamily="18" charset="0"/>
                <a:cs typeface="Times New Roman" panose="02020603050405020304" pitchFamily="18" charset="0"/>
              </a:rPr>
              <a:t> externo</a:t>
            </a:r>
          </a:p>
          <a:p>
            <a:pPr lvl="1">
              <a:lnSpc>
                <a:spcPts val="2200"/>
              </a:lnSpc>
              <a:spcBef>
                <a:spcPts val="40"/>
              </a:spcBef>
              <a:buFont typeface="Arial"/>
              <a:buAutoNum type="arabicPeriod" startAt="4"/>
            </a:pPr>
            <a:endPar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2240" lvl="6" indent="-494030">
              <a:lnSpc>
                <a:spcPts val="2200"/>
              </a:lnSpc>
              <a:buFont typeface="Wingdings" panose="05000000000000000000" pitchFamily="2" charset="2"/>
              <a:buChar char="ü"/>
              <a:tabLst>
                <a:tab pos="854075" algn="l"/>
              </a:tabLst>
            </a:pPr>
            <a:r>
              <a:rPr lang="es-AR" sz="2000" b="1" spc="-5" dirty="0">
                <a:latin typeface="Times New Roman" panose="02020603050405020304" pitchFamily="18" charset="0"/>
                <a:cs typeface="Times New Roman" panose="02020603050405020304" pitchFamily="18" charset="0"/>
              </a:rPr>
              <a:t>Tensión</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máxima</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del</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sistema</a:t>
            </a:r>
            <a:endParaRPr lang="es-AR" sz="2000" b="1" dirty="0">
              <a:latin typeface="Times New Roman" panose="02020603050405020304" pitchFamily="18" charset="0"/>
              <a:cs typeface="Times New Roman" panose="02020603050405020304" pitchFamily="18" charset="0"/>
            </a:endParaRPr>
          </a:p>
          <a:p>
            <a:pPr marL="3086100" lvl="6" indent="-342900">
              <a:lnSpc>
                <a:spcPts val="2200"/>
              </a:lnSpc>
              <a:spcBef>
                <a:spcPts val="40"/>
              </a:spcBef>
              <a:buFont typeface="Wingdings" panose="05000000000000000000" pitchFamily="2" charset="2"/>
              <a:buChar char="ü"/>
            </a:pPr>
            <a:endParaRPr lang="es-AR" sz="2000" b="1" dirty="0">
              <a:latin typeface="Times New Roman" panose="02020603050405020304" pitchFamily="18" charset="0"/>
              <a:cs typeface="Times New Roman" panose="02020603050405020304" pitchFamily="18" charset="0"/>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latin typeface="Times New Roman" panose="02020603050405020304" pitchFamily="18" charset="0"/>
                <a:cs typeface="Times New Roman" panose="02020603050405020304" pitchFamily="18" charset="0"/>
              </a:rPr>
              <a:t>Tensión</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nominal</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del</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sistema</a:t>
            </a:r>
            <a:endParaRPr lang="es-AR" sz="2000" b="1" dirty="0">
              <a:latin typeface="Times New Roman" panose="02020603050405020304" pitchFamily="18" charset="0"/>
              <a:cs typeface="Times New Roman" panose="02020603050405020304" pitchFamily="18" charset="0"/>
            </a:endParaRPr>
          </a:p>
          <a:p>
            <a:pPr marL="3086100" lvl="6" indent="-342900">
              <a:lnSpc>
                <a:spcPts val="2200"/>
              </a:lnSpc>
              <a:spcBef>
                <a:spcPts val="40"/>
              </a:spcBef>
              <a:buFont typeface="Wingdings" panose="05000000000000000000" pitchFamily="2" charset="2"/>
              <a:buChar char="ü"/>
            </a:pPr>
            <a:endParaRPr lang="es-AR" sz="2000" b="1" dirty="0">
              <a:latin typeface="Times New Roman" panose="02020603050405020304" pitchFamily="18" charset="0"/>
              <a:cs typeface="Times New Roman" panose="02020603050405020304" pitchFamily="18" charset="0"/>
            </a:endParaRPr>
          </a:p>
          <a:p>
            <a:pPr marL="2682240" lvl="6" indent="-494030">
              <a:lnSpc>
                <a:spcPts val="2200"/>
              </a:lnSpc>
              <a:buFont typeface="Wingdings" panose="05000000000000000000" pitchFamily="2" charset="2"/>
              <a:buChar char="ü"/>
              <a:tabLst>
                <a:tab pos="854075" algn="l"/>
              </a:tabLst>
            </a:pPr>
            <a:r>
              <a:rPr lang="es-AR" sz="2000" b="1" spc="-5" dirty="0">
                <a:latin typeface="Times New Roman" panose="02020603050405020304" pitchFamily="18" charset="0"/>
                <a:cs typeface="Times New Roman" panose="02020603050405020304" pitchFamily="18" charset="0"/>
              </a:rPr>
              <a:t>Tensión máxima de</a:t>
            </a:r>
            <a:r>
              <a:rPr lang="es-AR" sz="2000" b="1" spc="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operación</a:t>
            </a:r>
            <a:r>
              <a:rPr lang="es-AR" sz="2000" b="1"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continúa</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spc="-2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pararrayos</a:t>
            </a:r>
            <a:endParaRPr lang="es-AR" sz="2000" b="1" dirty="0">
              <a:latin typeface="Times New Roman" panose="02020603050405020304" pitchFamily="18" charset="0"/>
              <a:cs typeface="Times New Roman" panose="02020603050405020304" pitchFamily="18" charset="0"/>
            </a:endParaRPr>
          </a:p>
          <a:p>
            <a:pPr marL="3086100" lvl="6" indent="-342900">
              <a:lnSpc>
                <a:spcPts val="2200"/>
              </a:lnSpc>
              <a:spcBef>
                <a:spcPts val="25"/>
              </a:spcBef>
              <a:buFont typeface="Wingdings" panose="05000000000000000000" pitchFamily="2" charset="2"/>
              <a:buChar char="ü"/>
            </a:pPr>
            <a:endParaRPr lang="es-AR" sz="2000" b="1" dirty="0">
              <a:latin typeface="Times New Roman" panose="02020603050405020304" pitchFamily="18" charset="0"/>
              <a:cs typeface="Times New Roman" panose="02020603050405020304" pitchFamily="18" charset="0"/>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latin typeface="Times New Roman" panose="02020603050405020304" pitchFamily="18" charset="0"/>
                <a:cs typeface="Times New Roman" panose="02020603050405020304" pitchFamily="18" charset="0"/>
              </a:rPr>
              <a:t>Distancia</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 fuga</a:t>
            </a:r>
            <a:r>
              <a:rPr lang="es-AR" sz="2000" b="1" spc="-2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mínima </a:t>
            </a:r>
          </a:p>
          <a:p>
            <a:pPr marL="2682240" lvl="6" indent="-494030">
              <a:lnSpc>
                <a:spcPts val="2200"/>
              </a:lnSpc>
              <a:spcBef>
                <a:spcPts val="5"/>
              </a:spcBef>
              <a:buFont typeface="Wingdings" panose="05000000000000000000" pitchFamily="2" charset="2"/>
              <a:buChar char="ü"/>
              <a:tabLst>
                <a:tab pos="854075" algn="l"/>
              </a:tabLst>
            </a:pPr>
            <a:endParaRPr lang="es-AR" sz="2000" b="1" spc="-5" dirty="0">
              <a:latin typeface="Times New Roman" panose="02020603050405020304" pitchFamily="18" charset="0"/>
              <a:cs typeface="Times New Roman" panose="02020603050405020304" pitchFamily="18" charset="0"/>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latin typeface="Times New Roman" panose="02020603050405020304" pitchFamily="18" charset="0"/>
                <a:cs typeface="Times New Roman" panose="02020603050405020304" pitchFamily="18" charset="0"/>
              </a:rPr>
              <a:t>Tensión</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spc="-15" dirty="0">
                <a:latin typeface="Times New Roman" panose="02020603050405020304" pitchFamily="18" charset="0"/>
                <a:cs typeface="Times New Roman" panose="02020603050405020304" pitchFamily="18" charset="0"/>
              </a:rPr>
              <a:t> </a:t>
            </a:r>
            <a:r>
              <a:rPr lang="es-AR" sz="2000" b="1" dirty="0">
                <a:latin typeface="Times New Roman" panose="02020603050405020304" pitchFamily="18" charset="0"/>
                <a:cs typeface="Times New Roman" panose="02020603050405020304" pitchFamily="18" charset="0"/>
              </a:rPr>
              <a:t>resistencia</a:t>
            </a:r>
            <a:r>
              <a:rPr lang="es-AR" sz="2000" b="1" spc="-1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del</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choque</a:t>
            </a:r>
            <a:r>
              <a:rPr lang="es-AR" sz="2000" b="1"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del</a:t>
            </a:r>
            <a:r>
              <a:rPr lang="es-AR" sz="2000" b="1" spc="-10" dirty="0">
                <a:latin typeface="Times New Roman" panose="02020603050405020304" pitchFamily="18" charset="0"/>
                <a:cs typeface="Times New Roman" panose="02020603050405020304" pitchFamily="18" charset="0"/>
              </a:rPr>
              <a:t> rayo </a:t>
            </a:r>
          </a:p>
          <a:p>
            <a:pPr marL="2682240" lvl="6" indent="-494030">
              <a:lnSpc>
                <a:spcPts val="2200"/>
              </a:lnSpc>
              <a:spcBef>
                <a:spcPts val="5"/>
              </a:spcBef>
              <a:buFont typeface="Wingdings" panose="05000000000000000000" pitchFamily="2" charset="2"/>
              <a:buChar char="ü"/>
              <a:tabLst>
                <a:tab pos="854075" algn="l"/>
              </a:tabLst>
            </a:pPr>
            <a:endParaRPr lang="es-AR" sz="2000" b="1" spc="-10" dirty="0">
              <a:latin typeface="Times New Roman" panose="02020603050405020304" pitchFamily="18" charset="0"/>
              <a:cs typeface="Times New Roman" panose="02020603050405020304" pitchFamily="18" charset="0"/>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latin typeface="Times New Roman" panose="02020603050405020304" pitchFamily="18" charset="0"/>
                <a:cs typeface="Times New Roman" panose="02020603050405020304" pitchFamily="18" charset="0"/>
              </a:rPr>
              <a:t>Tensión</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de</a:t>
            </a:r>
            <a:r>
              <a:rPr lang="es-AR" sz="2000" b="1" spc="-10" dirty="0">
                <a:latin typeface="Times New Roman" panose="02020603050405020304" pitchFamily="18" charset="0"/>
                <a:cs typeface="Times New Roman" panose="02020603050405020304" pitchFamily="18" charset="0"/>
              </a:rPr>
              <a:t> </a:t>
            </a:r>
            <a:r>
              <a:rPr lang="es-AR" sz="2000" b="1" dirty="0">
                <a:latin typeface="Times New Roman" panose="02020603050405020304" pitchFamily="18" charset="0"/>
                <a:cs typeface="Times New Roman" panose="02020603050405020304" pitchFamily="18" charset="0"/>
              </a:rPr>
              <a:t>resistencia</a:t>
            </a:r>
            <a:r>
              <a:rPr lang="es-AR" sz="2000" b="1" spc="-10" dirty="0">
                <a:latin typeface="Times New Roman" panose="02020603050405020304" pitchFamily="18" charset="0"/>
                <a:cs typeface="Times New Roman" panose="02020603050405020304" pitchFamily="18" charset="0"/>
              </a:rPr>
              <a:t> </a:t>
            </a:r>
            <a:r>
              <a:rPr lang="es-AR" sz="2000" b="1" dirty="0">
                <a:latin typeface="Times New Roman" panose="02020603050405020304" pitchFamily="18" charset="0"/>
                <a:cs typeface="Times New Roman" panose="02020603050405020304" pitchFamily="18" charset="0"/>
              </a:rPr>
              <a:t>a</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la</a:t>
            </a:r>
            <a:r>
              <a:rPr lang="es-AR" sz="2000" b="1" spc="5"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frecuencia</a:t>
            </a:r>
            <a:r>
              <a:rPr lang="es-AR" sz="2000" b="1" spc="-10" dirty="0">
                <a:latin typeface="Times New Roman" panose="02020603050405020304" pitchFamily="18" charset="0"/>
                <a:cs typeface="Times New Roman" panose="02020603050405020304" pitchFamily="18" charset="0"/>
              </a:rPr>
              <a:t> </a:t>
            </a:r>
            <a:r>
              <a:rPr lang="es-AR" sz="2000" b="1" spc="-5" dirty="0">
                <a:latin typeface="Times New Roman" panose="02020603050405020304" pitchFamily="18" charset="0"/>
                <a:cs typeface="Times New Roman" panose="02020603050405020304" pitchFamily="18" charset="0"/>
              </a:rPr>
              <a:t>industrial</a:t>
            </a:r>
            <a:endParaRPr lang="es-AR" sz="2000" b="1" dirty="0">
              <a:latin typeface="Times New Roman" panose="02020603050405020304" pitchFamily="18" charset="0"/>
              <a:cs typeface="Times New Roman" panose="02020603050405020304" pitchFamily="18" charset="0"/>
            </a:endParaRPr>
          </a:p>
          <a:p>
            <a:pPr>
              <a:spcBef>
                <a:spcPts val="40"/>
              </a:spcBef>
            </a:pPr>
            <a:endParaRPr lang="es-AR" sz="20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682240" lvl="6" indent="-494030">
              <a:spcBef>
                <a:spcPts val="5"/>
              </a:spcBef>
              <a:buFont typeface="Wingdings" panose="05000000000000000000" pitchFamily="2" charset="2"/>
              <a:buChar char="ü"/>
              <a:tabLst>
                <a:tab pos="854075" algn="l"/>
              </a:tabLst>
            </a:pPr>
            <a:endParaRPr lang="es-AR" sz="20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755650" lvl="2" indent="-497205">
              <a:buAutoNum type="arabicPeriod"/>
              <a:tabLst>
                <a:tab pos="756285" algn="l"/>
              </a:tabLst>
            </a:pPr>
            <a:endParaRPr sz="1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D4C894B2-4BAB-42AA-9130-7C1B383DC11C}"/>
              </a:ext>
            </a:extLst>
          </p:cNvPr>
          <p:cNvPicPr/>
          <p:nvPr/>
        </p:nvPicPr>
        <p:blipFill>
          <a:blip r:embed="rId3" cstate="print"/>
          <a:stretch>
            <a:fillRect/>
          </a:stretch>
        </p:blipFill>
        <p:spPr>
          <a:xfrm>
            <a:off x="10745643" y="9205502"/>
            <a:ext cx="2208357" cy="548098"/>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1000" y="381000"/>
            <a:ext cx="12496800" cy="9797554"/>
          </a:xfrm>
          <a:prstGeom prst="rect">
            <a:avLst/>
          </a:prstGeom>
        </p:spPr>
        <p:txBody>
          <a:bodyPr wrap="square">
            <a:spAutoFit/>
          </a:bodyPr>
          <a:lstStyle/>
          <a:p>
            <a:pPr marL="12065" lvl="1">
              <a:lnSpc>
                <a:spcPts val="2000"/>
              </a:lnSpc>
              <a:tabLst>
                <a:tab pos="360045" algn="l"/>
              </a:tabLst>
            </a:pPr>
            <a:r>
              <a:rPr lang="es-AR" sz="2400" b="1" spc="-5" dirty="0">
                <a:latin typeface="Times New Roman" panose="02020603050405020304" pitchFamily="18" charset="0"/>
                <a:cs typeface="Times New Roman" panose="02020603050405020304" pitchFamily="18" charset="0"/>
              </a:rPr>
              <a:t>Prueba</a:t>
            </a:r>
            <a:r>
              <a:rPr lang="es-AR" sz="2400" b="1" spc="-3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Tipo</a:t>
            </a:r>
          </a:p>
          <a:p>
            <a:pPr marL="12065" lvl="1">
              <a:lnSpc>
                <a:spcPts val="2000"/>
              </a:lnSpc>
              <a:tabLst>
                <a:tab pos="360045" algn="l"/>
              </a:tabLst>
            </a:pP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nSpc>
                <a:spcPts val="2000"/>
              </a:lnSpc>
              <a:spcBef>
                <a:spcPts val="45"/>
              </a:spcBef>
              <a:buFont typeface="Arial"/>
              <a:buAutoNum type="arabicPeriod" startAt="5"/>
            </a:pP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Resistencia</a:t>
            </a:r>
            <a:r>
              <a:rPr lang="es-AR" sz="2400" spc="5"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del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aislamiento </a:t>
            </a:r>
            <a:r>
              <a:rPr lang="es-AR" sz="2400" dirty="0">
                <a:latin typeface="Times New Roman" panose="02020603050405020304" pitchFamily="18" charset="0"/>
                <a:cs typeface="Times New Roman" panose="02020603050405020304" pitchFamily="18" charset="0"/>
              </a:rPr>
              <a:t>a</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las</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sobretensiones</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Tensión</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descarga</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Procedimiento</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envejecimiento</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acelerado</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3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Descarga</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corriente</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alta</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energía</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 círculos</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 servicio</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spcBef>
                <a:spcPts val="5"/>
              </a:spcBef>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 tensión</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radio</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Dispositivo</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alivio</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presión</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contaminación</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spcBef>
                <a:spcPts val="5"/>
              </a:spcBef>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4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sísmica</a:t>
            </a:r>
          </a:p>
          <a:p>
            <a:pPr marL="1767840" lvl="4" indent="-494030">
              <a:lnSpc>
                <a:spcPts val="2000"/>
              </a:lnSpc>
              <a:spcBef>
                <a:spcPts val="5"/>
              </a:spcBef>
              <a:buFont typeface="Wingdings" panose="05000000000000000000" pitchFamily="2" charset="2"/>
              <a:buChar char="ü"/>
              <a:tabLst>
                <a:tab pos="854075" algn="l"/>
              </a:tabLst>
            </a:pPr>
            <a:endParaRPr lang="es-AR" sz="2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lnSpc>
                <a:spcPts val="2000"/>
              </a:lnSpc>
              <a:spcBef>
                <a:spcPts val="40"/>
              </a:spcBef>
              <a:buFont typeface="Arial"/>
              <a:buAutoNum type="arabicPeriod"/>
            </a:pP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nSpc>
                <a:spcPts val="2000"/>
              </a:lnSpc>
              <a:tabLst>
                <a:tab pos="360045" algn="l"/>
              </a:tabLst>
            </a:pPr>
            <a:r>
              <a:rPr lang="es-AR" sz="2400" b="1" spc="-5" dirty="0">
                <a:latin typeface="Times New Roman" panose="02020603050405020304" pitchFamily="18" charset="0"/>
                <a:cs typeface="Times New Roman" panose="02020603050405020304" pitchFamily="18" charset="0"/>
              </a:rPr>
              <a:t>Pruebas</a:t>
            </a:r>
            <a:r>
              <a:rPr lang="es-AR" sz="2400" b="1" spc="-10"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de</a:t>
            </a:r>
            <a:r>
              <a:rPr lang="es-AR" sz="2400" b="1" spc="-20"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rutinas</a:t>
            </a:r>
            <a:r>
              <a:rPr lang="es-AR" sz="2400" b="1" spc="-10"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especificadas</a:t>
            </a:r>
          </a:p>
          <a:p>
            <a:pPr marL="12065" lvl="1">
              <a:lnSpc>
                <a:spcPts val="2000"/>
              </a:lnSpc>
              <a:tabLst>
                <a:tab pos="360045" algn="l"/>
              </a:tabLst>
            </a:pP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nSpc>
                <a:spcPts val="2000"/>
              </a:lnSpc>
              <a:spcBef>
                <a:spcPts val="40"/>
              </a:spcBef>
              <a:buFont typeface="Arial"/>
              <a:buAutoNum type="arabicPeriod" startAt="5"/>
            </a:pPr>
            <a:endPar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tensión de</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radio influencia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externa</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5"/>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dirty="0">
                <a:latin typeface="Times New Roman" panose="02020603050405020304" pitchFamily="18" charset="0"/>
                <a:cs typeface="Times New Roman" panose="02020603050405020304" pitchFamily="18" charset="0"/>
              </a:rPr>
              <a:t> descargas</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parciales</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internas</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hermeticidad</a:t>
            </a:r>
            <a:endParaRPr lang="es-AR" sz="2400" dirty="0">
              <a:latin typeface="Times New Roman" panose="02020603050405020304" pitchFamily="18" charset="0"/>
              <a:cs typeface="Times New Roman" panose="02020603050405020304" pitchFamily="18" charset="0"/>
            </a:endParaRPr>
          </a:p>
          <a:p>
            <a:pPr marL="2171700" lvl="4" indent="-342900">
              <a:lnSpc>
                <a:spcPts val="2000"/>
              </a:lnSpc>
              <a:spcBef>
                <a:spcPts val="3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tensión</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descarga</a:t>
            </a:r>
          </a:p>
          <a:p>
            <a:pPr marL="1767840" lvl="4" indent="-494030">
              <a:lnSpc>
                <a:spcPts val="2000"/>
              </a:lnSpc>
              <a:buFont typeface="Wingdings" panose="05000000000000000000" pitchFamily="2" charset="2"/>
              <a:buChar char="ü"/>
              <a:tabLst>
                <a:tab pos="854075" algn="l"/>
              </a:tabLst>
            </a:pPr>
            <a:endParaRPr lang="es-AR" sz="2400" spc="-5" dirty="0">
              <a:latin typeface="Times New Roman" panose="02020603050405020304" pitchFamily="18" charset="0"/>
              <a:cs typeface="Times New Roman" panose="02020603050405020304" pitchFamily="18" charset="0"/>
            </a:endParaRPr>
          </a:p>
          <a:p>
            <a:pPr marL="1852930" lvl="4" indent="-579120">
              <a:lnSpc>
                <a:spcPts val="2000"/>
              </a:lnSpc>
              <a:buFont typeface="Wingdings" panose="05000000000000000000" pitchFamily="2" charset="2"/>
              <a:buChar char="ü"/>
              <a:tabLst>
                <a:tab pos="938530" algn="l"/>
                <a:tab pos="939165" algn="l"/>
                <a:tab pos="1675764" algn="l"/>
                <a:tab pos="2016760" algn="l"/>
                <a:tab pos="2299970" algn="l"/>
                <a:tab pos="3065145" algn="l"/>
                <a:tab pos="3407410" algn="l"/>
                <a:tab pos="4392930" algn="l"/>
                <a:tab pos="4733925" algn="l"/>
              </a:tabLst>
            </a:pPr>
            <a:r>
              <a:rPr lang="es-AR" sz="2400" spc="-5" dirty="0">
                <a:latin typeface="Times New Roman" panose="02020603050405020304" pitchFamily="18" charset="0"/>
                <a:cs typeface="Times New Roman" panose="02020603050405020304" pitchFamily="18" charset="0"/>
              </a:rPr>
              <a:t>Prueba	de	</a:t>
            </a:r>
            <a:r>
              <a:rPr lang="es-AR" sz="2400" dirty="0">
                <a:latin typeface="Times New Roman" panose="02020603050405020304" pitchFamily="18" charset="0"/>
                <a:cs typeface="Times New Roman" panose="02020603050405020304" pitchFamily="18" charset="0"/>
              </a:rPr>
              <a:t>la	</a:t>
            </a:r>
            <a:r>
              <a:rPr lang="es-AR" sz="2400" spc="-5" dirty="0">
                <a:latin typeface="Times New Roman" panose="02020603050405020304" pitchFamily="18" charset="0"/>
                <a:cs typeface="Times New Roman" panose="02020603050405020304" pitchFamily="18" charset="0"/>
              </a:rPr>
              <a:t>tensión	de	referencia	de	frecuencia</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industrial</a:t>
            </a:r>
            <a:endParaRPr lang="es-AR" sz="2400" dirty="0">
              <a:latin typeface="Times New Roman" panose="02020603050405020304" pitchFamily="18" charset="0"/>
              <a:cs typeface="Times New Roman" panose="02020603050405020304" pitchFamily="18" charset="0"/>
            </a:endParaRPr>
          </a:p>
          <a:p>
            <a:pPr marL="1257300" lvl="2" indent="-342900">
              <a:lnSpc>
                <a:spcPts val="2000"/>
              </a:lnSpc>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767840" lvl="4" indent="-494030">
              <a:lnSpc>
                <a:spcPts val="2000"/>
              </a:lnSpc>
              <a:buFont typeface="Wingdings" panose="05000000000000000000" pitchFamily="2" charset="2"/>
              <a:buChar char="ü"/>
              <a:tabLst>
                <a:tab pos="854075" algn="l"/>
              </a:tabLst>
            </a:pPr>
            <a:r>
              <a:rPr lang="es-AR" sz="2400" spc="-5" dirty="0">
                <a:latin typeface="Times New Roman" panose="02020603050405020304" pitchFamily="18" charset="0"/>
                <a:cs typeface="Times New Roman" panose="02020603050405020304" pitchFamily="18" charset="0"/>
              </a:rPr>
              <a:t>Prueba</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 </a:t>
            </a:r>
            <a:r>
              <a:rPr lang="es-AR" sz="2400" spc="-5" dirty="0">
                <a:latin typeface="Times New Roman" panose="02020603050405020304" pitchFamily="18" charset="0"/>
                <a:cs typeface="Times New Roman" panose="02020603050405020304" pitchFamily="18" charset="0"/>
              </a:rPr>
              <a:t>los</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contadores</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a:t>
            </a:r>
            <a:r>
              <a:rPr lang="es-AR" sz="2400" dirty="0">
                <a:latin typeface="Times New Roman" panose="02020603050405020304" pitchFamily="18" charset="0"/>
                <a:cs typeface="Times New Roman" panose="02020603050405020304" pitchFamily="18" charset="0"/>
              </a:rPr>
              <a:t> descarga</a:t>
            </a:r>
          </a:p>
          <a:p>
            <a:pPr marL="853440" lvl="2" indent="-494030">
              <a:buAutoNum type="arabicPeriod"/>
              <a:tabLst>
                <a:tab pos="854075" algn="l"/>
              </a:tabLst>
            </a:pPr>
            <a:endParaRPr lang="es-AR" sz="1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AD45FC05-B215-44C3-AA0A-3D70946F5DEA}"/>
              </a:ext>
            </a:extLst>
          </p:cNvPr>
          <p:cNvPicPr/>
          <p:nvPr/>
        </p:nvPicPr>
        <p:blipFill>
          <a:blip r:embed="rId3" cstate="print"/>
          <a:stretch>
            <a:fillRect/>
          </a:stretch>
        </p:blipFill>
        <p:spPr>
          <a:xfrm>
            <a:off x="10830310" y="9281702"/>
            <a:ext cx="2208357" cy="548098"/>
          </a:xfrm>
          <a:prstGeom prst="rect">
            <a:avLst/>
          </a:prstGeom>
        </p:spPr>
      </p:pic>
    </p:spTree>
    <p:extLst>
      <p:ext uri="{BB962C8B-B14F-4D97-AF65-F5344CB8AC3E}">
        <p14:creationId xmlns:p14="http://schemas.microsoft.com/office/powerpoint/2010/main" val="2011819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43000" y="1143000"/>
            <a:ext cx="11201400" cy="3674083"/>
          </a:xfrm>
          <a:prstGeom prst="rect">
            <a:avLst/>
          </a:prstGeom>
        </p:spPr>
        <p:txBody>
          <a:bodyPr vert="horz" wrap="square" lIns="0" tIns="105410" rIns="0" bIns="0" rtlCol="0">
            <a:spAutoFit/>
          </a:bodyPr>
          <a:lstStyle/>
          <a:p>
            <a:pPr marL="12065" lvl="1">
              <a:spcBef>
                <a:spcPts val="830"/>
              </a:spcBef>
              <a:tabLst>
                <a:tab pos="469265" algn="l"/>
                <a:tab pos="469900" algn="l"/>
              </a:tabLst>
            </a:pP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 de</a:t>
            </a:r>
            <a:r>
              <a:rPr sz="28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aceptación</a:t>
            </a:r>
            <a:r>
              <a:rP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8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sitios</a:t>
            </a:r>
            <a:endParaRPr lang="es-AR" sz="28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69265" lvl="1" indent="-457200">
              <a:spcBef>
                <a:spcPts val="830"/>
              </a:spcBef>
              <a:buAutoNum type="arabicPeriod" startAt="7"/>
              <a:tabLst>
                <a:tab pos="469265" algn="l"/>
                <a:tab pos="469900" algn="l"/>
              </a:tabLst>
            </a:pPr>
            <a:endParaRPr sz="2800" dirty="0">
              <a:latin typeface="Times New Roman" panose="02020603050405020304" pitchFamily="18" charset="0"/>
              <a:cs typeface="Times New Roman" panose="02020603050405020304" pitchFamily="18" charset="0"/>
            </a:endParaRPr>
          </a:p>
          <a:p>
            <a:pPr marL="1383030" lvl="3" indent="-457200">
              <a:spcBef>
                <a:spcPts val="730"/>
              </a:spcBef>
              <a:buFont typeface="Wingdings" panose="05000000000000000000" pitchFamily="2" charset="2"/>
              <a:buChar char="ü"/>
              <a:tabLst>
                <a:tab pos="915035" algn="l"/>
              </a:tabLst>
            </a:pPr>
            <a:r>
              <a:rPr sz="2800" u="sng" spc="-5" dirty="0">
                <a:latin typeface="Times New Roman" panose="02020603050405020304" pitchFamily="18" charset="0"/>
                <a:cs typeface="Times New Roman" panose="02020603050405020304" pitchFamily="18" charset="0"/>
              </a:rPr>
              <a:t>Medición</a:t>
            </a:r>
            <a:r>
              <a:rPr sz="2800" u="sng" spc="-15" dirty="0">
                <a:latin typeface="Times New Roman" panose="02020603050405020304" pitchFamily="18" charset="0"/>
                <a:cs typeface="Times New Roman" panose="02020603050405020304" pitchFamily="18" charset="0"/>
              </a:rPr>
              <a:t> </a:t>
            </a:r>
            <a:r>
              <a:rPr sz="2800" u="sng" spc="-5" dirty="0">
                <a:latin typeface="Times New Roman" panose="02020603050405020304" pitchFamily="18" charset="0"/>
                <a:cs typeface="Times New Roman" panose="02020603050405020304" pitchFamily="18" charset="0"/>
              </a:rPr>
              <a:t>de</a:t>
            </a:r>
            <a:r>
              <a:rPr sz="2800" u="sng" spc="-20" dirty="0">
                <a:latin typeface="Times New Roman" panose="02020603050405020304" pitchFamily="18" charset="0"/>
                <a:cs typeface="Times New Roman" panose="02020603050405020304" pitchFamily="18" charset="0"/>
              </a:rPr>
              <a:t> </a:t>
            </a:r>
            <a:r>
              <a:rPr sz="2800" u="sng" dirty="0">
                <a:latin typeface="Times New Roman" panose="02020603050405020304" pitchFamily="18" charset="0"/>
                <a:cs typeface="Times New Roman" panose="02020603050405020304" pitchFamily="18" charset="0"/>
              </a:rPr>
              <a:t>corriente</a:t>
            </a:r>
            <a:r>
              <a:rPr sz="2800" u="sng" spc="-10" dirty="0">
                <a:latin typeface="Times New Roman" panose="02020603050405020304" pitchFamily="18" charset="0"/>
                <a:cs typeface="Times New Roman" panose="02020603050405020304" pitchFamily="18" charset="0"/>
              </a:rPr>
              <a:t> </a:t>
            </a:r>
            <a:r>
              <a:rPr sz="2800" u="sng" spc="-5" dirty="0">
                <a:latin typeface="Times New Roman" panose="02020603050405020304" pitchFamily="18" charset="0"/>
                <a:cs typeface="Times New Roman" panose="02020603050405020304" pitchFamily="18" charset="0"/>
              </a:rPr>
              <a:t>de</a:t>
            </a:r>
            <a:r>
              <a:rPr sz="2800" u="sng" spc="-20" dirty="0">
                <a:latin typeface="Times New Roman" panose="02020603050405020304" pitchFamily="18" charset="0"/>
                <a:cs typeface="Times New Roman" panose="02020603050405020304" pitchFamily="18" charset="0"/>
              </a:rPr>
              <a:t> </a:t>
            </a:r>
            <a:r>
              <a:rPr sz="2800" u="sng" spc="-5" dirty="0" err="1">
                <a:latin typeface="Times New Roman" panose="02020603050405020304" pitchFamily="18" charset="0"/>
                <a:cs typeface="Times New Roman" panose="02020603050405020304" pitchFamily="18" charset="0"/>
              </a:rPr>
              <a:t>fuga</a:t>
            </a:r>
            <a:endParaRPr lang="es-AR" sz="2800" u="sng" dirty="0">
              <a:latin typeface="Times New Roman" panose="02020603050405020304" pitchFamily="18" charset="0"/>
              <a:cs typeface="Times New Roman" panose="02020603050405020304" pitchFamily="18" charset="0"/>
            </a:endParaRPr>
          </a:p>
          <a:p>
            <a:pPr marL="1420494" lvl="3" indent="-494665">
              <a:spcBef>
                <a:spcPts val="735"/>
              </a:spcBef>
              <a:buFont typeface="Wingdings" panose="05000000000000000000" pitchFamily="2" charset="2"/>
              <a:buChar char="ü"/>
              <a:tabLst>
                <a:tab pos="963930" algn="l"/>
              </a:tabLst>
            </a:pPr>
            <a:endParaRPr lang="es-AR" sz="2800" u="sng" spc="-5" dirty="0">
              <a:latin typeface="Times New Roman" panose="02020603050405020304" pitchFamily="18" charset="0"/>
              <a:cs typeface="Times New Roman" panose="02020603050405020304" pitchFamily="18" charset="0"/>
            </a:endParaRPr>
          </a:p>
          <a:p>
            <a:pPr marL="1420494" lvl="3" indent="-494665">
              <a:spcBef>
                <a:spcPts val="735"/>
              </a:spcBef>
              <a:buFont typeface="Wingdings" panose="05000000000000000000" pitchFamily="2" charset="2"/>
              <a:buChar char="ü"/>
              <a:tabLst>
                <a:tab pos="963930" algn="l"/>
              </a:tabLst>
            </a:pPr>
            <a:r>
              <a:rPr sz="2800" u="sng" spc="-5" dirty="0" err="1">
                <a:latin typeface="Times New Roman" panose="02020603050405020304" pitchFamily="18" charset="0"/>
                <a:cs typeface="Times New Roman" panose="02020603050405020304" pitchFamily="18" charset="0"/>
              </a:rPr>
              <a:t>Medición</a:t>
            </a:r>
            <a:r>
              <a:rPr sz="2800" u="sng" spc="-10" dirty="0">
                <a:latin typeface="Times New Roman" panose="02020603050405020304" pitchFamily="18" charset="0"/>
                <a:cs typeface="Times New Roman" panose="02020603050405020304" pitchFamily="18" charset="0"/>
              </a:rPr>
              <a:t> </a:t>
            </a:r>
            <a:r>
              <a:rPr sz="2800" u="sng" spc="-5" dirty="0">
                <a:latin typeface="Times New Roman" panose="02020603050405020304" pitchFamily="18" charset="0"/>
                <a:cs typeface="Times New Roman" panose="02020603050405020304" pitchFamily="18" charset="0"/>
              </a:rPr>
              <a:t>de</a:t>
            </a:r>
            <a:r>
              <a:rPr sz="2800" u="sng" spc="5" dirty="0">
                <a:latin typeface="Times New Roman" panose="02020603050405020304" pitchFamily="18" charset="0"/>
                <a:cs typeface="Times New Roman" panose="02020603050405020304" pitchFamily="18" charset="0"/>
              </a:rPr>
              <a:t> </a:t>
            </a:r>
            <a:r>
              <a:rPr sz="2800" u="sng" spc="-5" dirty="0">
                <a:latin typeface="Times New Roman" panose="02020603050405020304" pitchFamily="18" charset="0"/>
                <a:cs typeface="Times New Roman" panose="02020603050405020304" pitchFamily="18" charset="0"/>
              </a:rPr>
              <a:t>armónicos</a:t>
            </a:r>
            <a:r>
              <a:rPr sz="2800" u="sng" spc="5" dirty="0">
                <a:latin typeface="Times New Roman" panose="02020603050405020304" pitchFamily="18" charset="0"/>
                <a:cs typeface="Times New Roman" panose="02020603050405020304" pitchFamily="18" charset="0"/>
              </a:rPr>
              <a:t> </a:t>
            </a:r>
            <a:r>
              <a:rPr sz="2800" u="sng" dirty="0">
                <a:latin typeface="Times New Roman" panose="02020603050405020304" pitchFamily="18" charset="0"/>
                <a:cs typeface="Times New Roman" panose="02020603050405020304" pitchFamily="18" charset="0"/>
              </a:rPr>
              <a:t>en</a:t>
            </a:r>
            <a:r>
              <a:rPr sz="2800" u="sng" spc="-15" dirty="0">
                <a:latin typeface="Times New Roman" panose="02020603050405020304" pitchFamily="18" charset="0"/>
                <a:cs typeface="Times New Roman" panose="02020603050405020304" pitchFamily="18" charset="0"/>
              </a:rPr>
              <a:t> </a:t>
            </a:r>
            <a:r>
              <a:rPr sz="2800" u="sng" dirty="0">
                <a:latin typeface="Times New Roman" panose="02020603050405020304" pitchFamily="18" charset="0"/>
                <a:cs typeface="Times New Roman" panose="02020603050405020304" pitchFamily="18" charset="0"/>
              </a:rPr>
              <a:t>la</a:t>
            </a:r>
            <a:r>
              <a:rPr sz="2800" u="sng" spc="-10" dirty="0">
                <a:latin typeface="Times New Roman" panose="02020603050405020304" pitchFamily="18" charset="0"/>
                <a:cs typeface="Times New Roman" panose="02020603050405020304" pitchFamily="18" charset="0"/>
              </a:rPr>
              <a:t> </a:t>
            </a:r>
            <a:r>
              <a:rPr sz="2800" u="sng" spc="-5" dirty="0">
                <a:latin typeface="Times New Roman" panose="02020603050405020304" pitchFamily="18" charset="0"/>
                <a:cs typeface="Times New Roman" panose="02020603050405020304" pitchFamily="18" charset="0"/>
              </a:rPr>
              <a:t>corriente</a:t>
            </a:r>
            <a:r>
              <a:rPr sz="2800" u="sng" spc="5" dirty="0">
                <a:latin typeface="Times New Roman" panose="02020603050405020304" pitchFamily="18" charset="0"/>
                <a:cs typeface="Times New Roman" panose="02020603050405020304" pitchFamily="18" charset="0"/>
              </a:rPr>
              <a:t> </a:t>
            </a:r>
            <a:r>
              <a:rPr sz="2800" u="sng" spc="-5" dirty="0">
                <a:latin typeface="Times New Roman" panose="02020603050405020304" pitchFamily="18" charset="0"/>
                <a:cs typeface="Times New Roman" panose="02020603050405020304" pitchFamily="18" charset="0"/>
              </a:rPr>
              <a:t>de</a:t>
            </a:r>
            <a:r>
              <a:rPr sz="2800" u="sng" spc="-10" dirty="0">
                <a:latin typeface="Times New Roman" panose="02020603050405020304" pitchFamily="18" charset="0"/>
                <a:cs typeface="Times New Roman" panose="02020603050405020304" pitchFamily="18" charset="0"/>
              </a:rPr>
              <a:t> </a:t>
            </a:r>
            <a:r>
              <a:rPr sz="2800" u="sng" spc="-5" dirty="0" err="1">
                <a:latin typeface="Times New Roman" panose="02020603050405020304" pitchFamily="18" charset="0"/>
                <a:cs typeface="Times New Roman" panose="02020603050405020304" pitchFamily="18" charset="0"/>
              </a:rPr>
              <a:t>fuga</a:t>
            </a:r>
            <a:endParaRPr lang="es-AR" sz="2800" u="sng" spc="-5" dirty="0">
              <a:latin typeface="Times New Roman" panose="02020603050405020304" pitchFamily="18" charset="0"/>
              <a:cs typeface="Times New Roman" panose="02020603050405020304" pitchFamily="18" charset="0"/>
            </a:endParaRPr>
          </a:p>
          <a:p>
            <a:pPr marL="1420494" lvl="3" indent="-494665">
              <a:spcBef>
                <a:spcPts val="735"/>
              </a:spcBef>
              <a:buFont typeface="Wingdings" panose="05000000000000000000" pitchFamily="2" charset="2"/>
              <a:buChar char="ü"/>
              <a:tabLst>
                <a:tab pos="963930" algn="l"/>
              </a:tabLst>
            </a:pPr>
            <a:endParaRPr sz="2800" u="sng" dirty="0">
              <a:latin typeface="Times New Roman" panose="02020603050405020304" pitchFamily="18" charset="0"/>
              <a:cs typeface="Times New Roman" panose="02020603050405020304" pitchFamily="18" charset="0"/>
            </a:endParaRPr>
          </a:p>
          <a:p>
            <a:pPr marL="1421765" lvl="3" indent="-495934">
              <a:spcBef>
                <a:spcPts val="745"/>
              </a:spcBef>
              <a:buFont typeface="Wingdings" panose="05000000000000000000" pitchFamily="2" charset="2"/>
              <a:buChar char="ü"/>
              <a:tabLst>
                <a:tab pos="965200" algn="l"/>
              </a:tabLst>
            </a:pPr>
            <a:r>
              <a:rPr sz="2800" u="sng" spc="-5" dirty="0">
                <a:latin typeface="Times New Roman" panose="02020603050405020304" pitchFamily="18" charset="0"/>
                <a:cs typeface="Times New Roman" panose="02020603050405020304" pitchFamily="18" charset="0"/>
              </a:rPr>
              <a:t>Operación </a:t>
            </a:r>
            <a:r>
              <a:rPr sz="2800" u="sng" spc="-10" dirty="0">
                <a:latin typeface="Times New Roman" panose="02020603050405020304" pitchFamily="18" charset="0"/>
                <a:cs typeface="Times New Roman" panose="02020603050405020304" pitchFamily="18" charset="0"/>
              </a:rPr>
              <a:t>de</a:t>
            </a:r>
            <a:r>
              <a:rPr sz="2800" u="sng" spc="5" dirty="0">
                <a:latin typeface="Times New Roman" panose="02020603050405020304" pitchFamily="18" charset="0"/>
                <a:cs typeface="Times New Roman" panose="02020603050405020304" pitchFamily="18" charset="0"/>
              </a:rPr>
              <a:t> </a:t>
            </a:r>
            <a:r>
              <a:rPr sz="2800" u="sng" spc="-5" dirty="0">
                <a:latin typeface="Times New Roman" panose="02020603050405020304" pitchFamily="18" charset="0"/>
                <a:cs typeface="Times New Roman" panose="02020603050405020304" pitchFamily="18" charset="0"/>
              </a:rPr>
              <a:t>contadores</a:t>
            </a:r>
            <a:r>
              <a:rPr sz="2800" u="sng" dirty="0">
                <a:latin typeface="Times New Roman" panose="02020603050405020304" pitchFamily="18" charset="0"/>
                <a:cs typeface="Times New Roman" panose="02020603050405020304" pitchFamily="18" charset="0"/>
              </a:rPr>
              <a:t> </a:t>
            </a:r>
            <a:r>
              <a:rPr sz="2800" u="sng" spc="-5" dirty="0">
                <a:latin typeface="Times New Roman" panose="02020603050405020304" pitchFamily="18" charset="0"/>
                <a:cs typeface="Times New Roman" panose="02020603050405020304" pitchFamily="18" charset="0"/>
              </a:rPr>
              <a:t>de descarga</a:t>
            </a:r>
            <a:endParaRPr sz="2800" u="sng"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51663240-621C-4FD8-B2F4-F1B46801F93E}"/>
              </a:ext>
            </a:extLst>
          </p:cNvPr>
          <p:cNvPicPr/>
          <p:nvPr/>
        </p:nvPicPr>
        <p:blipFill>
          <a:blip r:embed="rId2" cstate="print"/>
          <a:stretch>
            <a:fillRect/>
          </a:stretch>
        </p:blipFill>
        <p:spPr>
          <a:xfrm>
            <a:off x="10972800" y="9296400"/>
            <a:ext cx="2208357" cy="548098"/>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85800" y="381000"/>
            <a:ext cx="12268200" cy="9246121"/>
          </a:xfrm>
          <a:prstGeom prst="rect">
            <a:avLst/>
          </a:prstGeom>
        </p:spPr>
        <p:txBody>
          <a:bodyPr vert="horz" wrap="square" lIns="0" tIns="12700" rIns="0" bIns="0" rtlCol="0">
            <a:spAutoFit/>
          </a:bodyPr>
          <a:lstStyle/>
          <a:p>
            <a:pPr>
              <a:lnSpc>
                <a:spcPct val="100000"/>
              </a:lnSpc>
            </a:pPr>
            <a:endParaRPr sz="1100" dirty="0">
              <a:latin typeface="Times New Roman" panose="02020603050405020304" pitchFamily="18" charset="0"/>
              <a:cs typeface="Times New Roman" panose="02020603050405020304" pitchFamily="18" charset="0"/>
            </a:endParaRPr>
          </a:p>
          <a:p>
            <a:pPr>
              <a:spcBef>
                <a:spcPts val="40"/>
              </a:spcBef>
            </a:pPr>
            <a:endParaRPr sz="900" dirty="0">
              <a:latin typeface="Times New Roman" panose="02020603050405020304" pitchFamily="18" charset="0"/>
              <a:cs typeface="Times New Roman" panose="02020603050405020304" pitchFamily="18" charset="0"/>
            </a:endParaRPr>
          </a:p>
          <a:p>
            <a:pPr marL="354965" marR="6985" indent="-342900" algn="ctr">
              <a:lnSpc>
                <a:spcPts val="2100"/>
              </a:lnSpc>
              <a:buFont typeface="+mj-lt"/>
              <a:buAutoNum type="arabicPeriod" startAt="14"/>
              <a:tabLst>
                <a:tab pos="301625" algn="l"/>
                <a:tab pos="302260" algn="l"/>
              </a:tabLst>
            </a:pP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Especificaciones</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sz="2400" b="1" spc="3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eléctricas</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mantenimiento</a:t>
            </a:r>
            <a:r>
              <a:rP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a:t>
            </a:r>
            <a:r>
              <a:rPr sz="24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i="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cables</a:t>
            </a:r>
            <a:r>
              <a:rPr sz="2800" b="1" i="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2800" b="1" i="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i="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media</a:t>
            </a:r>
            <a:r>
              <a:rPr sz="2800" b="1" i="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b="1" i="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endParaRPr sz="2800" b="1" i="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nSpc>
                <a:spcPts val="2100"/>
              </a:lnSpc>
              <a:spcBef>
                <a:spcPts val="40"/>
              </a:spcBef>
              <a:buFont typeface="Arial"/>
              <a:buAutoNum type="arabicPeriod" startAt="8"/>
            </a:pPr>
            <a:endParaRPr sz="2000" dirty="0">
              <a:latin typeface="Times New Roman" panose="02020603050405020304" pitchFamily="18" charset="0"/>
              <a:cs typeface="Times New Roman" panose="02020603050405020304" pitchFamily="18" charset="0"/>
            </a:endParaRPr>
          </a:p>
          <a:p>
            <a:pPr marL="12065" lvl="1" algn="just">
              <a:lnSpc>
                <a:spcPts val="2100"/>
              </a:lnSpc>
              <a:tabLst>
                <a:tab pos="360045" algn="l"/>
              </a:tabLst>
            </a:pP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Objeto</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000" spc="-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campo</a:t>
            </a:r>
            <a:r>
              <a:rPr sz="20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0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aplicaciones</a:t>
            </a:r>
            <a:endParaRPr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98450" marR="8255" indent="-285750" algn="just">
              <a:lnSpc>
                <a:spcPts val="2100"/>
              </a:lnSpc>
              <a:spcBef>
                <a:spcPts val="825"/>
              </a:spcBef>
              <a:buFont typeface="Wingdings" panose="05000000000000000000" pitchFamily="2" charset="2"/>
              <a:buChar char="Ø"/>
            </a:pPr>
            <a:r>
              <a:rPr sz="2000" dirty="0">
                <a:latin typeface="Times New Roman" panose="02020603050405020304" pitchFamily="18" charset="0"/>
                <a:cs typeface="Times New Roman" panose="02020603050405020304" pitchFamily="18" charset="0"/>
              </a:rPr>
              <a:t>El</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propósito</a:t>
            </a:r>
            <a:r>
              <a:rPr sz="2000" dirty="0">
                <a:latin typeface="Times New Roman" panose="02020603050405020304" pitchFamily="18" charset="0"/>
                <a:cs typeface="Times New Roman" panose="02020603050405020304" pitchFamily="18" charset="0"/>
              </a:rPr>
              <a:t> de</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esta</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especificación</a:t>
            </a:r>
            <a:r>
              <a:rPr sz="2000" dirty="0">
                <a:latin typeface="Times New Roman" panose="02020603050405020304" pitchFamily="18" charset="0"/>
                <a:cs typeface="Times New Roman" panose="02020603050405020304" pitchFamily="18" charset="0"/>
              </a:rPr>
              <a:t> es</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establecer</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las</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condiciones </a:t>
            </a:r>
            <a:r>
              <a:rPr sz="2000" dirty="0">
                <a:latin typeface="Times New Roman" panose="02020603050405020304" pitchFamily="18" charset="0"/>
                <a:cs typeface="Times New Roman" panose="02020603050405020304" pitchFamily="18" charset="0"/>
              </a:rPr>
              <a:t> requeridas y </a:t>
            </a:r>
            <a:r>
              <a:rPr sz="2000" spc="-5" dirty="0">
                <a:latin typeface="Times New Roman" panose="02020603050405020304" pitchFamily="18" charset="0"/>
                <a:cs typeface="Times New Roman" panose="02020603050405020304" pitchFamily="18" charset="0"/>
              </a:rPr>
              <a:t>los métodos </a:t>
            </a:r>
            <a:r>
              <a:rPr sz="200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ensayo que deberán </a:t>
            </a:r>
            <a:r>
              <a:rPr sz="2000" dirty="0">
                <a:latin typeface="Times New Roman" panose="02020603050405020304" pitchFamily="18" charset="0"/>
                <a:cs typeface="Times New Roman" panose="02020603050405020304" pitchFamily="18" charset="0"/>
              </a:rPr>
              <a:t>cumplir </a:t>
            </a:r>
            <a:r>
              <a:rPr sz="2000" spc="-5" dirty="0">
                <a:latin typeface="Times New Roman" panose="02020603050405020304" pitchFamily="18" charset="0"/>
                <a:cs typeface="Times New Roman" panose="02020603050405020304" pitchFamily="18" charset="0"/>
              </a:rPr>
              <a:t>los cables </a:t>
            </a:r>
            <a:r>
              <a:rPr sz="2000" spc="-10" dirty="0">
                <a:latin typeface="Times New Roman" panose="02020603050405020304" pitchFamily="18" charset="0"/>
                <a:cs typeface="Times New Roman" panose="02020603050405020304" pitchFamily="18" charset="0"/>
              </a:rPr>
              <a:t>de </a:t>
            </a:r>
            <a:r>
              <a:rPr sz="2000" spc="-37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media </a:t>
            </a:r>
            <a:r>
              <a:rPr sz="2000" spc="-5" dirty="0">
                <a:latin typeface="Times New Roman" panose="02020603050405020304" pitchFamily="18" charset="0"/>
                <a:cs typeface="Times New Roman" panose="02020603050405020304" pitchFamily="18" charset="0"/>
              </a:rPr>
              <a:t>tensión</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ser</a:t>
            </a:r>
            <a:r>
              <a:rPr sz="2000" spc="-1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instalados </a:t>
            </a:r>
            <a:r>
              <a:rPr sz="2000" dirty="0">
                <a:latin typeface="Times New Roman" panose="02020603050405020304" pitchFamily="18" charset="0"/>
                <a:cs typeface="Times New Roman" panose="02020603050405020304" pitchFamily="18" charset="0"/>
              </a:rPr>
              <a:t>en</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las</a:t>
            </a:r>
            <a:r>
              <a:rPr sz="2000" spc="-5" dirty="0">
                <a:latin typeface="Times New Roman" panose="02020603050405020304" pitchFamily="18" charset="0"/>
                <a:cs typeface="Times New Roman" panose="02020603050405020304" pitchFamily="18" charset="0"/>
              </a:rPr>
              <a:t> subestaciones.</a:t>
            </a:r>
            <a:endParaRPr sz="2000" dirty="0">
              <a:latin typeface="Times New Roman" panose="02020603050405020304" pitchFamily="18" charset="0"/>
              <a:cs typeface="Times New Roman" panose="02020603050405020304" pitchFamily="18" charset="0"/>
            </a:endParaRPr>
          </a:p>
          <a:p>
            <a:pPr>
              <a:lnSpc>
                <a:spcPts val="2100"/>
              </a:lnSpc>
              <a:spcBef>
                <a:spcPts val="40"/>
              </a:spcBef>
            </a:pPr>
            <a:endParaRPr sz="2000" dirty="0">
              <a:latin typeface="Times New Roman" panose="02020603050405020304" pitchFamily="18" charset="0"/>
              <a:cs typeface="Times New Roman" panose="02020603050405020304" pitchFamily="18" charset="0"/>
            </a:endParaRPr>
          </a:p>
          <a:p>
            <a:pPr marL="2755265" lvl="7" algn="just">
              <a:lnSpc>
                <a:spcPts val="2000"/>
              </a:lnSpc>
              <a:tabLst>
                <a:tab pos="360045" algn="l"/>
              </a:tabLst>
            </a:pPr>
            <a:r>
              <a:rPr sz="2000" spc="-5" dirty="0">
                <a:latin typeface="Times New Roman" panose="02020603050405020304" pitchFamily="18" charset="0"/>
                <a:cs typeface="Times New Roman" panose="02020603050405020304" pitchFamily="18" charset="0"/>
              </a:rPr>
              <a:t>Normas</a:t>
            </a:r>
            <a:r>
              <a:rPr sz="2000" spc="-3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Internacionales</a:t>
            </a:r>
            <a:endParaRPr sz="2000" dirty="0">
              <a:latin typeface="Times New Roman" panose="02020603050405020304" pitchFamily="18" charset="0"/>
              <a:cs typeface="Times New Roman" panose="02020603050405020304" pitchFamily="18" charset="0"/>
            </a:endParaRPr>
          </a:p>
          <a:p>
            <a:pPr lvl="6">
              <a:lnSpc>
                <a:spcPts val="2000"/>
              </a:lnSpc>
              <a:spcBef>
                <a:spcPts val="40"/>
              </a:spcBef>
              <a:buFont typeface="Arial"/>
              <a:buAutoNum type="arabicPeriod" startAt="2"/>
            </a:pPr>
            <a:endParaRPr sz="2000" dirty="0">
              <a:latin typeface="Times New Roman" panose="02020603050405020304" pitchFamily="18" charset="0"/>
              <a:cs typeface="Times New Roman" panose="02020603050405020304" pitchFamily="18" charset="0"/>
            </a:endParaRPr>
          </a:p>
          <a:p>
            <a:pPr marL="3051810" lvl="8">
              <a:lnSpc>
                <a:spcPts val="2000"/>
              </a:lnSpc>
              <a:spcBef>
                <a:spcPts val="5"/>
              </a:spcBef>
              <a:tabLst>
                <a:tab pos="804545" algn="l"/>
              </a:tabLst>
            </a:pPr>
            <a:r>
              <a:rPr sz="2000" spc="-5" dirty="0">
                <a:latin typeface="Times New Roman" panose="02020603050405020304" pitchFamily="18" charset="0"/>
                <a:cs typeface="Times New Roman" panose="02020603050405020304" pitchFamily="18" charset="0"/>
              </a:rPr>
              <a:t>Norma</a:t>
            </a:r>
            <a:r>
              <a:rPr sz="2000" spc="-5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IEC</a:t>
            </a:r>
            <a:endParaRPr sz="2000" dirty="0">
              <a:latin typeface="Times New Roman" panose="02020603050405020304" pitchFamily="18" charset="0"/>
              <a:cs typeface="Times New Roman" panose="02020603050405020304" pitchFamily="18" charset="0"/>
            </a:endParaRPr>
          </a:p>
          <a:p>
            <a:pPr lvl="6">
              <a:lnSpc>
                <a:spcPts val="2000"/>
              </a:lnSpc>
              <a:spcBef>
                <a:spcPts val="40"/>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dirty="0">
                <a:latin typeface="Times New Roman" panose="02020603050405020304" pitchFamily="18" charset="0"/>
                <a:cs typeface="Times New Roman" panose="02020603050405020304" pitchFamily="18" charset="0"/>
              </a:rPr>
              <a:t>-</a:t>
            </a:r>
            <a:r>
              <a:rPr sz="2000" spc="-3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IEC</a:t>
            </a:r>
            <a:r>
              <a:rPr sz="2000" spc="-3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60502</a:t>
            </a:r>
            <a:endParaRPr sz="2000" dirty="0">
              <a:latin typeface="Times New Roman" panose="02020603050405020304" pitchFamily="18" charset="0"/>
              <a:cs typeface="Times New Roman" panose="02020603050405020304" pitchFamily="18" charset="0"/>
            </a:endParaRPr>
          </a:p>
          <a:p>
            <a:pPr lvl="6">
              <a:lnSpc>
                <a:spcPts val="2000"/>
              </a:lnSpc>
              <a:spcBef>
                <a:spcPts val="40"/>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spc="-5" dirty="0">
                <a:latin typeface="Times New Roman" panose="02020603050405020304" pitchFamily="18" charset="0"/>
                <a:cs typeface="Times New Roman" panose="02020603050405020304" pitchFamily="18" charset="0"/>
              </a:rPr>
              <a:t>-IEC</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60-1</a:t>
            </a:r>
          </a:p>
          <a:p>
            <a:pPr lvl="6">
              <a:lnSpc>
                <a:spcPts val="2000"/>
              </a:lnSpc>
              <a:spcBef>
                <a:spcPts val="45"/>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spc="-5" dirty="0">
                <a:latin typeface="Times New Roman" panose="02020603050405020304" pitchFamily="18" charset="0"/>
                <a:cs typeface="Times New Roman" panose="02020603050405020304" pitchFamily="18" charset="0"/>
              </a:rPr>
              <a:t>-IEC</a:t>
            </a:r>
            <a:r>
              <a:rPr sz="2000" spc="-3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60228</a:t>
            </a:r>
            <a:endParaRPr sz="2000" dirty="0">
              <a:latin typeface="Times New Roman" panose="02020603050405020304" pitchFamily="18" charset="0"/>
              <a:cs typeface="Times New Roman" panose="02020603050405020304" pitchFamily="18" charset="0"/>
            </a:endParaRPr>
          </a:p>
          <a:p>
            <a:pPr lvl="6">
              <a:lnSpc>
                <a:spcPts val="2000"/>
              </a:lnSpc>
              <a:spcBef>
                <a:spcPts val="40"/>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spc="-5" dirty="0">
                <a:latin typeface="Times New Roman" panose="02020603050405020304" pitchFamily="18" charset="0"/>
                <a:cs typeface="Times New Roman" panose="02020603050405020304" pitchFamily="18" charset="0"/>
              </a:rPr>
              <a:t>-IEC</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229</a:t>
            </a:r>
          </a:p>
          <a:p>
            <a:pPr lvl="6">
              <a:lnSpc>
                <a:spcPts val="2000"/>
              </a:lnSpc>
              <a:spcBef>
                <a:spcPts val="40"/>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spc="-5" dirty="0">
                <a:latin typeface="Times New Roman" panose="02020603050405020304" pitchFamily="18" charset="0"/>
                <a:cs typeface="Times New Roman" panose="02020603050405020304" pitchFamily="18" charset="0"/>
              </a:rPr>
              <a:t>-IEC</a:t>
            </a:r>
            <a:r>
              <a:rPr sz="2000" spc="-3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332-1</a:t>
            </a:r>
            <a:endParaRPr sz="2000" dirty="0">
              <a:latin typeface="Times New Roman" panose="02020603050405020304" pitchFamily="18" charset="0"/>
              <a:cs typeface="Times New Roman" panose="02020603050405020304" pitchFamily="18" charset="0"/>
            </a:endParaRPr>
          </a:p>
          <a:p>
            <a:pPr lvl="6">
              <a:lnSpc>
                <a:spcPts val="2000"/>
              </a:lnSpc>
              <a:spcBef>
                <a:spcPts val="40"/>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spc="-5" dirty="0">
                <a:latin typeface="Times New Roman" panose="02020603050405020304" pitchFamily="18" charset="0"/>
                <a:cs typeface="Times New Roman" panose="02020603050405020304" pitchFamily="18" charset="0"/>
              </a:rPr>
              <a:t>-IEC</a:t>
            </a:r>
            <a:r>
              <a:rPr sz="2000" spc="-2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60811-1-1</a:t>
            </a:r>
            <a:endParaRPr sz="2000" dirty="0">
              <a:latin typeface="Times New Roman" panose="02020603050405020304" pitchFamily="18" charset="0"/>
              <a:cs typeface="Times New Roman" panose="02020603050405020304" pitchFamily="18" charset="0"/>
            </a:endParaRPr>
          </a:p>
          <a:p>
            <a:pPr lvl="6">
              <a:lnSpc>
                <a:spcPts val="2000"/>
              </a:lnSpc>
              <a:spcBef>
                <a:spcPts val="45"/>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spc="-5" dirty="0">
                <a:latin typeface="Times New Roman" panose="02020603050405020304" pitchFamily="18" charset="0"/>
                <a:cs typeface="Times New Roman" panose="02020603050405020304" pitchFamily="18" charset="0"/>
              </a:rPr>
              <a:t>-IEC</a:t>
            </a:r>
            <a:r>
              <a:rPr sz="2000" spc="-2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60811-1-2.</a:t>
            </a:r>
            <a:endParaRPr sz="2000" dirty="0">
              <a:latin typeface="Times New Roman" panose="02020603050405020304" pitchFamily="18" charset="0"/>
              <a:cs typeface="Times New Roman" panose="02020603050405020304" pitchFamily="18" charset="0"/>
            </a:endParaRPr>
          </a:p>
          <a:p>
            <a:pPr lvl="6">
              <a:lnSpc>
                <a:spcPts val="2000"/>
              </a:lnSpc>
              <a:spcBef>
                <a:spcPts val="30"/>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spc="-5" dirty="0">
                <a:latin typeface="Times New Roman" panose="02020603050405020304" pitchFamily="18" charset="0"/>
                <a:cs typeface="Times New Roman" panose="02020603050405020304" pitchFamily="18" charset="0"/>
              </a:rPr>
              <a:t>-IEC</a:t>
            </a:r>
            <a:r>
              <a:rPr sz="2000" spc="-5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60811-1-3</a:t>
            </a:r>
            <a:endParaRPr sz="2000" dirty="0">
              <a:latin typeface="Times New Roman" panose="02020603050405020304" pitchFamily="18" charset="0"/>
              <a:cs typeface="Times New Roman" panose="02020603050405020304" pitchFamily="18" charset="0"/>
            </a:endParaRPr>
          </a:p>
          <a:p>
            <a:pPr lvl="6">
              <a:lnSpc>
                <a:spcPts val="2000"/>
              </a:lnSpc>
              <a:spcBef>
                <a:spcPts val="40"/>
              </a:spcBef>
            </a:pPr>
            <a:endParaRPr sz="2000" dirty="0">
              <a:latin typeface="Times New Roman" panose="02020603050405020304" pitchFamily="18" charset="0"/>
              <a:cs typeface="Times New Roman" panose="02020603050405020304" pitchFamily="18" charset="0"/>
            </a:endParaRPr>
          </a:p>
          <a:p>
            <a:pPr marL="3497580" lvl="6">
              <a:lnSpc>
                <a:spcPts val="2000"/>
              </a:lnSpc>
            </a:pPr>
            <a:r>
              <a:rPr sz="2000" spc="-5" dirty="0">
                <a:latin typeface="Times New Roman" panose="02020603050405020304" pitchFamily="18" charset="0"/>
                <a:cs typeface="Times New Roman" panose="02020603050405020304" pitchFamily="18" charset="0"/>
              </a:rPr>
              <a:t>-IEC</a:t>
            </a:r>
            <a:r>
              <a:rPr sz="2000" spc="-5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60811-1-4</a:t>
            </a:r>
            <a:endParaRPr lang="es-AR" sz="2000" spc="-5" dirty="0">
              <a:latin typeface="Times New Roman" panose="02020603050405020304" pitchFamily="18" charset="0"/>
              <a:cs typeface="Times New Roman" panose="02020603050405020304" pitchFamily="18" charset="0"/>
            </a:endParaRPr>
          </a:p>
          <a:p>
            <a:pPr marL="3497580" lvl="6">
              <a:lnSpc>
                <a:spcPts val="2000"/>
              </a:lnSpc>
            </a:pPr>
            <a:endParaRPr lang="es-AR" sz="2000" spc="-5" dirty="0">
              <a:latin typeface="Times New Roman" panose="02020603050405020304" pitchFamily="18" charset="0"/>
              <a:cs typeface="Times New Roman" panose="02020603050405020304" pitchFamily="18" charset="0"/>
            </a:endParaRPr>
          </a:p>
          <a:p>
            <a:pPr marL="3052445" lvl="6">
              <a:lnSpc>
                <a:spcPts val="2000"/>
              </a:lnSpc>
              <a:spcBef>
                <a:spcPts val="100"/>
              </a:spcBef>
            </a:pPr>
            <a:r>
              <a:rPr lang="es-AR" sz="2000" spc="-3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Norma</a:t>
            </a:r>
            <a:r>
              <a:rPr lang="es-AR" sz="2000" spc="-2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IEEE</a:t>
            </a:r>
            <a:endParaRPr lang="es-AR" sz="2000" dirty="0">
              <a:latin typeface="Times New Roman" panose="02020603050405020304" pitchFamily="18" charset="0"/>
              <a:cs typeface="Times New Roman" panose="02020603050405020304" pitchFamily="18" charset="0"/>
            </a:endParaRPr>
          </a:p>
          <a:p>
            <a:pPr lvl="6">
              <a:lnSpc>
                <a:spcPts val="2000"/>
              </a:lnSpc>
              <a:spcBef>
                <a:spcPts val="45"/>
              </a:spcBef>
            </a:pPr>
            <a:endParaRPr lang="es-AR" sz="2000" dirty="0">
              <a:latin typeface="Times New Roman" panose="02020603050405020304" pitchFamily="18" charset="0"/>
              <a:cs typeface="Times New Roman" panose="02020603050405020304" pitchFamily="18" charset="0"/>
            </a:endParaRPr>
          </a:p>
          <a:p>
            <a:pPr marL="3299460" lvl="6">
              <a:lnSpc>
                <a:spcPts val="2000"/>
              </a:lnSpc>
            </a:pPr>
            <a:r>
              <a:rPr lang="es-AR" sz="2000" dirty="0">
                <a:latin typeface="Times New Roman" panose="02020603050405020304" pitchFamily="18" charset="0"/>
                <a:cs typeface="Times New Roman" panose="02020603050405020304" pitchFamily="18" charset="0"/>
              </a:rPr>
              <a:t>-IEEE</a:t>
            </a:r>
            <a:r>
              <a:rPr lang="es-AR" sz="2000" spc="-10" dirty="0">
                <a:latin typeface="Times New Roman" panose="02020603050405020304" pitchFamily="18" charset="0"/>
                <a:cs typeface="Times New Roman" panose="02020603050405020304" pitchFamily="18" charset="0"/>
              </a:rPr>
              <a:t> </a:t>
            </a:r>
            <a:r>
              <a:rPr lang="es-AR" sz="2000" spc="-5" dirty="0" err="1">
                <a:latin typeface="Times New Roman" panose="02020603050405020304" pitchFamily="18" charset="0"/>
                <a:cs typeface="Times New Roman" panose="02020603050405020304" pitchFamily="18" charset="0"/>
              </a:rPr>
              <a:t>Std</a:t>
            </a:r>
            <a:r>
              <a:rPr lang="es-AR" sz="2000" spc="-20" dirty="0">
                <a:latin typeface="Times New Roman" panose="02020603050405020304" pitchFamily="18" charset="0"/>
                <a:cs typeface="Times New Roman" panose="02020603050405020304" pitchFamily="18" charset="0"/>
              </a:rPr>
              <a:t> </a:t>
            </a:r>
            <a:r>
              <a:rPr lang="es-AR" sz="2000" spc="-10" dirty="0">
                <a:latin typeface="Times New Roman" panose="02020603050405020304" pitchFamily="18" charset="0"/>
                <a:cs typeface="Times New Roman" panose="02020603050405020304" pitchFamily="18" charset="0"/>
              </a:rPr>
              <a:t>48</a:t>
            </a:r>
            <a:r>
              <a:rPr lang="es-AR" sz="2000" spc="-5" dirty="0">
                <a:latin typeface="Times New Roman" panose="02020603050405020304" pitchFamily="18" charset="0"/>
                <a:cs typeface="Times New Roman" panose="02020603050405020304" pitchFamily="18" charset="0"/>
              </a:rPr>
              <a:t> IEEE</a:t>
            </a:r>
            <a:r>
              <a:rPr lang="es-AR" sz="2000" spc="-2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Standard</a:t>
            </a:r>
            <a:r>
              <a:rPr lang="es-AR" sz="2000" spc="-2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test:</a:t>
            </a:r>
            <a:endParaRPr lang="es-AR" sz="2000" dirty="0">
              <a:latin typeface="Times New Roman" panose="02020603050405020304" pitchFamily="18" charset="0"/>
              <a:cs typeface="Times New Roman" panose="02020603050405020304" pitchFamily="18" charset="0"/>
            </a:endParaRPr>
          </a:p>
          <a:p>
            <a:pPr lvl="6">
              <a:lnSpc>
                <a:spcPts val="2000"/>
              </a:lnSpc>
              <a:spcBef>
                <a:spcPts val="40"/>
              </a:spcBef>
            </a:pPr>
            <a:endParaRPr lang="es-AR" sz="2000" dirty="0">
              <a:latin typeface="Times New Roman" panose="02020603050405020304" pitchFamily="18" charset="0"/>
              <a:cs typeface="Times New Roman" panose="02020603050405020304" pitchFamily="18" charset="0"/>
            </a:endParaRPr>
          </a:p>
          <a:p>
            <a:pPr marL="3299460" lvl="6">
              <a:lnSpc>
                <a:spcPts val="2000"/>
              </a:lnSpc>
              <a:spcBef>
                <a:spcPts val="5"/>
              </a:spcBef>
            </a:pPr>
            <a:r>
              <a:rPr lang="es-AR" sz="2000" spc="-5" dirty="0">
                <a:latin typeface="Times New Roman" panose="02020603050405020304" pitchFamily="18" charset="0"/>
                <a:cs typeface="Times New Roman" panose="02020603050405020304" pitchFamily="18" charset="0"/>
              </a:rPr>
              <a:t>-IEEE</a:t>
            </a:r>
            <a:r>
              <a:rPr lang="es-AR" sz="2000" spc="-25" dirty="0">
                <a:latin typeface="Times New Roman" panose="02020603050405020304" pitchFamily="18" charset="0"/>
                <a:cs typeface="Times New Roman" panose="02020603050405020304" pitchFamily="18" charset="0"/>
              </a:rPr>
              <a:t> </a:t>
            </a:r>
            <a:r>
              <a:rPr lang="es-AR" sz="2000" spc="-5" dirty="0" err="1">
                <a:latin typeface="Times New Roman" panose="02020603050405020304" pitchFamily="18" charset="0"/>
                <a:cs typeface="Times New Roman" panose="02020603050405020304" pitchFamily="18" charset="0"/>
              </a:rPr>
              <a:t>Std</a:t>
            </a:r>
            <a:r>
              <a:rPr lang="es-AR" sz="2000" spc="-3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404</a:t>
            </a:r>
            <a:endParaRPr lang="es-AR" sz="2000" dirty="0">
              <a:latin typeface="Times New Roman" panose="02020603050405020304" pitchFamily="18" charset="0"/>
              <a:cs typeface="Times New Roman" panose="02020603050405020304" pitchFamily="18" charset="0"/>
            </a:endParaRPr>
          </a:p>
          <a:p>
            <a:pPr marL="754380">
              <a:lnSpc>
                <a:spcPts val="2100"/>
              </a:lnSpc>
            </a:pPr>
            <a:endParaRPr sz="20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411AE880-9F9C-439B-83AA-F5581D57934B}"/>
              </a:ext>
            </a:extLst>
          </p:cNvPr>
          <p:cNvPicPr/>
          <p:nvPr/>
        </p:nvPicPr>
        <p:blipFill>
          <a:blip r:embed="rId3" cstate="print"/>
          <a:stretch>
            <a:fillRect/>
          </a:stretch>
        </p:blipFill>
        <p:spPr>
          <a:xfrm>
            <a:off x="10972800" y="9353072"/>
            <a:ext cx="2208357" cy="548098"/>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609600" y="609600"/>
            <a:ext cx="12115800" cy="7753405"/>
          </a:xfrm>
          <a:prstGeom prst="rect">
            <a:avLst/>
          </a:prstGeom>
        </p:spPr>
        <p:txBody>
          <a:bodyPr vert="horz" wrap="square" lIns="0" tIns="12700" rIns="0" bIns="0" rtlCol="0">
            <a:spAutoFit/>
          </a:bodyPr>
          <a:lstStyle/>
          <a:p>
            <a:pPr>
              <a:spcBef>
                <a:spcPts val="40"/>
              </a:spcBef>
            </a:pPr>
            <a:endParaRPr sz="1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tabLst>
                <a:tab pos="360680" algn="l"/>
              </a:tabLst>
            </a:pPr>
            <a:r>
              <a:rPr sz="2400" b="1" spc="-5" dirty="0">
                <a:latin typeface="Times New Roman" panose="02020603050405020304" pitchFamily="18" charset="0"/>
                <a:cs typeface="Times New Roman" panose="02020603050405020304" pitchFamily="18" charset="0"/>
              </a:rPr>
              <a:t>Condiciones</a:t>
            </a:r>
            <a:r>
              <a:rPr sz="2400" b="1"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generales</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marR="8255" algn="just">
              <a:spcBef>
                <a:spcPts val="819"/>
              </a:spcBef>
            </a:pPr>
            <a:r>
              <a:rPr sz="2400" dirty="0">
                <a:latin typeface="Times New Roman" panose="02020603050405020304" pitchFamily="18" charset="0"/>
                <a:cs typeface="Times New Roman" panose="02020603050405020304" pitchFamily="18" charset="0"/>
              </a:rPr>
              <a:t>Las </a:t>
            </a:r>
            <a:r>
              <a:rPr sz="2400" spc="-5" dirty="0">
                <a:latin typeface="Times New Roman" panose="02020603050405020304" pitchFamily="18" charset="0"/>
                <a:cs typeface="Times New Roman" panose="02020603050405020304" pitchFamily="18" charset="0"/>
              </a:rPr>
              <a:t>condiciones </a:t>
            </a:r>
            <a:r>
              <a:rPr sz="2400" spc="-1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servicio </a:t>
            </a:r>
            <a:r>
              <a:rPr sz="2400" dirty="0">
                <a:latin typeface="Times New Roman" panose="02020603050405020304" pitchFamily="18" charset="0"/>
                <a:cs typeface="Times New Roman" panose="02020603050405020304" pitchFamily="18" charset="0"/>
              </a:rPr>
              <a:t>para </a:t>
            </a:r>
            <a:r>
              <a:rPr sz="2400" spc="-5" dirty="0">
                <a:latin typeface="Times New Roman" panose="02020603050405020304" pitchFamily="18" charset="0"/>
                <a:cs typeface="Times New Roman" panose="02020603050405020304" pitchFamily="18" charset="0"/>
              </a:rPr>
              <a:t>los </a:t>
            </a:r>
            <a:r>
              <a:rPr sz="2400" dirty="0">
                <a:latin typeface="Times New Roman" panose="02020603050405020304" pitchFamily="18" charset="0"/>
                <a:cs typeface="Times New Roman" panose="02020603050405020304" pitchFamily="18" charset="0"/>
              </a:rPr>
              <a:t>Cables </a:t>
            </a:r>
            <a:r>
              <a:rPr sz="2400" spc="-5" dirty="0">
                <a:latin typeface="Times New Roman" panose="02020603050405020304" pitchFamily="18" charset="0"/>
                <a:cs typeface="Times New Roman" panose="02020603050405020304" pitchFamily="18" charset="0"/>
              </a:rPr>
              <a:t>utilizados </a:t>
            </a:r>
            <a:r>
              <a:rPr sz="2400" dirty="0">
                <a:latin typeface="Times New Roman" panose="02020603050405020304" pitchFamily="18" charset="0"/>
                <a:cs typeface="Times New Roman" panose="02020603050405020304" pitchFamily="18" charset="0"/>
              </a:rPr>
              <a:t>para </a:t>
            </a:r>
            <a:r>
              <a:rPr sz="2400" spc="-5" dirty="0">
                <a:latin typeface="Times New Roman" panose="02020603050405020304" pitchFamily="18" charset="0"/>
                <a:cs typeface="Times New Roman" panose="02020603050405020304" pitchFamily="18" charset="0"/>
              </a:rPr>
              <a:t>redes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distribución, </a:t>
            </a: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los efectos </a:t>
            </a:r>
            <a:r>
              <a:rPr sz="2400" dirty="0">
                <a:latin typeface="Times New Roman" panose="02020603050405020304" pitchFamily="18" charset="0"/>
                <a:cs typeface="Times New Roman" panose="02020603050405020304" pitchFamily="18" charset="0"/>
              </a:rPr>
              <a:t>de la </a:t>
            </a:r>
            <a:r>
              <a:rPr sz="2400" spc="-5" dirty="0">
                <a:latin typeface="Times New Roman" panose="02020603050405020304" pitchFamily="18" charset="0"/>
                <a:cs typeface="Times New Roman" panose="02020603050405020304" pitchFamily="18" charset="0"/>
              </a:rPr>
              <a:t>determinación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las capacidades </a:t>
            </a:r>
            <a:r>
              <a:rPr sz="2400" spc="-1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corriente</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en</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servicio</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continuo</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son</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las</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siguientes:</a:t>
            </a:r>
            <a:endParaRPr sz="2400" dirty="0">
              <a:latin typeface="Times New Roman" panose="02020603050405020304" pitchFamily="18" charset="0"/>
              <a:cs typeface="Times New Roman" panose="02020603050405020304" pitchFamily="18" charset="0"/>
            </a:endParaRPr>
          </a:p>
          <a:p>
            <a:pPr>
              <a:spcBef>
                <a:spcPts val="40"/>
              </a:spcBef>
            </a:pPr>
            <a:endParaRPr sz="2400" dirty="0">
              <a:latin typeface="Times New Roman" panose="02020603050405020304" pitchFamily="18" charset="0"/>
              <a:cs typeface="Times New Roman" panose="02020603050405020304" pitchFamily="18" charset="0"/>
            </a:endParaRPr>
          </a:p>
          <a:p>
            <a:pPr marL="469266" lvl="3" algn="just">
              <a:tabLst>
                <a:tab pos="461009" algn="l"/>
              </a:tabLst>
            </a:pPr>
            <a:r>
              <a:rPr sz="2400" b="1" spc="-10" dirty="0">
                <a:latin typeface="Times New Roman" panose="02020603050405020304" pitchFamily="18" charset="0"/>
                <a:cs typeface="Times New Roman" panose="02020603050405020304" pitchFamily="18" charset="0"/>
              </a:rPr>
              <a:t>Ambiente</a:t>
            </a:r>
            <a:endParaRPr sz="2400" dirty="0">
              <a:latin typeface="Times New Roman" panose="02020603050405020304" pitchFamily="18" charset="0"/>
              <a:cs typeface="Times New Roman" panose="02020603050405020304" pitchFamily="18" charset="0"/>
            </a:endParaRPr>
          </a:p>
          <a:p>
            <a:pPr marL="355600" marR="5080" indent="-342900" algn="just">
              <a:spcBef>
                <a:spcPts val="819"/>
              </a:spcBef>
              <a:buFont typeface="Wingdings" panose="05000000000000000000" pitchFamily="2" charset="2"/>
              <a:buChar char="ü"/>
            </a:pPr>
            <a:r>
              <a:rPr sz="2400" dirty="0">
                <a:latin typeface="Times New Roman" panose="02020603050405020304" pitchFamily="18" charset="0"/>
                <a:cs typeface="Times New Roman" panose="02020603050405020304" pitchFamily="18" charset="0"/>
              </a:rPr>
              <a:t>Las</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condiciones</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ambientales</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son</a:t>
            </a:r>
            <a:r>
              <a:rPr sz="2400" spc="-3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las</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siguientes: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Temperatura</a:t>
            </a:r>
            <a:r>
              <a:rPr sz="2400" spc="-3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ambiente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máxima</a:t>
            </a:r>
            <a:r>
              <a:rPr sz="2400" spc="-2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45</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Temperatura</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ambiente</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mínima</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5</a:t>
            </a:r>
            <a:r>
              <a:rPr sz="2400" spc="-2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Temperatura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anual </a:t>
            </a:r>
            <a:r>
              <a:rPr sz="2400" spc="-38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promedio 25 </a:t>
            </a:r>
            <a:r>
              <a:rPr sz="2400" spc="-5" dirty="0">
                <a:latin typeface="Times New Roman" panose="02020603050405020304" pitchFamily="18" charset="0"/>
                <a:cs typeface="Times New Roman" panose="02020603050405020304" pitchFamily="18" charset="0"/>
              </a:rPr>
              <a:t>°C, Temperatura diaria </a:t>
            </a:r>
            <a:r>
              <a:rPr sz="2400" dirty="0">
                <a:latin typeface="Times New Roman" panose="02020603050405020304" pitchFamily="18" charset="0"/>
                <a:cs typeface="Times New Roman" panose="02020603050405020304" pitchFamily="18" charset="0"/>
              </a:rPr>
              <a:t>promedio 35 </a:t>
            </a:r>
            <a:r>
              <a:rPr sz="2400" spc="-5" dirty="0">
                <a:latin typeface="Times New Roman" panose="02020603050405020304" pitchFamily="18" charset="0"/>
                <a:cs typeface="Times New Roman" panose="02020603050405020304" pitchFamily="18" charset="0"/>
              </a:rPr>
              <a:t>°C, Altitud </a:t>
            </a:r>
            <a:r>
              <a:rPr sz="2400" dirty="0">
                <a:latin typeface="Times New Roman" panose="02020603050405020304" pitchFamily="18" charset="0"/>
                <a:cs typeface="Times New Roman" panose="02020603050405020304" pitchFamily="18" charset="0"/>
              </a:rPr>
              <a:t>sobre </a:t>
            </a:r>
            <a:r>
              <a:rPr sz="2400" spc="-10" dirty="0">
                <a:latin typeface="Times New Roman" panose="02020603050405020304" pitchFamily="18" charset="0"/>
                <a:cs typeface="Times New Roman" panose="02020603050405020304" pitchFamily="18" charset="0"/>
              </a:rPr>
              <a:t>el </a:t>
            </a:r>
            <a:r>
              <a:rPr sz="2400" spc="-5" dirty="0">
                <a:latin typeface="Times New Roman" panose="02020603050405020304" pitchFamily="18" charset="0"/>
                <a:cs typeface="Times New Roman" panose="02020603050405020304" pitchFamily="18" charset="0"/>
              </a:rPr>
              <a:t> nivel </a:t>
            </a:r>
            <a:r>
              <a:rPr sz="2400" dirty="0">
                <a:latin typeface="Times New Roman" panose="02020603050405020304" pitchFamily="18" charset="0"/>
                <a:cs typeface="Times New Roman" panose="02020603050405020304" pitchFamily="18" charset="0"/>
              </a:rPr>
              <a:t>del </a:t>
            </a:r>
            <a:r>
              <a:rPr sz="2400" spc="-5" dirty="0">
                <a:latin typeface="Times New Roman" panose="02020603050405020304" pitchFamily="18" charset="0"/>
                <a:cs typeface="Times New Roman" panose="02020603050405020304" pitchFamily="18" charset="0"/>
              </a:rPr>
              <a:t>mar </a:t>
            </a:r>
            <a:r>
              <a:rPr sz="2400" dirty="0">
                <a:latin typeface="Times New Roman" panose="02020603050405020304" pitchFamily="18" charset="0"/>
                <a:cs typeface="Times New Roman" panose="02020603050405020304" pitchFamily="18" charset="0"/>
              </a:rPr>
              <a:t>≤1000 m </a:t>
            </a:r>
            <a:r>
              <a:rPr sz="2400" spc="-5" dirty="0">
                <a:latin typeface="Times New Roman" panose="02020603050405020304" pitchFamily="18" charset="0"/>
                <a:cs typeface="Times New Roman" panose="02020603050405020304" pitchFamily="18" charset="0"/>
              </a:rPr>
              <a:t>Humedad relativa máxima </a:t>
            </a:r>
            <a:r>
              <a:rPr sz="2400" dirty="0">
                <a:latin typeface="Times New Roman" panose="02020603050405020304" pitchFamily="18" charset="0"/>
                <a:cs typeface="Times New Roman" panose="02020603050405020304" pitchFamily="18" charset="0"/>
              </a:rPr>
              <a:t>95%, </a:t>
            </a:r>
            <a:r>
              <a:rPr sz="2400" spc="-5" dirty="0">
                <a:latin typeface="Times New Roman" panose="02020603050405020304" pitchFamily="18" charset="0"/>
                <a:cs typeface="Times New Roman" panose="02020603050405020304" pitchFamily="18" charset="0"/>
              </a:rPr>
              <a:t>Contaminación </a:t>
            </a:r>
            <a:r>
              <a:rPr sz="2400" dirty="0">
                <a:latin typeface="Times New Roman" panose="02020603050405020304" pitchFamily="18" charset="0"/>
                <a:cs typeface="Times New Roman" panose="02020603050405020304" pitchFamily="18" charset="0"/>
              </a:rPr>
              <a:t> ambiental por </a:t>
            </a:r>
            <a:r>
              <a:rPr sz="2400" spc="-5" dirty="0">
                <a:latin typeface="Times New Roman" panose="02020603050405020304" pitchFamily="18" charset="0"/>
                <a:cs typeface="Times New Roman" panose="02020603050405020304" pitchFamily="18" charset="0"/>
              </a:rPr>
              <a:t>depósito </a:t>
            </a:r>
            <a:r>
              <a:rPr sz="2400" dirty="0">
                <a:latin typeface="Times New Roman" panose="02020603050405020304" pitchFamily="18" charset="0"/>
                <a:cs typeface="Times New Roman" panose="02020603050405020304" pitchFamily="18" charset="0"/>
              </a:rPr>
              <a:t>de sal 0.05 </a:t>
            </a:r>
            <a:r>
              <a:rPr sz="2400" spc="-5" dirty="0">
                <a:latin typeface="Times New Roman" panose="02020603050405020304" pitchFamily="18" charset="0"/>
                <a:cs typeface="Times New Roman" panose="02020603050405020304" pitchFamily="18" charset="0"/>
              </a:rPr>
              <a:t>mg/cm², Radiación </a:t>
            </a:r>
            <a:r>
              <a:rPr sz="2400" dirty="0">
                <a:latin typeface="Times New Roman" panose="02020603050405020304" pitchFamily="18" charset="0"/>
                <a:cs typeface="Times New Roman" panose="02020603050405020304" pitchFamily="18" charset="0"/>
              </a:rPr>
              <a:t>solar </a:t>
            </a:r>
            <a:r>
              <a:rPr sz="2400" spc="-5" dirty="0">
                <a:latin typeface="Times New Roman" panose="02020603050405020304" pitchFamily="18" charset="0"/>
                <a:cs typeface="Times New Roman" panose="02020603050405020304" pitchFamily="18" charset="0"/>
              </a:rPr>
              <a:t>máxima </a:t>
            </a:r>
            <a:r>
              <a:rPr sz="2400" dirty="0">
                <a:latin typeface="Times New Roman" panose="02020603050405020304" pitchFamily="18" charset="0"/>
                <a:cs typeface="Times New Roman" panose="02020603050405020304" pitchFamily="18" charset="0"/>
              </a:rPr>
              <a:t> 1100</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W/m2,</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Velocidad</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máxima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 </a:t>
            </a:r>
            <a:r>
              <a:rPr sz="2400" spc="-5" dirty="0">
                <a:latin typeface="Times New Roman" panose="02020603050405020304" pitchFamily="18" charset="0"/>
                <a:cs typeface="Times New Roman" panose="02020603050405020304" pitchFamily="18" charset="0"/>
              </a:rPr>
              <a:t>viento</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120</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km/h.</a:t>
            </a:r>
            <a:endParaRPr sz="2400" dirty="0">
              <a:latin typeface="Times New Roman" panose="02020603050405020304" pitchFamily="18" charset="0"/>
              <a:cs typeface="Times New Roman" panose="02020603050405020304" pitchFamily="18" charset="0"/>
            </a:endParaRPr>
          </a:p>
          <a:p>
            <a:pPr>
              <a:spcBef>
                <a:spcPts val="40"/>
              </a:spcBef>
            </a:pPr>
            <a:endParaRPr sz="2400" dirty="0">
              <a:latin typeface="Times New Roman" panose="02020603050405020304" pitchFamily="18" charset="0"/>
              <a:cs typeface="Times New Roman" panose="02020603050405020304" pitchFamily="18" charset="0"/>
            </a:endParaRPr>
          </a:p>
          <a:p>
            <a:pPr marL="469265" lvl="3" algn="just">
              <a:tabLst>
                <a:tab pos="459740" algn="l"/>
              </a:tabLst>
            </a:pPr>
            <a:r>
              <a:rPr sz="2400" b="1" spc="-5" dirty="0">
                <a:latin typeface="Times New Roman" panose="02020603050405020304" pitchFamily="18" charset="0"/>
                <a:cs typeface="Times New Roman" panose="02020603050405020304" pitchFamily="18" charset="0"/>
              </a:rPr>
              <a:t>Servicio</a:t>
            </a:r>
            <a:endParaRPr sz="2400" dirty="0">
              <a:latin typeface="Times New Roman" panose="02020603050405020304" pitchFamily="18" charset="0"/>
              <a:cs typeface="Times New Roman" panose="02020603050405020304" pitchFamily="18" charset="0"/>
            </a:endParaRPr>
          </a:p>
          <a:p>
            <a:pPr marL="355600" marR="8890" indent="-342900" algn="just">
              <a:spcBef>
                <a:spcPts val="830"/>
              </a:spcBef>
              <a:buFont typeface="Wingdings" panose="05000000000000000000" pitchFamily="2" charset="2"/>
              <a:buChar char="ü"/>
            </a:pPr>
            <a:r>
              <a:rPr sz="2400" dirty="0">
                <a:latin typeface="Times New Roman" panose="02020603050405020304" pitchFamily="18" charset="0"/>
                <a:cs typeface="Times New Roman" panose="02020603050405020304" pitchFamily="18" charset="0"/>
              </a:rPr>
              <a:t>Los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cables</a:t>
            </a:r>
            <a:r>
              <a:rPr sz="2400" dirty="0">
                <a:latin typeface="Times New Roman" panose="02020603050405020304" pitchFamily="18" charset="0"/>
                <a:cs typeface="Times New Roman" panose="02020603050405020304" pitchFamily="18" charset="0"/>
              </a:rPr>
              <a:t> deben</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ser</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diseñados</a:t>
            </a:r>
            <a:r>
              <a:rPr sz="2400" dirty="0">
                <a:latin typeface="Times New Roman" panose="02020603050405020304" pitchFamily="18" charset="0"/>
                <a:cs typeface="Times New Roman" panose="02020603050405020304" pitchFamily="18" charset="0"/>
              </a:rPr>
              <a:t> y</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construidos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para</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las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siguientes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condiciones</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servicio</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sistema:</a:t>
            </a:r>
            <a:endParaRPr sz="2400" dirty="0">
              <a:latin typeface="Times New Roman" panose="02020603050405020304" pitchFamily="18" charset="0"/>
              <a:cs typeface="Times New Roman" panose="02020603050405020304" pitchFamily="18" charset="0"/>
            </a:endParaRPr>
          </a:p>
          <a:p>
            <a:pPr marL="342900" indent="-342900">
              <a:spcBef>
                <a:spcPts val="40"/>
              </a:spcBef>
              <a:buFont typeface="Wingdings" panose="05000000000000000000" pitchFamily="2" charset="2"/>
              <a:buChar char="ü"/>
            </a:pPr>
            <a:endParaRPr sz="2400" b="1" dirty="0">
              <a:latin typeface="Times New Roman" panose="02020603050405020304" pitchFamily="18" charset="0"/>
              <a:cs typeface="Times New Roman" panose="02020603050405020304" pitchFamily="18" charset="0"/>
            </a:endParaRPr>
          </a:p>
          <a:p>
            <a:pPr marL="355600" indent="-342900" algn="just">
              <a:buFont typeface="Wingdings" panose="05000000000000000000" pitchFamily="2" charset="2"/>
              <a:buChar char="ü"/>
            </a:pPr>
            <a:r>
              <a:rPr sz="2400" b="1" dirty="0">
                <a:latin typeface="Times New Roman" panose="02020603050405020304" pitchFamily="18" charset="0"/>
                <a:cs typeface="Times New Roman" panose="02020603050405020304" pitchFamily="18" charset="0"/>
              </a:rPr>
              <a:t>Redes</a:t>
            </a:r>
            <a:r>
              <a:rPr sz="2400" b="1" spc="-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de</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distribución </a:t>
            </a:r>
            <a:r>
              <a:rPr sz="2400" b="1" dirty="0">
                <a:latin typeface="Times New Roman" panose="02020603050405020304" pitchFamily="18" charset="0"/>
                <a:cs typeface="Times New Roman" panose="02020603050405020304" pitchFamily="18" charset="0"/>
              </a:rPr>
              <a:t>en</a:t>
            </a:r>
            <a:r>
              <a:rPr sz="2400" b="1" spc="-2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Media</a:t>
            </a:r>
            <a:r>
              <a:rPr sz="2400" b="1" spc="-15" dirty="0">
                <a:latin typeface="Times New Roman" panose="02020603050405020304" pitchFamily="18" charset="0"/>
                <a:cs typeface="Times New Roman" panose="02020603050405020304" pitchFamily="18" charset="0"/>
              </a:rPr>
              <a:t> </a:t>
            </a:r>
            <a:r>
              <a:rPr sz="2400" b="1" spc="-5" dirty="0" err="1">
                <a:latin typeface="Times New Roman" panose="02020603050405020304" pitchFamily="18" charset="0"/>
                <a:cs typeface="Times New Roman" panose="02020603050405020304" pitchFamily="18" charset="0"/>
              </a:rPr>
              <a:t>tensión</a:t>
            </a:r>
            <a:r>
              <a:rPr sz="2400" b="1" spc="-5" dirty="0">
                <a:latin typeface="Times New Roman" panose="02020603050405020304" pitchFamily="18" charset="0"/>
                <a:cs typeface="Times New Roman" panose="02020603050405020304" pitchFamily="18" charset="0"/>
              </a:rPr>
              <a:t>:</a:t>
            </a:r>
            <a:r>
              <a:rPr lang="es-AR" sz="2400" b="1" spc="-5" dirty="0">
                <a:latin typeface="Times New Roman" panose="02020603050405020304" pitchFamily="18" charset="0"/>
                <a:cs typeface="Times New Roman" panose="02020603050405020304" pitchFamily="18" charset="0"/>
              </a:rPr>
              <a:t> </a:t>
            </a:r>
          </a:p>
          <a:p>
            <a:pPr marL="355600" indent="-342900" algn="just">
              <a:buFont typeface="Wingdings" panose="05000000000000000000" pitchFamily="2" charset="2"/>
              <a:buChar char="ü"/>
            </a:pPr>
            <a:endPar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12800" lvl="1" indent="-342900" algn="just">
              <a:buFont typeface="Wingdings" panose="05000000000000000000" pitchFamily="2" charset="2"/>
              <a:buChar char="ü"/>
            </a:pPr>
            <a:r>
              <a:rPr lang="es-AR" sz="2400" dirty="0">
                <a:latin typeface="Times New Roman" panose="02020603050405020304" pitchFamily="18" charset="0"/>
                <a:cs typeface="Times New Roman" panose="02020603050405020304" pitchFamily="18" charset="0"/>
              </a:rPr>
              <a:t>Tensión</a:t>
            </a:r>
            <a:r>
              <a:rPr lang="es-AR" sz="2400" spc="-4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nominal</a:t>
            </a:r>
            <a:r>
              <a:rPr lang="es-AR" sz="2400" spc="-4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13,8</a:t>
            </a:r>
            <a:r>
              <a:rPr lang="es-AR" sz="2400" spc="-4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Kv,</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Tensión</a:t>
            </a:r>
            <a:r>
              <a:rPr lang="es-AR" sz="2400" spc="-4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máxima</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4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diseño</a:t>
            </a:r>
            <a:r>
              <a:rPr lang="es-AR" sz="2400" spc="-4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15</a:t>
            </a:r>
            <a:r>
              <a:rPr lang="es-AR" sz="2400" spc="-4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Kv,</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Frecuencia</a:t>
            </a:r>
            <a:r>
              <a:rPr lang="es-AR" sz="2400" dirty="0">
                <a:latin typeface="Times New Roman" panose="02020603050405020304" pitchFamily="18" charset="0"/>
                <a:cs typeface="Times New Roman" panose="02020603050405020304" pitchFamily="18" charset="0"/>
              </a:rPr>
              <a:t> nominal</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60</a:t>
            </a:r>
            <a:r>
              <a:rPr lang="es-AR" sz="2400" spc="-3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Hz</a:t>
            </a:r>
            <a:r>
              <a:rPr lang="es-AR" sz="2400" spc="-5" dirty="0">
                <a:solidFill>
                  <a:srgbClr val="FF0000"/>
                </a:solidFill>
                <a:latin typeface="Times New Roman" panose="02020603050405020304" pitchFamily="18" charset="0"/>
                <a:cs typeface="Times New Roman" panose="02020603050405020304" pitchFamily="18" charset="0"/>
              </a:rPr>
              <a:t>.</a:t>
            </a:r>
            <a:endParaRPr lang="es-AR" sz="2400" dirty="0">
              <a:solidFill>
                <a:srgbClr val="FF0000"/>
              </a:solidFill>
              <a:latin typeface="Times New Roman" panose="02020603050405020304" pitchFamily="18" charset="0"/>
              <a:cs typeface="Times New Roman" panose="02020603050405020304" pitchFamily="18" charset="0"/>
            </a:endParaRPr>
          </a:p>
          <a:p>
            <a:pPr marL="800100" lvl="1" indent="-342900">
              <a:spcBef>
                <a:spcPts val="40"/>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12700" algn="just"/>
            <a:endParaRPr sz="1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1CCFBFE8-4071-4B87-A402-552290BAE752}"/>
              </a:ext>
            </a:extLst>
          </p:cNvPr>
          <p:cNvPicPr/>
          <p:nvPr/>
        </p:nvPicPr>
        <p:blipFill>
          <a:blip r:embed="rId3" cstate="print"/>
          <a:stretch>
            <a:fillRect/>
          </a:stretch>
        </p:blipFill>
        <p:spPr>
          <a:xfrm>
            <a:off x="10896600" y="9174751"/>
            <a:ext cx="2208357" cy="548098"/>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95400" y="672777"/>
            <a:ext cx="11125200" cy="9271769"/>
          </a:xfrm>
          <a:prstGeom prst="rect">
            <a:avLst/>
          </a:prstGeom>
        </p:spPr>
        <p:txBody>
          <a:bodyPr vert="horz" wrap="square" lIns="0" tIns="12700" rIns="0" bIns="0" rtlCol="0">
            <a:spAutoFit/>
          </a:bodyPr>
          <a:lstStyle/>
          <a:p>
            <a:pPr marL="12065" lvl="1" algn="just">
              <a:lnSpc>
                <a:spcPts val="2600"/>
              </a:lnSpc>
              <a:tabLst>
                <a:tab pos="360045" algn="l"/>
              </a:tabLst>
            </a:pPr>
            <a:r>
              <a:rPr sz="24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Condiciones</a:t>
            </a:r>
            <a:r>
              <a:rPr sz="24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Específicas</a:t>
            </a:r>
            <a:endPar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lnSpc>
                <a:spcPts val="2600"/>
              </a:lnSpc>
              <a:spcBef>
                <a:spcPts val="40"/>
              </a:spcBef>
              <a:buFont typeface="Arial"/>
              <a:buAutoNum type="arabicPeriod" startAt="4"/>
            </a:pPr>
            <a:endParaRPr sz="2400" dirty="0">
              <a:latin typeface="Times New Roman" panose="02020603050405020304" pitchFamily="18" charset="0"/>
              <a:cs typeface="Times New Roman" panose="02020603050405020304" pitchFamily="18" charset="0"/>
            </a:endParaRPr>
          </a:p>
          <a:p>
            <a:pPr marL="469266" lvl="3" algn="just">
              <a:lnSpc>
                <a:spcPts val="2600"/>
              </a:lnSpc>
              <a:tabLst>
                <a:tab pos="457834" algn="l"/>
              </a:tabLst>
            </a:pPr>
            <a:r>
              <a:rPr sz="2400" b="1" spc="-5" dirty="0">
                <a:latin typeface="Times New Roman" panose="02020603050405020304" pitchFamily="18" charset="0"/>
                <a:cs typeface="Times New Roman" panose="02020603050405020304" pitchFamily="18" charset="0"/>
              </a:rPr>
              <a:t>Materiales,</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diseño,</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fabricación</a:t>
            </a:r>
            <a:endParaRPr sz="2400" dirty="0">
              <a:latin typeface="Times New Roman" panose="02020603050405020304" pitchFamily="18" charset="0"/>
              <a:cs typeface="Times New Roman" panose="02020603050405020304" pitchFamily="18" charset="0"/>
            </a:endParaRPr>
          </a:p>
          <a:p>
            <a:pPr marL="355600" marR="5080" indent="-342900" algn="just">
              <a:lnSpc>
                <a:spcPts val="2700"/>
              </a:lnSpc>
              <a:spcBef>
                <a:spcPts val="815"/>
              </a:spcBef>
              <a:buFont typeface="Wingdings" panose="05000000000000000000" pitchFamily="2" charset="2"/>
              <a:buChar char="ü"/>
            </a:pPr>
            <a:r>
              <a:rPr sz="2400" spc="-5" dirty="0">
                <a:latin typeface="Times New Roman" panose="02020603050405020304" pitchFamily="18" charset="0"/>
                <a:cs typeface="Times New Roman" panose="02020603050405020304" pitchFamily="18" charset="0"/>
              </a:rPr>
              <a:t>El material conductor debe </a:t>
            </a:r>
            <a:r>
              <a:rPr sz="2400" dirty="0">
                <a:latin typeface="Times New Roman" panose="02020603050405020304" pitchFamily="18" charset="0"/>
                <a:cs typeface="Times New Roman" panose="02020603050405020304" pitchFamily="18" charset="0"/>
              </a:rPr>
              <a:t>ser cobre </a:t>
            </a:r>
            <a:r>
              <a:rPr sz="2400" spc="-5" dirty="0">
                <a:latin typeface="Times New Roman" panose="02020603050405020304" pitchFamily="18" charset="0"/>
                <a:cs typeface="Times New Roman" panose="02020603050405020304" pitchFamily="18" charset="0"/>
              </a:rPr>
              <a:t>compactado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acuerdo </a:t>
            </a: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las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dimensiones </a:t>
            </a:r>
            <a:r>
              <a:rPr sz="2400" dirty="0">
                <a:latin typeface="Times New Roman" panose="02020603050405020304" pitchFamily="18" charset="0"/>
                <a:cs typeface="Times New Roman" panose="02020603050405020304" pitchFamily="18" charset="0"/>
              </a:rPr>
              <a:t>y </a:t>
            </a:r>
            <a:r>
              <a:rPr sz="2400" spc="-5" dirty="0">
                <a:latin typeface="Times New Roman" panose="02020603050405020304" pitchFamily="18" charset="0"/>
                <a:cs typeface="Times New Roman" panose="02020603050405020304" pitchFamily="18" charset="0"/>
              </a:rPr>
              <a:t>características específicas. </a:t>
            </a:r>
            <a:r>
              <a:rPr sz="2400" dirty="0">
                <a:latin typeface="Times New Roman" panose="02020603050405020304" pitchFamily="18" charset="0"/>
                <a:cs typeface="Times New Roman" panose="02020603050405020304" pitchFamily="18" charset="0"/>
              </a:rPr>
              <a:t>El </a:t>
            </a:r>
            <a:r>
              <a:rPr sz="2400" spc="-5" dirty="0">
                <a:latin typeface="Times New Roman" panose="02020603050405020304" pitchFamily="18" charset="0"/>
                <a:cs typeface="Times New Roman" panose="02020603050405020304" pitchFamily="18" charset="0"/>
              </a:rPr>
              <a:t>material </a:t>
            </a:r>
            <a:r>
              <a:rPr sz="2400" dirty="0">
                <a:latin typeface="Times New Roman" panose="02020603050405020304" pitchFamily="18" charset="0"/>
                <a:cs typeface="Times New Roman" panose="02020603050405020304" pitchFamily="18" charset="0"/>
              </a:rPr>
              <a:t>será </a:t>
            </a:r>
            <a:r>
              <a:rPr sz="2400" spc="-5" dirty="0">
                <a:latin typeface="Times New Roman" panose="02020603050405020304" pitchFamily="18" charset="0"/>
                <a:cs typeface="Times New Roman" panose="02020603050405020304" pitchFamily="18" charset="0"/>
              </a:rPr>
              <a:t>cobre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tal </a:t>
            </a:r>
            <a:r>
              <a:rPr sz="2400" dirty="0">
                <a:latin typeface="Times New Roman" panose="02020603050405020304" pitchFamily="18" charset="0"/>
                <a:cs typeface="Times New Roman" panose="02020603050405020304" pitchFamily="18" charset="0"/>
              </a:rPr>
              <a:t> calidad y </a:t>
            </a:r>
            <a:r>
              <a:rPr sz="2400" spc="-5" dirty="0">
                <a:latin typeface="Times New Roman" panose="02020603050405020304" pitchFamily="18" charset="0"/>
                <a:cs typeface="Times New Roman" panose="02020603050405020304" pitchFamily="18" charset="0"/>
              </a:rPr>
              <a:t>pureza que </a:t>
            </a:r>
            <a:r>
              <a:rPr sz="2400" dirty="0">
                <a:latin typeface="Times New Roman" panose="02020603050405020304" pitchFamily="18" charset="0"/>
                <a:cs typeface="Times New Roman" panose="02020603050405020304" pitchFamily="18" charset="0"/>
              </a:rPr>
              <a:t>el </a:t>
            </a:r>
            <a:r>
              <a:rPr sz="2400" spc="-5" dirty="0">
                <a:latin typeface="Times New Roman" panose="02020603050405020304" pitchFamily="18" charset="0"/>
                <a:cs typeface="Times New Roman" panose="02020603050405020304" pitchFamily="18" charset="0"/>
              </a:rPr>
              <a:t>producto acabado </a:t>
            </a:r>
            <a:r>
              <a:rPr sz="2400" dirty="0">
                <a:latin typeface="Times New Roman" panose="02020603050405020304" pitchFamily="18" charset="0"/>
                <a:cs typeface="Times New Roman" panose="02020603050405020304" pitchFamily="18" charset="0"/>
              </a:rPr>
              <a:t>tendrá </a:t>
            </a:r>
            <a:r>
              <a:rPr sz="2400" spc="-5" dirty="0">
                <a:latin typeface="Times New Roman" panose="02020603050405020304" pitchFamily="18" charset="0"/>
                <a:cs typeface="Times New Roman" panose="02020603050405020304" pitchFamily="18" charset="0"/>
              </a:rPr>
              <a:t>las prescritas </a:t>
            </a:r>
            <a:r>
              <a:rPr sz="2400" dirty="0">
                <a:latin typeface="Times New Roman" panose="02020603050405020304" pitchFamily="18" charset="0"/>
                <a:cs typeface="Times New Roman" panose="02020603050405020304" pitchFamily="18" charset="0"/>
              </a:rPr>
              <a:t>en </a:t>
            </a:r>
            <a:r>
              <a:rPr sz="2400" spc="-10" dirty="0">
                <a:latin typeface="Times New Roman" panose="02020603050405020304" pitchFamily="18" charset="0"/>
                <a:cs typeface="Times New Roman" panose="02020603050405020304" pitchFamily="18" charset="0"/>
              </a:rPr>
              <a:t>este </a:t>
            </a:r>
            <a:r>
              <a:rPr sz="2400" spc="-5" dirty="0">
                <a:latin typeface="Times New Roman" panose="02020603050405020304" pitchFamily="18" charset="0"/>
                <a:cs typeface="Times New Roman" panose="02020603050405020304" pitchFamily="18" charset="0"/>
              </a:rPr>
              <a:t> especificación, </a:t>
            </a:r>
            <a:r>
              <a:rPr sz="2400" dirty="0">
                <a:latin typeface="Times New Roman" panose="02020603050405020304" pitchFamily="18" charset="0"/>
                <a:cs typeface="Times New Roman" panose="02020603050405020304" pitchFamily="18" charset="0"/>
              </a:rPr>
              <a:t>no debe haber ningún </a:t>
            </a:r>
            <a:r>
              <a:rPr sz="2400" spc="-5" dirty="0">
                <a:latin typeface="Times New Roman" panose="02020603050405020304" pitchFamily="18" charset="0"/>
                <a:cs typeface="Times New Roman" panose="02020603050405020304" pitchFamily="18" charset="0"/>
              </a:rPr>
              <a:t>empalme </a:t>
            </a:r>
            <a:r>
              <a:rPr sz="2400" dirty="0">
                <a:latin typeface="Times New Roman" panose="02020603050405020304" pitchFamily="18" charset="0"/>
                <a:cs typeface="Times New Roman" panose="02020603050405020304" pitchFamily="18" charset="0"/>
              </a:rPr>
              <a:t>en </a:t>
            </a:r>
            <a:r>
              <a:rPr sz="2400" spc="-5" dirty="0">
                <a:latin typeface="Times New Roman" panose="02020603050405020304" pitchFamily="18" charset="0"/>
                <a:cs typeface="Times New Roman" panose="02020603050405020304" pitchFamily="18" charset="0"/>
              </a:rPr>
              <a:t>los </a:t>
            </a:r>
            <a:r>
              <a:rPr sz="2400" dirty="0">
                <a:latin typeface="Times New Roman" panose="02020603050405020304" pitchFamily="18" charset="0"/>
                <a:cs typeface="Times New Roman" panose="02020603050405020304" pitchFamily="18" charset="0"/>
              </a:rPr>
              <a:t>alambres </a:t>
            </a:r>
            <a:r>
              <a:rPr sz="2400" spc="-1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cobre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terminados.</a:t>
            </a:r>
            <a:r>
              <a:rPr sz="2400" dirty="0">
                <a:latin typeface="Times New Roman" panose="02020603050405020304" pitchFamily="18" charset="0"/>
                <a:cs typeface="Times New Roman" panose="02020603050405020304" pitchFamily="18" charset="0"/>
              </a:rPr>
              <a:t> Para</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caso</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conductores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trenzados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estarán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formados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por hilos</a:t>
            </a:r>
            <a:r>
              <a:rPr sz="2400" dirty="0">
                <a:latin typeface="Times New Roman" panose="02020603050405020304" pitchFamily="18" charset="0"/>
                <a:cs typeface="Times New Roman" panose="02020603050405020304" pitchFamily="18" charset="0"/>
              </a:rPr>
              <a:t> de</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alambres</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agrupados</a:t>
            </a:r>
            <a:r>
              <a:rPr sz="2400" spc="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concéntricamente</a:t>
            </a:r>
            <a:r>
              <a:rPr sz="2400" spc="-5" dirty="0">
                <a:latin typeface="Times New Roman" panose="02020603050405020304" pitchFamily="18" charset="0"/>
                <a:cs typeface="Times New Roman" panose="02020603050405020304" pitchFamily="18" charset="0"/>
              </a:rPr>
              <a:t>.</a:t>
            </a:r>
            <a:r>
              <a:rPr lang="es-AR" sz="2400" dirty="0">
                <a:latin typeface="Times New Roman" panose="02020603050405020304" pitchFamily="18" charset="0"/>
                <a:cs typeface="Times New Roman" panose="02020603050405020304" pitchFamily="18" charset="0"/>
              </a:rPr>
              <a:t> </a:t>
            </a:r>
          </a:p>
          <a:p>
            <a:pPr marL="355600" marR="5080" indent="-342900" algn="just">
              <a:lnSpc>
                <a:spcPts val="2700"/>
              </a:lnSpc>
              <a:spcBef>
                <a:spcPts val="815"/>
              </a:spcBef>
              <a:buFont typeface="Wingdings" panose="05000000000000000000" pitchFamily="2" charset="2"/>
              <a:buChar char="ü"/>
            </a:pPr>
            <a:r>
              <a:rPr sz="2400" spc="-10" dirty="0">
                <a:latin typeface="Times New Roman" panose="02020603050405020304" pitchFamily="18" charset="0"/>
                <a:cs typeface="Times New Roman" panose="02020603050405020304" pitchFamily="18" charset="0"/>
              </a:rPr>
              <a:t>Las </a:t>
            </a:r>
            <a:r>
              <a:rPr sz="2400" spc="-5" dirty="0">
                <a:latin typeface="Times New Roman" panose="02020603050405020304" pitchFamily="18" charset="0"/>
                <a:cs typeface="Times New Roman" panose="02020603050405020304" pitchFamily="18" charset="0"/>
              </a:rPr>
              <a:t> dimensiones, los tamaños permitidos </a:t>
            </a:r>
            <a:r>
              <a:rPr sz="2400" dirty="0">
                <a:latin typeface="Times New Roman" panose="02020603050405020304" pitchFamily="18" charset="0"/>
                <a:cs typeface="Times New Roman" panose="02020603050405020304" pitchFamily="18" charset="0"/>
              </a:rPr>
              <a:t>del alambre y las </a:t>
            </a:r>
            <a:r>
              <a:rPr sz="2400" spc="-5" dirty="0">
                <a:latin typeface="Times New Roman" panose="02020603050405020304" pitchFamily="18" charset="0"/>
                <a:cs typeface="Times New Roman" panose="02020603050405020304" pitchFamily="18" charset="0"/>
              </a:rPr>
              <a:t>Variaciones </a:t>
            </a:r>
            <a:r>
              <a:rPr sz="2400" dirty="0">
                <a:latin typeface="Times New Roman" panose="02020603050405020304" pitchFamily="18" charset="0"/>
                <a:cs typeface="Times New Roman" panose="02020603050405020304" pitchFamily="18" charset="0"/>
              </a:rPr>
              <a:t> serán</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expresados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como</a:t>
            </a:r>
            <a:r>
              <a:rPr sz="2400" dirty="0">
                <a:latin typeface="Times New Roman" panose="02020603050405020304" pitchFamily="18" charset="0"/>
                <a:cs typeface="Times New Roman" panose="02020603050405020304" pitchFamily="18" charset="0"/>
              </a:rPr>
              <a:t> el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diámetro</a:t>
            </a:r>
            <a:r>
              <a:rPr sz="2400" dirty="0">
                <a:latin typeface="Times New Roman" panose="02020603050405020304" pitchFamily="18" charset="0"/>
                <a:cs typeface="Times New Roman" panose="02020603050405020304" pitchFamily="18" charset="0"/>
              </a:rPr>
              <a:t> del</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alambre</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en</a:t>
            </a:r>
            <a:r>
              <a:rPr sz="2400" spc="-5" dirty="0">
                <a:latin typeface="Times New Roman" panose="02020603050405020304" pitchFamily="18" charset="0"/>
                <a:cs typeface="Times New Roman" panose="02020603050405020304" pitchFamily="18" charset="0"/>
              </a:rPr>
              <a:t> fracciones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decimales </a:t>
            </a:r>
            <a:r>
              <a:rPr sz="2400" dirty="0">
                <a:latin typeface="Times New Roman" panose="02020603050405020304" pitchFamily="18" charset="0"/>
                <a:cs typeface="Times New Roman" panose="02020603050405020304" pitchFamily="18" charset="0"/>
              </a:rPr>
              <a:t>de una pulgada </a:t>
            </a:r>
            <a:r>
              <a:rPr sz="2400" spc="-5" dirty="0">
                <a:latin typeface="Times New Roman" panose="02020603050405020304" pitchFamily="18" charset="0"/>
                <a:cs typeface="Times New Roman" panose="02020603050405020304" pitchFamily="18" charset="0"/>
              </a:rPr>
              <a:t>al 0.0001 </a:t>
            </a:r>
            <a:r>
              <a:rPr sz="2400" dirty="0">
                <a:latin typeface="Times New Roman" panose="02020603050405020304" pitchFamily="18" charset="0"/>
                <a:cs typeface="Times New Roman" panose="02020603050405020304" pitchFamily="18" charset="0"/>
              </a:rPr>
              <a:t>pulgada </a:t>
            </a:r>
            <a:r>
              <a:rPr sz="2400" spc="-10" dirty="0">
                <a:latin typeface="Times New Roman" panose="02020603050405020304" pitchFamily="18" charset="0"/>
                <a:cs typeface="Times New Roman" panose="02020603050405020304" pitchFamily="18" charset="0"/>
              </a:rPr>
              <a:t>más </a:t>
            </a:r>
            <a:r>
              <a:rPr sz="2400" spc="-5" dirty="0">
                <a:latin typeface="Times New Roman" panose="02020603050405020304" pitchFamily="18" charset="0"/>
                <a:cs typeface="Times New Roman" panose="02020603050405020304" pitchFamily="18" charset="0"/>
              </a:rPr>
              <a:t>cercano </a:t>
            </a:r>
            <a:r>
              <a:rPr sz="2400" dirty="0">
                <a:latin typeface="Times New Roman" panose="02020603050405020304" pitchFamily="18" charset="0"/>
                <a:cs typeface="Times New Roman" panose="02020603050405020304" pitchFamily="18" charset="0"/>
              </a:rPr>
              <a:t>(o a </a:t>
            </a:r>
            <a:r>
              <a:rPr sz="2400" spc="-5" dirty="0">
                <a:latin typeface="Times New Roman" panose="02020603050405020304" pitchFamily="18" charset="0"/>
                <a:cs typeface="Times New Roman" panose="02020603050405020304" pitchFamily="18" charset="0"/>
              </a:rPr>
              <a:t>0.001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milímetro).</a:t>
            </a:r>
            <a:r>
              <a:rPr sz="2400" dirty="0">
                <a:latin typeface="Times New Roman" panose="02020603050405020304" pitchFamily="18" charset="0"/>
                <a:cs typeface="Times New Roman" panose="02020603050405020304" pitchFamily="18" charset="0"/>
              </a:rPr>
              <a:t> El </a:t>
            </a:r>
            <a:r>
              <a:rPr sz="2400" spc="-5" dirty="0">
                <a:latin typeface="Times New Roman" panose="02020603050405020304" pitchFamily="18" charset="0"/>
                <a:cs typeface="Times New Roman" panose="02020603050405020304" pitchFamily="18" charset="0"/>
              </a:rPr>
              <a:t>alambre</a:t>
            </a:r>
            <a:r>
              <a:rPr sz="2400" dirty="0">
                <a:latin typeface="Times New Roman" panose="02020603050405020304" pitchFamily="18" charset="0"/>
                <a:cs typeface="Times New Roman" panose="02020603050405020304" pitchFamily="18" charset="0"/>
              </a:rPr>
              <a:t> no </a:t>
            </a:r>
            <a:r>
              <a:rPr sz="2400" spc="-5" dirty="0">
                <a:latin typeface="Times New Roman" panose="02020603050405020304" pitchFamily="18" charset="0"/>
                <a:cs typeface="Times New Roman" panose="02020603050405020304" pitchFamily="18" charset="0"/>
              </a:rPr>
              <a:t>variará</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del</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diámetro</a:t>
            </a:r>
            <a:r>
              <a:rPr sz="2400" dirty="0">
                <a:latin typeface="Times New Roman" panose="02020603050405020304" pitchFamily="18" charset="0"/>
                <a:cs typeface="Times New Roman" panose="02020603050405020304" pitchFamily="18" charset="0"/>
              </a:rPr>
              <a:t> por </a:t>
            </a:r>
            <a:r>
              <a:rPr sz="2400" spc="-5" dirty="0">
                <a:latin typeface="Times New Roman" panose="02020603050405020304" pitchFamily="18" charset="0"/>
                <a:cs typeface="Times New Roman" panose="02020603050405020304" pitchFamily="18" charset="0"/>
              </a:rPr>
              <a:t>más</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que</a:t>
            </a:r>
            <a:r>
              <a:rPr sz="240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más</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y </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menos</a:t>
            </a:r>
            <a:r>
              <a:rPr sz="2400" dirty="0">
                <a:latin typeface="Times New Roman" panose="02020603050405020304" pitchFamily="18" charset="0"/>
                <a:cs typeface="Times New Roman" panose="02020603050405020304" pitchFamily="18" charset="0"/>
              </a:rPr>
              <a:t> 1</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a:t>
            </a:r>
            <a:r>
              <a:rPr sz="2400" spc="-5" dirty="0">
                <a:latin typeface="Times New Roman" panose="02020603050405020304" pitchFamily="18" charset="0"/>
                <a:cs typeface="Times New Roman" panose="02020603050405020304" pitchFamily="18" charset="0"/>
              </a:rPr>
              <a:t> expresado</a:t>
            </a:r>
            <a:r>
              <a:rPr sz="2400" dirty="0">
                <a:latin typeface="Times New Roman" panose="02020603050405020304" pitchFamily="18" charset="0"/>
                <a:cs typeface="Times New Roman" panose="02020603050405020304" pitchFamily="18" charset="0"/>
              </a:rPr>
              <a:t> al</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0.0001</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pulgada</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más</a:t>
            </a:r>
            <a:r>
              <a:rPr sz="2400" dirty="0">
                <a:latin typeface="Times New Roman" panose="02020603050405020304" pitchFamily="18" charset="0"/>
                <a:cs typeface="Times New Roman" panose="02020603050405020304" pitchFamily="18" charset="0"/>
              </a:rPr>
              <a:t> cercano</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(o</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0.001milímetro). </a:t>
            </a:r>
            <a:r>
              <a:rPr sz="2400" dirty="0">
                <a:latin typeface="Times New Roman" panose="02020603050405020304" pitchFamily="18" charset="0"/>
                <a:cs typeface="Times New Roman" panose="02020603050405020304" pitchFamily="18" charset="0"/>
              </a:rPr>
              <a:t>El </a:t>
            </a:r>
            <a:r>
              <a:rPr sz="2400" spc="-5" dirty="0">
                <a:latin typeface="Times New Roman" panose="02020603050405020304" pitchFamily="18" charset="0"/>
                <a:cs typeface="Times New Roman" panose="02020603050405020304" pitchFamily="18" charset="0"/>
              </a:rPr>
              <a:t>material conductor </a:t>
            </a:r>
            <a:r>
              <a:rPr sz="2400" dirty="0">
                <a:latin typeface="Times New Roman" panose="02020603050405020304" pitchFamily="18" charset="0"/>
                <a:cs typeface="Times New Roman" panose="02020603050405020304" pitchFamily="18" charset="0"/>
              </a:rPr>
              <a:t>debe ser </a:t>
            </a:r>
            <a:r>
              <a:rPr sz="2400" spc="-5" dirty="0">
                <a:latin typeface="Times New Roman" panose="02020603050405020304" pitchFamily="18" charset="0"/>
                <a:cs typeface="Times New Roman" panose="02020603050405020304" pitchFamily="18" charset="0"/>
              </a:rPr>
              <a:t>cobre compactado </a:t>
            </a:r>
            <a:r>
              <a:rPr sz="2400" spc="-1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acuerdo</a:t>
            </a:r>
            <a:r>
              <a:rPr sz="2400" spc="-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las </a:t>
            </a:r>
            <a:r>
              <a:rPr sz="2400" spc="-5" dirty="0">
                <a:latin typeface="Times New Roman" panose="02020603050405020304" pitchFamily="18" charset="0"/>
                <a:cs typeface="Times New Roman" panose="02020603050405020304" pitchFamily="18" charset="0"/>
              </a:rPr>
              <a:t>dimensiones.</a:t>
            </a:r>
            <a:endParaRPr sz="2400" dirty="0">
              <a:latin typeface="Times New Roman" panose="02020603050405020304" pitchFamily="18" charset="0"/>
              <a:cs typeface="Times New Roman" panose="02020603050405020304" pitchFamily="18" charset="0"/>
            </a:endParaRPr>
          </a:p>
          <a:p>
            <a:pPr>
              <a:lnSpc>
                <a:spcPts val="2700"/>
              </a:lnSpc>
              <a:spcBef>
                <a:spcPts val="45"/>
              </a:spcBef>
            </a:pPr>
            <a:endParaRPr sz="2400" dirty="0">
              <a:latin typeface="Times New Roman" panose="02020603050405020304" pitchFamily="18" charset="0"/>
              <a:cs typeface="Times New Roman" panose="02020603050405020304" pitchFamily="18" charset="0"/>
            </a:endParaRPr>
          </a:p>
          <a:p>
            <a:pPr marL="469900" lvl="1" algn="just">
              <a:lnSpc>
                <a:spcPts val="2700"/>
              </a:lnSpc>
            </a:pPr>
            <a:r>
              <a:rPr sz="2400" b="1" spc="-5" dirty="0" err="1">
                <a:latin typeface="Times New Roman" panose="02020603050405020304" pitchFamily="18" charset="0"/>
                <a:cs typeface="Times New Roman" panose="02020603050405020304" pitchFamily="18" charset="0"/>
              </a:rPr>
              <a:t>Aislamiento</a:t>
            </a:r>
            <a:endParaRPr lang="es-AR" sz="2400" b="1" spc="-5" dirty="0">
              <a:latin typeface="Times New Roman" panose="02020603050405020304" pitchFamily="18" charset="0"/>
              <a:cs typeface="Times New Roman" panose="02020603050405020304" pitchFamily="18" charset="0"/>
            </a:endParaRPr>
          </a:p>
          <a:p>
            <a:pPr marL="469900" lvl="1" algn="just">
              <a:lnSpc>
                <a:spcPts val="2700"/>
              </a:lnSpc>
            </a:pPr>
            <a:endParaRPr sz="2400"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indent="-342900" algn="just">
              <a:lnSpc>
                <a:spcPts val="2700"/>
              </a:lnSpc>
              <a:buFont typeface="Wingdings" panose="05000000000000000000" pitchFamily="2" charset="2"/>
              <a:buChar char="ü"/>
            </a:pPr>
            <a:r>
              <a:rPr sz="2400" dirty="0">
                <a:latin typeface="Times New Roman" panose="02020603050405020304" pitchFamily="18" charset="0"/>
                <a:cs typeface="Times New Roman" panose="02020603050405020304" pitchFamily="18" charset="0"/>
              </a:rPr>
              <a:t>El</a:t>
            </a:r>
            <a:r>
              <a:rPr sz="2400" spc="-5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aislamiento</a:t>
            </a:r>
            <a:r>
              <a:rPr sz="2400" spc="-4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debe</a:t>
            </a:r>
            <a:r>
              <a:rPr sz="2400" spc="-6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ser</a:t>
            </a:r>
            <a:r>
              <a:rPr sz="2400" spc="-6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100</a:t>
            </a:r>
            <a:r>
              <a:rPr sz="2400" spc="-6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t>
            </a:r>
            <a:r>
              <a:rPr sz="2400" spc="-4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polietileno</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reticulado</a:t>
            </a:r>
            <a:r>
              <a:rPr sz="2400" spc="-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(XLPE)</a:t>
            </a:r>
            <a:r>
              <a:rPr sz="2400" spc="-4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para</a:t>
            </a:r>
            <a:r>
              <a:rPr sz="2400" spc="-6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una </a:t>
            </a:r>
            <a:r>
              <a:rPr sz="2400" spc="-38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temperatura máxima </a:t>
            </a:r>
            <a:r>
              <a:rPr sz="2400" dirty="0">
                <a:latin typeface="Times New Roman" panose="02020603050405020304" pitchFamily="18" charset="0"/>
                <a:cs typeface="Times New Roman" panose="02020603050405020304" pitchFamily="18" charset="0"/>
              </a:rPr>
              <a:t>de operación en </a:t>
            </a:r>
            <a:r>
              <a:rPr sz="2400" spc="-5" dirty="0">
                <a:latin typeface="Times New Roman" panose="02020603050405020304" pitchFamily="18" charset="0"/>
                <a:cs typeface="Times New Roman" panose="02020603050405020304" pitchFamily="18" charset="0"/>
              </a:rPr>
              <a:t>condiciones normales </a:t>
            </a:r>
            <a:r>
              <a:rPr sz="2400" dirty="0">
                <a:latin typeface="Times New Roman" panose="02020603050405020304" pitchFamily="18" charset="0"/>
                <a:cs typeface="Times New Roman" panose="02020603050405020304" pitchFamily="18" charset="0"/>
              </a:rPr>
              <a:t>de 90 </a:t>
            </a:r>
            <a:r>
              <a:rPr sz="2400" spc="-5" dirty="0">
                <a:latin typeface="Times New Roman" panose="02020603050405020304" pitchFamily="18" charset="0"/>
                <a:cs typeface="Times New Roman" panose="02020603050405020304" pitchFamily="18" charset="0"/>
              </a:rPr>
              <a:t>°C. </a:t>
            </a:r>
            <a:r>
              <a:rPr sz="2400" dirty="0">
                <a:latin typeface="Times New Roman" panose="02020603050405020304" pitchFamily="18" charset="0"/>
                <a:cs typeface="Times New Roman" panose="02020603050405020304" pitchFamily="18" charset="0"/>
              </a:rPr>
              <a:t> La</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aplicación</a:t>
            </a:r>
            <a:r>
              <a:rPr sz="2400" spc="2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del</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compuesto</a:t>
            </a:r>
            <a:r>
              <a:rPr sz="2400" spc="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aislante</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será</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por</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medio</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2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un</a:t>
            </a:r>
            <a:r>
              <a:rPr sz="2400" spc="4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proceso</a:t>
            </a:r>
            <a:r>
              <a:rPr sz="2400" spc="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lang="es-AR" sz="2400" dirty="0">
                <a:latin typeface="Times New Roman" panose="02020603050405020304" pitchFamily="18" charset="0"/>
                <a:cs typeface="Times New Roman" panose="02020603050405020304" pitchFamily="18" charset="0"/>
              </a:rPr>
              <a:t> triple</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extrusión</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en</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conjunto</a:t>
            </a:r>
            <a:r>
              <a:rPr lang="es-AR" sz="2400" spc="-3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con</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las</a:t>
            </a:r>
            <a:r>
              <a:rPr lang="es-AR" sz="2400" spc="-3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capas</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semiconductoras</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por</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sobre</a:t>
            </a:r>
            <a:r>
              <a:rPr lang="es-AR" sz="2400" spc="-30"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el </a:t>
            </a:r>
            <a:r>
              <a:rPr lang="es-AR" sz="2400" spc="-5" dirty="0">
                <a:latin typeface="Times New Roman" panose="02020603050405020304" pitchFamily="18" charset="0"/>
                <a:cs typeface="Times New Roman" panose="02020603050405020304" pitchFamily="18" charset="0"/>
              </a:rPr>
              <a:t>conductor</a:t>
            </a:r>
            <a:r>
              <a:rPr lang="es-AR" sz="2400" dirty="0">
                <a:latin typeface="Times New Roman" panose="02020603050405020304" pitchFamily="18" charset="0"/>
                <a:cs typeface="Times New Roman" panose="02020603050405020304" pitchFamily="18" charset="0"/>
              </a:rPr>
              <a:t> y</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aislación.</a:t>
            </a:r>
            <a:r>
              <a:rPr lang="es-AR" sz="2400" dirty="0">
                <a:latin typeface="Times New Roman" panose="02020603050405020304" pitchFamily="18" charset="0"/>
                <a:cs typeface="Times New Roman" panose="02020603050405020304" pitchFamily="18" charset="0"/>
              </a:rPr>
              <a:t> </a:t>
            </a:r>
          </a:p>
          <a:p>
            <a:pPr marL="355600" indent="-342900" algn="just">
              <a:lnSpc>
                <a:spcPts val="2700"/>
              </a:lnSpc>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355600" indent="-342900" algn="just">
              <a:lnSpc>
                <a:spcPts val="2700"/>
              </a:lnSpc>
              <a:buFont typeface="Wingdings" panose="05000000000000000000" pitchFamily="2" charset="2"/>
              <a:buChar char="ü"/>
            </a:pPr>
            <a:r>
              <a:rPr lang="es-AR" sz="2400" dirty="0">
                <a:latin typeface="Times New Roman" panose="02020603050405020304" pitchFamily="18" charset="0"/>
                <a:cs typeface="Times New Roman" panose="02020603050405020304" pitchFamily="18" charset="0"/>
              </a:rPr>
              <a:t>El</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aislamiento</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deberá</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admitir</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las</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siguientes </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temperaturas</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máximas</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del</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conductor:</a:t>
            </a:r>
            <a:endParaRPr lang="es-AR" sz="2400" dirty="0">
              <a:latin typeface="Times New Roman" panose="02020603050405020304" pitchFamily="18" charset="0"/>
              <a:cs typeface="Times New Roman" panose="02020603050405020304" pitchFamily="18" charset="0"/>
            </a:endParaRPr>
          </a:p>
          <a:p>
            <a:pPr marL="342900" indent="-342900">
              <a:lnSpc>
                <a:spcPts val="2700"/>
              </a:lnSpc>
              <a:spcBef>
                <a:spcPts val="25"/>
              </a:spcBef>
              <a:buFont typeface="Wingdings" panose="05000000000000000000" pitchFamily="2" charset="2"/>
              <a:buChar char="ü"/>
            </a:pPr>
            <a:endParaRPr lang="es-AR" sz="2400" dirty="0">
              <a:latin typeface="Times New Roman" panose="02020603050405020304" pitchFamily="18" charset="0"/>
              <a:cs typeface="Times New Roman" panose="02020603050405020304" pitchFamily="18" charset="0"/>
            </a:endParaRPr>
          </a:p>
          <a:p>
            <a:pPr marL="355600" indent="-342900" algn="just">
              <a:lnSpc>
                <a:spcPts val="2700"/>
              </a:lnSpc>
              <a:buFont typeface="Wingdings" panose="05000000000000000000" pitchFamily="2" charset="2"/>
              <a:buChar char="ü"/>
            </a:pPr>
            <a:r>
              <a:rPr lang="es-AR" sz="2400" dirty="0">
                <a:latin typeface="Times New Roman" panose="02020603050405020304" pitchFamily="18" charset="0"/>
                <a:cs typeface="Times New Roman" panose="02020603050405020304" pitchFamily="18" charset="0"/>
              </a:rPr>
              <a:t>Operación</a:t>
            </a:r>
            <a:r>
              <a:rPr lang="es-AR" sz="2400" spc="-5" dirty="0">
                <a:latin typeface="Times New Roman" panose="02020603050405020304" pitchFamily="18" charset="0"/>
                <a:cs typeface="Times New Roman" panose="02020603050405020304" pitchFamily="18" charset="0"/>
              </a:rPr>
              <a:t> normal </a:t>
            </a:r>
            <a:r>
              <a:rPr lang="es-AR" sz="2400" dirty="0">
                <a:latin typeface="Times New Roman" panose="02020603050405020304" pitchFamily="18" charset="0"/>
                <a:cs typeface="Times New Roman" panose="02020603050405020304" pitchFamily="18" charset="0"/>
              </a:rPr>
              <a:t>90 °C,</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cortocircuito</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250</a:t>
            </a:r>
            <a:r>
              <a:rPr lang="es-AR" sz="2400" spc="-5" dirty="0">
                <a:latin typeface="Times New Roman" panose="02020603050405020304" pitchFamily="18" charset="0"/>
                <a:cs typeface="Times New Roman" panose="02020603050405020304" pitchFamily="18" charset="0"/>
              </a:rPr>
              <a:t> °C, </a:t>
            </a:r>
            <a:r>
              <a:rPr lang="es-AR" sz="2400" dirty="0">
                <a:latin typeface="Times New Roman" panose="02020603050405020304" pitchFamily="18" charset="0"/>
                <a:cs typeface="Times New Roman" panose="02020603050405020304" pitchFamily="18" charset="0"/>
              </a:rPr>
              <a:t>sobrecarga</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130</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a:t>
            </a:r>
            <a:endParaRPr lang="es-AR" sz="2400" dirty="0">
              <a:latin typeface="Times New Roman" panose="02020603050405020304" pitchFamily="18" charset="0"/>
              <a:cs typeface="Times New Roman" panose="02020603050405020304" pitchFamily="18" charset="0"/>
            </a:endParaRPr>
          </a:p>
          <a:p>
            <a:pPr marL="12700" marR="7620" algn="just">
              <a:lnSpc>
                <a:spcPts val="2600"/>
              </a:lnSpc>
              <a:spcBef>
                <a:spcPts val="815"/>
              </a:spcBef>
            </a:pPr>
            <a:endParaRPr sz="2400" b="1"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0ECE6A74-E5F4-4C9E-AD1A-3E74219E5B0A}"/>
              </a:ext>
            </a:extLst>
          </p:cNvPr>
          <p:cNvPicPr/>
          <p:nvPr/>
        </p:nvPicPr>
        <p:blipFill>
          <a:blip r:embed="rId3" cstate="print"/>
          <a:stretch>
            <a:fillRect/>
          </a:stretch>
        </p:blipFill>
        <p:spPr>
          <a:xfrm>
            <a:off x="10972800" y="366302"/>
            <a:ext cx="2208357" cy="548098"/>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447800" y="640351"/>
            <a:ext cx="10977454" cy="8943474"/>
          </a:xfrm>
          <a:prstGeom prst="rect">
            <a:avLst/>
          </a:prstGeom>
        </p:spPr>
        <p:txBody>
          <a:bodyPr vert="horz" wrap="square" lIns="0" tIns="12700" rIns="0" bIns="0" rtlCol="0">
            <a:spAutoFit/>
          </a:bodyPr>
          <a:lstStyle/>
          <a:p>
            <a:pPr marL="12700" algn="just"/>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Cubierta</a:t>
            </a:r>
            <a:r>
              <a:rPr sz="24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Externa</a:t>
            </a:r>
            <a:endPar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algn="just"/>
            <a:endParaRPr sz="2400" dirty="0">
              <a:latin typeface="Times New Roman" panose="02020603050405020304" pitchFamily="18" charset="0"/>
              <a:cs typeface="Times New Roman" panose="02020603050405020304" pitchFamily="18" charset="0"/>
            </a:endParaRPr>
          </a:p>
          <a:p>
            <a:pPr marL="812800" marR="6350" lvl="1" indent="-342900" algn="just">
              <a:spcBef>
                <a:spcPts val="815"/>
              </a:spcBef>
              <a:buFont typeface="Wingdings" panose="05000000000000000000" pitchFamily="2" charset="2"/>
              <a:buChar char="ü"/>
            </a:pPr>
            <a:r>
              <a:rPr sz="2400" dirty="0">
                <a:latin typeface="Times New Roman" panose="02020603050405020304" pitchFamily="18" charset="0"/>
                <a:cs typeface="Times New Roman" panose="02020603050405020304" pitchFamily="18" charset="0"/>
              </a:rPr>
              <a:t>La </a:t>
            </a:r>
            <a:r>
              <a:rPr sz="2400" spc="-5" dirty="0">
                <a:latin typeface="Times New Roman" panose="02020603050405020304" pitchFamily="18" charset="0"/>
                <a:cs typeface="Times New Roman" panose="02020603050405020304" pitchFamily="18" charset="0"/>
              </a:rPr>
              <a:t>cubierta exterior </a:t>
            </a:r>
            <a:r>
              <a:rPr sz="2400" dirty="0">
                <a:latin typeface="Times New Roman" panose="02020603050405020304" pitchFamily="18" charset="0"/>
                <a:cs typeface="Times New Roman" panose="02020603050405020304" pitchFamily="18" charset="0"/>
              </a:rPr>
              <a:t>será de </a:t>
            </a:r>
            <a:r>
              <a:rPr sz="2400" spc="-5" dirty="0">
                <a:latin typeface="Times New Roman" panose="02020603050405020304" pitchFamily="18" charset="0"/>
                <a:cs typeface="Times New Roman" panose="02020603050405020304" pitchFamily="18" charset="0"/>
              </a:rPr>
              <a:t>PVC, </a:t>
            </a:r>
            <a:r>
              <a:rPr sz="2400" dirty="0">
                <a:latin typeface="Times New Roman" panose="02020603050405020304" pitchFamily="18" charset="0"/>
                <a:cs typeface="Times New Roman" panose="02020603050405020304" pitchFamily="18" charset="0"/>
              </a:rPr>
              <a:t>según la </a:t>
            </a:r>
            <a:r>
              <a:rPr sz="2400" spc="-5" dirty="0">
                <a:latin typeface="Times New Roman" panose="02020603050405020304" pitchFamily="18" charset="0"/>
                <a:cs typeface="Times New Roman" panose="02020603050405020304" pitchFamily="18" charset="0"/>
              </a:rPr>
              <a:t>Norma 541:2002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color </a:t>
            </a:r>
            <a:r>
              <a:rPr sz="2400" dirty="0">
                <a:latin typeface="Times New Roman" panose="02020603050405020304" pitchFamily="18" charset="0"/>
                <a:cs typeface="Times New Roman" panose="02020603050405020304" pitchFamily="18" charset="0"/>
              </a:rPr>
              <a:t> negro. El </a:t>
            </a:r>
            <a:r>
              <a:rPr sz="2400" spc="-5" dirty="0">
                <a:latin typeface="Times New Roman" panose="02020603050405020304" pitchFamily="18" charset="0"/>
                <a:cs typeface="Times New Roman" panose="02020603050405020304" pitchFamily="18" charset="0"/>
              </a:rPr>
              <a:t>compuesto </a:t>
            </a:r>
            <a:r>
              <a:rPr sz="2400" dirty="0">
                <a:latin typeface="Times New Roman" panose="02020603050405020304" pitchFamily="18" charset="0"/>
                <a:cs typeface="Times New Roman" panose="02020603050405020304" pitchFamily="18" charset="0"/>
              </a:rPr>
              <a:t>deberá tener </a:t>
            </a:r>
            <a:r>
              <a:rPr sz="2400" spc="-5" dirty="0">
                <a:latin typeface="Times New Roman" panose="02020603050405020304" pitchFamily="18" charset="0"/>
                <a:cs typeface="Times New Roman" panose="02020603050405020304" pitchFamily="18" charset="0"/>
              </a:rPr>
              <a:t>aditivos </a:t>
            </a:r>
            <a:r>
              <a:rPr sz="2400" dirty="0">
                <a:latin typeface="Times New Roman" panose="02020603050405020304" pitchFamily="18" charset="0"/>
                <a:cs typeface="Times New Roman" panose="02020603050405020304" pitchFamily="18" charset="0"/>
              </a:rPr>
              <a:t>para cumplir </a:t>
            </a:r>
            <a:r>
              <a:rPr sz="2400" spc="-5" dirty="0">
                <a:latin typeface="Times New Roman" panose="02020603050405020304" pitchFamily="18" charset="0"/>
                <a:cs typeface="Times New Roman" panose="02020603050405020304" pitchFamily="18" charset="0"/>
              </a:rPr>
              <a:t>con </a:t>
            </a:r>
            <a:r>
              <a:rPr sz="2400" dirty="0">
                <a:latin typeface="Times New Roman" panose="02020603050405020304" pitchFamily="18" charset="0"/>
                <a:cs typeface="Times New Roman" panose="02020603050405020304" pitchFamily="18" charset="0"/>
              </a:rPr>
              <a:t>el </a:t>
            </a:r>
            <a:r>
              <a:rPr sz="2400" spc="-5" dirty="0">
                <a:latin typeface="Times New Roman" panose="02020603050405020304" pitchFamily="18" charset="0"/>
                <a:cs typeface="Times New Roman" panose="02020603050405020304" pitchFamily="18" charset="0"/>
              </a:rPr>
              <a:t>ensayo </a:t>
            </a:r>
            <a:r>
              <a:rPr sz="2400" dirty="0">
                <a:latin typeface="Times New Roman" panose="02020603050405020304" pitchFamily="18" charset="0"/>
                <a:cs typeface="Times New Roman" panose="02020603050405020304" pitchFamily="18" charset="0"/>
              </a:rPr>
              <a:t> de </a:t>
            </a:r>
            <a:r>
              <a:rPr sz="2400" spc="-5" dirty="0">
                <a:latin typeface="Times New Roman" panose="02020603050405020304" pitchFamily="18" charset="0"/>
                <a:cs typeface="Times New Roman" panose="02020603050405020304" pitchFamily="18" charset="0"/>
              </a:rPr>
              <a:t>propagación</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a:t>
            </a:r>
            <a:r>
              <a:rPr sz="2400" spc="-10" dirty="0">
                <a:latin typeface="Times New Roman" panose="02020603050405020304" pitchFamily="18" charset="0"/>
                <a:cs typeface="Times New Roman" panose="02020603050405020304" pitchFamily="18" charset="0"/>
              </a:rPr>
              <a:t> la</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llama</a:t>
            </a:r>
            <a:r>
              <a:rPr sz="2400" spc="-1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a:t>
            </a:r>
            <a:r>
              <a:rPr sz="2400" spc="-2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citada</a:t>
            </a:r>
            <a:r>
              <a:rPr sz="2400" spc="-1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norma</a:t>
            </a:r>
            <a:r>
              <a:rPr sz="2400" dirty="0">
                <a:latin typeface="Times New Roman" panose="02020603050405020304" pitchFamily="18" charset="0"/>
                <a:cs typeface="Times New Roman" panose="02020603050405020304" pitchFamily="18" charset="0"/>
              </a:rPr>
              <a:t>.</a:t>
            </a:r>
            <a:endParaRPr lang="es-AR" sz="2400" dirty="0">
              <a:latin typeface="Times New Roman" panose="02020603050405020304" pitchFamily="18" charset="0"/>
              <a:cs typeface="Times New Roman" panose="02020603050405020304" pitchFamily="18" charset="0"/>
            </a:endParaRPr>
          </a:p>
          <a:p>
            <a:pPr marL="812800" marR="6350" lvl="1" indent="-342900" algn="just">
              <a:spcBef>
                <a:spcPts val="815"/>
              </a:spcBef>
              <a:buFont typeface="Wingdings" panose="05000000000000000000" pitchFamily="2" charset="2"/>
              <a:buChar char="ü"/>
            </a:pPr>
            <a:endParaRPr sz="2400" dirty="0">
              <a:latin typeface="Times New Roman" panose="02020603050405020304" pitchFamily="18" charset="0"/>
              <a:cs typeface="Times New Roman" panose="02020603050405020304" pitchFamily="18" charset="0"/>
            </a:endParaRPr>
          </a:p>
          <a:p>
            <a:pPr marL="812800" marR="5715" lvl="1" indent="-342900" algn="just">
              <a:spcBef>
                <a:spcPts val="815"/>
              </a:spcBef>
              <a:buFont typeface="Wingdings" panose="05000000000000000000" pitchFamily="2" charset="2"/>
              <a:buChar char="ü"/>
            </a:pPr>
            <a:r>
              <a:rPr sz="2400" dirty="0">
                <a:latin typeface="Times New Roman" panose="02020603050405020304" pitchFamily="18" charset="0"/>
                <a:cs typeface="Times New Roman" panose="02020603050405020304" pitchFamily="18" charset="0"/>
              </a:rPr>
              <a:t>El</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espesor</a:t>
            </a:r>
            <a:r>
              <a:rPr sz="2400" spc="-5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mínimo</a:t>
            </a:r>
            <a:r>
              <a:rPr sz="2400" spc="-6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a:t>
            </a:r>
            <a:r>
              <a:rPr sz="2400" spc="-6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cubierta</a:t>
            </a:r>
            <a:r>
              <a:rPr sz="2400" spc="-5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en</a:t>
            </a:r>
            <a:r>
              <a:rPr sz="2400" spc="-5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un</a:t>
            </a:r>
            <a:r>
              <a:rPr sz="2400" spc="-5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punto</a:t>
            </a:r>
            <a:r>
              <a:rPr sz="2400" spc="-6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cualquiera</a:t>
            </a:r>
            <a:r>
              <a:rPr sz="2400" spc="-5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de</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una</a:t>
            </a:r>
            <a:r>
              <a:rPr sz="2400" spc="-7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sección </a:t>
            </a:r>
            <a:r>
              <a:rPr sz="2400" spc="-37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transversal</a:t>
            </a:r>
            <a:r>
              <a:rPr sz="2400" spc="-4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puede</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ser</a:t>
            </a:r>
            <a:r>
              <a:rPr sz="2400" spc="-4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inferior</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al</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valor</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nominal</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especificado</a:t>
            </a:r>
            <a:r>
              <a:rPr sz="2400" spc="-5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siempre</a:t>
            </a:r>
            <a:r>
              <a:rPr sz="2400" spc="-5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que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 </a:t>
            </a:r>
            <a:r>
              <a:rPr sz="2400" spc="-5" dirty="0">
                <a:latin typeface="Times New Roman" panose="02020603050405020304" pitchFamily="18" charset="0"/>
                <a:cs typeface="Times New Roman" panose="02020603050405020304" pitchFamily="18" charset="0"/>
              </a:rPr>
              <a:t>diferencia </a:t>
            </a:r>
            <a:r>
              <a:rPr sz="2400" dirty="0">
                <a:latin typeface="Times New Roman" panose="02020603050405020304" pitchFamily="18" charset="0"/>
                <a:cs typeface="Times New Roman" panose="02020603050405020304" pitchFamily="18" charset="0"/>
              </a:rPr>
              <a:t>no </a:t>
            </a:r>
            <a:r>
              <a:rPr sz="2400" spc="-10" dirty="0">
                <a:latin typeface="Times New Roman" panose="02020603050405020304" pitchFamily="18" charset="0"/>
                <a:cs typeface="Times New Roman" panose="02020603050405020304" pitchFamily="18" charset="0"/>
              </a:rPr>
              <a:t>sea </a:t>
            </a:r>
            <a:r>
              <a:rPr sz="2400" spc="-5" dirty="0">
                <a:latin typeface="Times New Roman" panose="02020603050405020304" pitchFamily="18" charset="0"/>
                <a:cs typeface="Times New Roman" panose="02020603050405020304" pitchFamily="18" charset="0"/>
              </a:rPr>
              <a:t>mayor </a:t>
            </a:r>
            <a:r>
              <a:rPr sz="2400" dirty="0">
                <a:latin typeface="Times New Roman" panose="02020603050405020304" pitchFamily="18" charset="0"/>
                <a:cs typeface="Times New Roman" panose="02020603050405020304" pitchFamily="18" charset="0"/>
              </a:rPr>
              <a:t>que 0,1 </a:t>
            </a:r>
            <a:r>
              <a:rPr sz="2400" spc="-10" dirty="0">
                <a:latin typeface="Times New Roman" panose="02020603050405020304" pitchFamily="18" charset="0"/>
                <a:cs typeface="Times New Roman" panose="02020603050405020304" pitchFamily="18" charset="0"/>
              </a:rPr>
              <a:t>mm </a:t>
            </a:r>
            <a:r>
              <a:rPr sz="2400" dirty="0">
                <a:latin typeface="Times New Roman" panose="02020603050405020304" pitchFamily="18" charset="0"/>
                <a:cs typeface="Times New Roman" panose="02020603050405020304" pitchFamily="18" charset="0"/>
              </a:rPr>
              <a:t>+ 10% de </a:t>
            </a:r>
            <a:r>
              <a:rPr sz="2400" spc="-5" dirty="0">
                <a:latin typeface="Times New Roman" panose="02020603050405020304" pitchFamily="18" charset="0"/>
                <a:cs typeface="Times New Roman" panose="02020603050405020304" pitchFamily="18" charset="0"/>
              </a:rPr>
              <a:t>dicho valor </a:t>
            </a:r>
            <a:r>
              <a:rPr sz="2400" dirty="0">
                <a:latin typeface="Times New Roman" panose="02020603050405020304" pitchFamily="18" charset="0"/>
                <a:cs typeface="Times New Roman" panose="02020603050405020304" pitchFamily="18" charset="0"/>
              </a:rPr>
              <a:t>nominal.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El </a:t>
            </a:r>
            <a:r>
              <a:rPr sz="2400" spc="-5" dirty="0">
                <a:latin typeface="Times New Roman" panose="02020603050405020304" pitchFamily="18" charset="0"/>
                <a:cs typeface="Times New Roman" panose="02020603050405020304" pitchFamily="18" charset="0"/>
              </a:rPr>
              <a:t>espesor </a:t>
            </a:r>
            <a:r>
              <a:rPr sz="2400" dirty="0">
                <a:latin typeface="Times New Roman" panose="02020603050405020304" pitchFamily="18" charset="0"/>
                <a:cs typeface="Times New Roman" panose="02020603050405020304" pitchFamily="18" charset="0"/>
              </a:rPr>
              <a:t>de la </a:t>
            </a:r>
            <a:r>
              <a:rPr sz="2400" spc="-5" dirty="0">
                <a:latin typeface="Times New Roman" panose="02020603050405020304" pitchFamily="18" charset="0"/>
                <a:cs typeface="Times New Roman" panose="02020603050405020304" pitchFamily="18" charset="0"/>
              </a:rPr>
              <a:t>cubierta </a:t>
            </a:r>
            <a:r>
              <a:rPr sz="2400" dirty="0">
                <a:latin typeface="Times New Roman" panose="02020603050405020304" pitchFamily="18" charset="0"/>
                <a:cs typeface="Times New Roman" panose="02020603050405020304" pitchFamily="18" charset="0"/>
              </a:rPr>
              <a:t>debe ser de PVC de </a:t>
            </a:r>
            <a:r>
              <a:rPr sz="2400" spc="-5" dirty="0">
                <a:latin typeface="Times New Roman" panose="02020603050405020304" pitchFamily="18" charset="0"/>
                <a:cs typeface="Times New Roman" panose="02020603050405020304" pitchFamily="18" charset="0"/>
              </a:rPr>
              <a:t>color negro resistente </a:t>
            </a:r>
            <a:r>
              <a:rPr sz="2400" dirty="0">
                <a:latin typeface="Times New Roman" panose="02020603050405020304" pitchFamily="18" charset="0"/>
                <a:cs typeface="Times New Roman" panose="02020603050405020304" pitchFamily="18" charset="0"/>
              </a:rPr>
              <a:t>a </a:t>
            </a:r>
            <a:r>
              <a:rPr sz="2400" spc="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la luz </a:t>
            </a:r>
            <a:r>
              <a:rPr sz="2400" spc="-5" dirty="0">
                <a:latin typeface="Times New Roman" panose="02020603050405020304" pitchFamily="18" charset="0"/>
                <a:cs typeface="Times New Roman" panose="02020603050405020304" pitchFamily="18" charset="0"/>
              </a:rPr>
              <a:t>solar</a:t>
            </a:r>
            <a:r>
              <a:rPr sz="2400" dirty="0">
                <a:latin typeface="Times New Roman" panose="02020603050405020304" pitchFamily="18" charset="0"/>
                <a:cs typeface="Times New Roman" panose="02020603050405020304" pitchFamily="18" charset="0"/>
              </a:rPr>
              <a:t> y </a:t>
            </a:r>
            <a:r>
              <a:rPr sz="2400" spc="-5" dirty="0">
                <a:latin typeface="Times New Roman" panose="02020603050405020304" pitchFamily="18" charset="0"/>
                <a:cs typeface="Times New Roman" panose="02020603050405020304" pitchFamily="18" charset="0"/>
              </a:rPr>
              <a:t>resistente</a:t>
            </a:r>
            <a:r>
              <a:rPr sz="2400" dirty="0">
                <a:latin typeface="Times New Roman" panose="02020603050405020304" pitchFamily="18" charset="0"/>
                <a:cs typeface="Times New Roman" panose="02020603050405020304" pitchFamily="18" charset="0"/>
              </a:rPr>
              <a:t> a la </a:t>
            </a:r>
            <a:r>
              <a:rPr sz="2400" spc="-5" dirty="0">
                <a:latin typeface="Times New Roman" panose="02020603050405020304" pitchFamily="18" charset="0"/>
                <a:cs typeface="Times New Roman" panose="02020603050405020304" pitchFamily="18" charset="0"/>
              </a:rPr>
              <a:t>llama </a:t>
            </a:r>
            <a:r>
              <a:rPr sz="2400" dirty="0">
                <a:latin typeface="Times New Roman" panose="02020603050405020304" pitchFamily="18" charset="0"/>
                <a:cs typeface="Times New Roman" panose="02020603050405020304" pitchFamily="18" charset="0"/>
              </a:rPr>
              <a:t>y a los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aceites</a:t>
            </a:r>
            <a:r>
              <a:rPr sz="240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con</a:t>
            </a:r>
            <a:r>
              <a:rPr sz="2400" spc="-5" dirty="0">
                <a:latin typeface="Times New Roman" panose="02020603050405020304" pitchFamily="18" charset="0"/>
                <a:cs typeface="Times New Roman" panose="02020603050405020304" pitchFamily="18" charset="0"/>
              </a:rPr>
              <a:t> excelentes </a:t>
            </a:r>
            <a:r>
              <a:rPr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propiedades</a:t>
            </a:r>
            <a:r>
              <a:rPr sz="2400"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mecánicas</a:t>
            </a:r>
            <a:r>
              <a:rPr sz="2400" spc="-5" dirty="0">
                <a:latin typeface="Times New Roman" panose="02020603050405020304" pitchFamily="18" charset="0"/>
                <a:cs typeface="Times New Roman" panose="02020603050405020304" pitchFamily="18" charset="0"/>
              </a:rPr>
              <a:t>.</a:t>
            </a:r>
            <a:endParaRPr lang="es-AR" sz="2400" spc="-5" dirty="0">
              <a:latin typeface="Times New Roman" panose="02020603050405020304" pitchFamily="18" charset="0"/>
              <a:cs typeface="Times New Roman" panose="02020603050405020304" pitchFamily="18" charset="0"/>
            </a:endParaRPr>
          </a:p>
          <a:p>
            <a:pPr marL="469900" marR="5715" lvl="1" algn="just">
              <a:spcBef>
                <a:spcPts val="815"/>
              </a:spcBef>
            </a:pPr>
            <a:endPar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algn="just">
              <a:spcBef>
                <a:spcPts val="100"/>
              </a:spcBef>
            </a:pP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Pantalla</a:t>
            </a:r>
            <a:r>
              <a:rPr lang="es-AR" sz="2400" b="1" u="sng"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Metálica</a:t>
            </a:r>
          </a:p>
          <a:p>
            <a:pPr marL="12700" algn="just">
              <a:spcBef>
                <a:spcPts val="100"/>
              </a:spcBef>
            </a:pPr>
            <a:endParaRPr lang="es-AR" sz="2400" dirty="0">
              <a:latin typeface="Times New Roman" panose="02020603050405020304" pitchFamily="18" charset="0"/>
              <a:cs typeface="Times New Roman" panose="02020603050405020304" pitchFamily="18" charset="0"/>
            </a:endParaRPr>
          </a:p>
          <a:p>
            <a:pPr marL="812800" lvl="1" indent="-342900" algn="just">
              <a:buFont typeface="Wingdings" panose="05000000000000000000" pitchFamily="2" charset="2"/>
              <a:buChar char="ü"/>
            </a:pPr>
            <a:r>
              <a:rPr lang="es-AR" sz="2400" dirty="0">
                <a:latin typeface="Times New Roman" panose="02020603050405020304" pitchFamily="18" charset="0"/>
                <a:cs typeface="Times New Roman" panose="02020603050405020304" pitchFamily="18" charset="0"/>
              </a:rPr>
              <a:t>La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pantalla</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metálica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estará</a:t>
            </a:r>
            <a:r>
              <a:rPr lang="es-AR" sz="2400" spc="-4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formada</a:t>
            </a:r>
            <a:r>
              <a:rPr lang="es-AR" sz="2400" spc="-3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por</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una</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cinta</a:t>
            </a:r>
            <a:r>
              <a:rPr lang="es-AR" sz="2400" spc="-2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plana</a:t>
            </a:r>
            <a:r>
              <a:rPr lang="es-AR" sz="2400" spc="-4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continua</a:t>
            </a:r>
            <a:r>
              <a:rPr lang="es-AR" sz="2400" spc="-3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a:t>
            </a:r>
            <a:r>
              <a:rPr lang="es-AR" sz="2400" spc="-4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todo </a:t>
            </a:r>
            <a:r>
              <a:rPr lang="es-AR" sz="2400" spc="-38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lo</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largo</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del</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cable,</a:t>
            </a:r>
            <a:r>
              <a:rPr lang="es-AR" sz="2400" spc="-3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con </a:t>
            </a:r>
            <a:r>
              <a:rPr lang="es-AR" sz="2400" dirty="0">
                <a:latin typeface="Times New Roman" panose="02020603050405020304" pitchFamily="18" charset="0"/>
                <a:cs typeface="Times New Roman" panose="02020603050405020304" pitchFamily="18" charset="0"/>
              </a:rPr>
              <a:t>un</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espesor </a:t>
            </a:r>
            <a:r>
              <a:rPr lang="es-AR" sz="2400" spc="-10" dirty="0">
                <a:latin typeface="Times New Roman" panose="02020603050405020304" pitchFamily="18" charset="0"/>
                <a:cs typeface="Times New Roman" panose="02020603050405020304" pitchFamily="18" charset="0"/>
              </a:rPr>
              <a:t>mínimo</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0,127</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mm</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y</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con</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un</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ancho </a:t>
            </a:r>
            <a:r>
              <a:rPr lang="es-AR" sz="2400" spc="-37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mínimo </a:t>
            </a:r>
            <a:r>
              <a:rPr lang="es-AR" sz="2400" dirty="0">
                <a:latin typeface="Times New Roman" panose="02020603050405020304" pitchFamily="18" charset="0"/>
                <a:cs typeface="Times New Roman" panose="02020603050405020304" pitchFamily="18" charset="0"/>
              </a:rPr>
              <a:t>de25 </a:t>
            </a:r>
            <a:r>
              <a:rPr lang="es-AR" sz="2400" spc="-5" dirty="0" err="1">
                <a:latin typeface="Times New Roman" panose="02020603050405020304" pitchFamily="18" charset="0"/>
                <a:cs typeface="Times New Roman" panose="02020603050405020304" pitchFamily="18" charset="0"/>
              </a:rPr>
              <a:t>mm.</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 </a:t>
            </a:r>
            <a:r>
              <a:rPr lang="es-AR" sz="2400" spc="-5" dirty="0">
                <a:latin typeface="Times New Roman" panose="02020603050405020304" pitchFamily="18" charset="0"/>
                <a:cs typeface="Times New Roman" panose="02020603050405020304" pitchFamily="18" charset="0"/>
              </a:rPr>
              <a:t>cinta </a:t>
            </a:r>
            <a:r>
              <a:rPr lang="es-AR" sz="2400" dirty="0">
                <a:latin typeface="Times New Roman" panose="02020603050405020304" pitchFamily="18" charset="0"/>
                <a:cs typeface="Times New Roman" panose="02020603050405020304" pitchFamily="18" charset="0"/>
              </a:rPr>
              <a:t>debe </a:t>
            </a:r>
            <a:r>
              <a:rPr lang="es-AR" sz="2400" spc="-5" dirty="0">
                <a:latin typeface="Times New Roman" panose="02020603050405020304" pitchFamily="18" charset="0"/>
                <a:cs typeface="Times New Roman" panose="02020603050405020304" pitchFamily="18" charset="0"/>
              </a:rPr>
              <a:t>estar </a:t>
            </a:r>
            <a:r>
              <a:rPr lang="es-AR" sz="2400" dirty="0">
                <a:latin typeface="Times New Roman" panose="02020603050405020304" pitchFamily="18" charset="0"/>
                <a:cs typeface="Times New Roman" panose="02020603050405020304" pitchFamily="18" charset="0"/>
              </a:rPr>
              <a:t>aplicada </a:t>
            </a:r>
            <a:r>
              <a:rPr lang="es-AR" sz="2400" spc="-5" dirty="0">
                <a:latin typeface="Times New Roman" panose="02020603050405020304" pitchFamily="18" charset="0"/>
                <a:cs typeface="Times New Roman" panose="02020603050405020304" pitchFamily="18" charset="0"/>
              </a:rPr>
              <a:t>helicoidalmente </a:t>
            </a:r>
            <a:r>
              <a:rPr lang="es-AR" sz="2400" dirty="0">
                <a:latin typeface="Times New Roman" panose="02020603050405020304" pitchFamily="18" charset="0"/>
                <a:cs typeface="Times New Roman" panose="02020603050405020304" pitchFamily="18" charset="0"/>
              </a:rPr>
              <a:t>con </a:t>
            </a:r>
            <a:r>
              <a:rPr lang="es-AR" sz="2400" spc="-10" dirty="0">
                <a:latin typeface="Times New Roman" panose="02020603050405020304" pitchFamily="18" charset="0"/>
                <a:cs typeface="Times New Roman" panose="02020603050405020304" pitchFamily="18" charset="0"/>
              </a:rPr>
              <a:t>un </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solape</a:t>
            </a:r>
            <a:r>
              <a:rPr lang="es-AR" sz="2400" spc="-7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mínimo</a:t>
            </a:r>
            <a:r>
              <a:rPr lang="es-AR" sz="2400" spc="-7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5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20%.Para</a:t>
            </a:r>
            <a:r>
              <a:rPr lang="es-AR" sz="2400" spc="-7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el</a:t>
            </a:r>
            <a:r>
              <a:rPr lang="es-AR" sz="2400" spc="-6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calibre</a:t>
            </a:r>
            <a:r>
              <a:rPr lang="es-AR" sz="2400" spc="-6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500</a:t>
            </a:r>
            <a:r>
              <a:rPr lang="es-AR" sz="2400" spc="-5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MCM</a:t>
            </a:r>
            <a:r>
              <a:rPr lang="es-AR" sz="2400" spc="-6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y</a:t>
            </a:r>
            <a:r>
              <a:rPr lang="es-AR" sz="2400" spc="-7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superiores</a:t>
            </a:r>
            <a:r>
              <a:rPr lang="es-AR" sz="2400" spc="-5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la</a:t>
            </a:r>
            <a:r>
              <a:rPr lang="es-AR" sz="2400" spc="-7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pantalla metálica</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debe</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estar</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diseñada</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para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soportar</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una</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corriente</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falla</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25" dirty="0">
                <a:latin typeface="Times New Roman" panose="02020603050405020304" pitchFamily="18" charset="0"/>
                <a:cs typeface="Times New Roman" panose="02020603050405020304" pitchFamily="18" charset="0"/>
              </a:rPr>
              <a:t> </a:t>
            </a:r>
            <a:r>
              <a:rPr lang="es-AR" sz="2400" spc="-10" dirty="0">
                <a:latin typeface="Times New Roman" panose="02020603050405020304" pitchFamily="18" charset="0"/>
                <a:cs typeface="Times New Roman" panose="02020603050405020304" pitchFamily="18" charset="0"/>
              </a:rPr>
              <a:t>15 </a:t>
            </a:r>
            <a:r>
              <a:rPr lang="es-AR" sz="2400" dirty="0">
                <a:latin typeface="Times New Roman" panose="02020603050405020304" pitchFamily="18" charset="0"/>
                <a:cs typeface="Times New Roman" panose="02020603050405020304" pitchFamily="18" charset="0"/>
              </a:rPr>
              <a:t>KA</a:t>
            </a:r>
            <a:r>
              <a:rPr lang="es-AR" sz="2400" spc="3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en</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8</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Ciclos.</a:t>
            </a:r>
            <a:r>
              <a:rPr lang="es-AR" sz="2400" spc="25" dirty="0">
                <a:latin typeface="Times New Roman" panose="02020603050405020304" pitchFamily="18" charset="0"/>
                <a:cs typeface="Times New Roman" panose="02020603050405020304" pitchFamily="18" charset="0"/>
              </a:rPr>
              <a:t> </a:t>
            </a:r>
          </a:p>
          <a:p>
            <a:pPr marL="812800" lvl="1" indent="-342900" algn="just">
              <a:buFont typeface="Wingdings" panose="05000000000000000000" pitchFamily="2" charset="2"/>
              <a:buChar char="ü"/>
            </a:pPr>
            <a:endParaRPr lang="es-AR" sz="2400" spc="25" dirty="0">
              <a:latin typeface="Times New Roman" panose="02020603050405020304" pitchFamily="18" charset="0"/>
              <a:cs typeface="Times New Roman" panose="02020603050405020304" pitchFamily="18" charset="0"/>
            </a:endParaRPr>
          </a:p>
          <a:p>
            <a:pPr marL="812800" lvl="1" indent="-342900" algn="just">
              <a:buFont typeface="Wingdings" panose="05000000000000000000" pitchFamily="2" charset="2"/>
              <a:buChar char="ü"/>
            </a:pPr>
            <a:r>
              <a:rPr lang="es-AR" sz="2400" dirty="0">
                <a:latin typeface="Times New Roman" panose="02020603050405020304" pitchFamily="18" charset="0"/>
                <a:cs typeface="Times New Roman" panose="02020603050405020304" pitchFamily="18" charset="0"/>
              </a:rPr>
              <a:t>A</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tales</a:t>
            </a:r>
            <a:r>
              <a:rPr lang="es-AR" sz="2400" spc="4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efectos</a:t>
            </a:r>
            <a:r>
              <a:rPr lang="es-AR" sz="2400" spc="3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las</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cintas</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se</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combinaran</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con</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hilos</a:t>
            </a:r>
            <a:r>
              <a:rPr lang="es-AR" sz="2400" spc="2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a:t>
            </a:r>
            <a:r>
              <a:rPr lang="es-AR" sz="2400" spc="2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fin </a:t>
            </a:r>
            <a:r>
              <a:rPr lang="es-AR" sz="240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tener </a:t>
            </a:r>
            <a:r>
              <a:rPr lang="es-AR" sz="2400" dirty="0">
                <a:latin typeface="Times New Roman" panose="02020603050405020304" pitchFamily="18" charset="0"/>
                <a:cs typeface="Times New Roman" panose="02020603050405020304" pitchFamily="18" charset="0"/>
              </a:rPr>
              <a:t>la </a:t>
            </a:r>
            <a:r>
              <a:rPr lang="es-AR" sz="2400" spc="-5" dirty="0">
                <a:latin typeface="Times New Roman" panose="02020603050405020304" pitchFamily="18" charset="0"/>
                <a:cs typeface="Times New Roman" panose="02020603050405020304" pitchFamily="18" charset="0"/>
              </a:rPr>
              <a:t>sección </a:t>
            </a:r>
            <a:r>
              <a:rPr lang="es-AR" sz="2400" dirty="0">
                <a:latin typeface="Times New Roman" panose="02020603050405020304" pitchFamily="18" charset="0"/>
                <a:cs typeface="Times New Roman" panose="02020603050405020304" pitchFamily="18" charset="0"/>
              </a:rPr>
              <a:t>requerida.</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Sobre la pantalla </a:t>
            </a:r>
            <a:r>
              <a:rPr lang="es-AR" sz="2400" spc="-5" dirty="0">
                <a:latin typeface="Times New Roman" panose="02020603050405020304" pitchFamily="18" charset="0"/>
                <a:cs typeface="Times New Roman" panose="02020603050405020304" pitchFamily="18" charset="0"/>
              </a:rPr>
              <a:t>metálica </a:t>
            </a:r>
            <a:r>
              <a:rPr lang="es-AR" sz="2400" dirty="0">
                <a:latin typeface="Times New Roman" panose="02020603050405020304" pitchFamily="18" charset="0"/>
                <a:cs typeface="Times New Roman" panose="02020603050405020304" pitchFamily="18" charset="0"/>
              </a:rPr>
              <a:t>se debe se </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aplicar</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capas</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compuesto</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extruido</a:t>
            </a:r>
            <a:r>
              <a:rPr lang="es-AR" sz="2400" dirty="0">
                <a:latin typeface="Times New Roman" panose="02020603050405020304" pitchFamily="18" charset="0"/>
                <a:cs typeface="Times New Roman" panose="02020603050405020304" pitchFamily="18" charset="0"/>
              </a:rPr>
              <a:t> o</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encintado</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material </a:t>
            </a:r>
            <a:r>
              <a:rPr lang="es-AR" sz="2400" spc="-37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absorbente</a:t>
            </a:r>
            <a:r>
              <a:rPr lang="es-AR" sz="2400" spc="-1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humedad</a:t>
            </a:r>
            <a:r>
              <a:rPr lang="es-AR" sz="1400" spc="-5" dirty="0">
                <a:latin typeface="Times New Roman" panose="02020603050405020304" pitchFamily="18" charset="0"/>
                <a:cs typeface="Times New Roman" panose="02020603050405020304" pitchFamily="18" charset="0"/>
              </a:rPr>
              <a:t>.</a:t>
            </a:r>
            <a:endParaRPr lang="es-AR" sz="1400" dirty="0">
              <a:latin typeface="Times New Roman" panose="02020603050405020304" pitchFamily="18" charset="0"/>
              <a:cs typeface="Times New Roman" panose="02020603050405020304" pitchFamily="18" charset="0"/>
            </a:endParaRPr>
          </a:p>
        </p:txBody>
      </p:sp>
      <p:sp>
        <p:nvSpPr>
          <p:cNvPr id="5" name="object 5"/>
          <p:cNvSpPr txBox="1"/>
          <p:nvPr/>
        </p:nvSpPr>
        <p:spPr>
          <a:xfrm>
            <a:off x="3767246" y="6629400"/>
            <a:ext cx="5638800" cy="625684"/>
          </a:xfrm>
          <a:prstGeom prst="rect">
            <a:avLst/>
          </a:prstGeom>
        </p:spPr>
        <p:txBody>
          <a:bodyPr vert="horz" wrap="square" lIns="0" tIns="12700" rIns="0" bIns="0" rtlCol="0">
            <a:spAutoFit/>
          </a:bodyPr>
          <a:lstStyle/>
          <a:p>
            <a:pPr>
              <a:spcBef>
                <a:spcPts val="40"/>
              </a:spcBef>
            </a:pPr>
            <a:endParaRPr lang="es-AR" sz="1300" dirty="0">
              <a:latin typeface="Arial"/>
              <a:cs typeface="Arial"/>
            </a:endParaRPr>
          </a:p>
          <a:p>
            <a:pPr marL="12700" marR="5080" algn="just">
              <a:lnSpc>
                <a:spcPct val="143800"/>
              </a:lnSpc>
              <a:spcBef>
                <a:spcPts val="805"/>
              </a:spcBef>
            </a:pPr>
            <a:endParaRPr sz="1400" dirty="0">
              <a:latin typeface="Arial"/>
              <a:cs typeface="Arial"/>
            </a:endParaRPr>
          </a:p>
        </p:txBody>
      </p:sp>
      <p:pic>
        <p:nvPicPr>
          <p:cNvPr id="6" name="object 5">
            <a:extLst>
              <a:ext uri="{FF2B5EF4-FFF2-40B4-BE49-F238E27FC236}">
                <a16:creationId xmlns:a16="http://schemas.microsoft.com/office/drawing/2014/main" xmlns="" id="{FEEB4A96-5AA0-45C1-B860-67A8F388E219}"/>
              </a:ext>
            </a:extLst>
          </p:cNvPr>
          <p:cNvPicPr/>
          <p:nvPr/>
        </p:nvPicPr>
        <p:blipFill>
          <a:blip r:embed="rId3" cstate="print"/>
          <a:stretch>
            <a:fillRect/>
          </a:stretch>
        </p:blipFill>
        <p:spPr>
          <a:xfrm>
            <a:off x="10972800" y="366302"/>
            <a:ext cx="2208357" cy="548098"/>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6800" y="366302"/>
            <a:ext cx="10896600" cy="9351278"/>
          </a:xfrm>
          <a:prstGeom prst="rect">
            <a:avLst/>
          </a:prstGeom>
        </p:spPr>
        <p:txBody>
          <a:bodyPr vert="horz" wrap="square" lIns="0" tIns="12700" rIns="0" bIns="0" rtlCol="0">
            <a:spAutoFit/>
          </a:bodyPr>
          <a:lstStyle/>
          <a:p>
            <a:pPr marL="12700" algn="just"/>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Semiconductor</a:t>
            </a:r>
            <a:r>
              <a:rP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externo</a:t>
            </a:r>
            <a:endPar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algn="just"/>
            <a:endParaRPr sz="2400" b="1" dirty="0">
              <a:latin typeface="Times New Roman" panose="02020603050405020304" pitchFamily="18" charset="0"/>
              <a:cs typeface="Times New Roman" panose="02020603050405020304" pitchFamily="18" charset="0"/>
            </a:endParaRPr>
          </a:p>
          <a:p>
            <a:pPr marL="812800" marR="6350" lvl="1" indent="-342900" algn="just">
              <a:spcBef>
                <a:spcPts val="820"/>
              </a:spcBef>
              <a:buFont typeface="Wingdings" panose="05000000000000000000" pitchFamily="2" charset="2"/>
              <a:buChar char="ü"/>
            </a:pPr>
            <a:r>
              <a:rPr sz="2400" b="1" dirty="0">
                <a:latin typeface="Times New Roman" panose="02020603050405020304" pitchFamily="18" charset="0"/>
                <a:cs typeface="Times New Roman" panose="02020603050405020304" pitchFamily="18" charset="0"/>
              </a:rPr>
              <a:t>Estará</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constituida</a:t>
            </a:r>
            <a:r>
              <a:rPr sz="2400" b="1" dirty="0">
                <a:latin typeface="Times New Roman" panose="02020603050405020304" pitchFamily="18" charset="0"/>
                <a:cs typeface="Times New Roman" panose="02020603050405020304" pitchFamily="18" charset="0"/>
              </a:rPr>
              <a:t> por</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una</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capa</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mezcla</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semiconductora</a:t>
            </a:r>
            <a:r>
              <a:rPr sz="2400" b="1" dirty="0">
                <a:latin typeface="Times New Roman" panose="02020603050405020304" pitchFamily="18" charset="0"/>
                <a:cs typeface="Times New Roman" panose="02020603050405020304" pitchFamily="18" charset="0"/>
              </a:rPr>
              <a:t> termo </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estable extruida, </a:t>
            </a:r>
            <a:r>
              <a:rPr sz="2400" b="1" dirty="0">
                <a:latin typeface="Times New Roman" panose="02020603050405020304" pitchFamily="18" charset="0"/>
                <a:cs typeface="Times New Roman" panose="02020603050405020304" pitchFamily="18" charset="0"/>
              </a:rPr>
              <a:t>adherente al </a:t>
            </a:r>
            <a:r>
              <a:rPr sz="2400" b="1" spc="-5" dirty="0">
                <a:latin typeface="Times New Roman" panose="02020603050405020304" pitchFamily="18" charset="0"/>
                <a:cs typeface="Times New Roman" panose="02020603050405020304" pitchFamily="18" charset="0"/>
              </a:rPr>
              <a:t>aislamiento </a:t>
            </a:r>
            <a:r>
              <a:rPr sz="2400" b="1" dirty="0">
                <a:latin typeface="Times New Roman" panose="02020603050405020304" pitchFamily="18" charset="0"/>
                <a:cs typeface="Times New Roman" panose="02020603050405020304" pitchFamily="18" charset="0"/>
              </a:rPr>
              <a:t>en toda </a:t>
            </a:r>
            <a:r>
              <a:rPr sz="2400" b="1" spc="5" dirty="0">
                <a:latin typeface="Times New Roman" panose="02020603050405020304" pitchFamily="18" charset="0"/>
                <a:cs typeface="Times New Roman" panose="02020603050405020304" pitchFamily="18" charset="0"/>
              </a:rPr>
              <a:t>su </a:t>
            </a:r>
            <a:r>
              <a:rPr sz="2400" b="1" spc="-5" dirty="0">
                <a:latin typeface="Times New Roman" panose="02020603050405020304" pitchFamily="18" charset="0"/>
                <a:cs typeface="Times New Roman" panose="02020603050405020304" pitchFamily="18" charset="0"/>
              </a:rPr>
              <a:t>superficie, </a:t>
            </a:r>
            <a:r>
              <a:rPr sz="2400" b="1" dirty="0">
                <a:latin typeface="Times New Roman" panose="02020603050405020304" pitchFamily="18" charset="0"/>
                <a:cs typeface="Times New Roman" panose="02020603050405020304" pitchFamily="18" charset="0"/>
              </a:rPr>
              <a:t>con </a:t>
            </a:r>
            <a:r>
              <a:rPr sz="2400" b="1" spc="-10" dirty="0">
                <a:latin typeface="Times New Roman" panose="02020603050405020304" pitchFamily="18" charset="0"/>
                <a:cs typeface="Times New Roman" panose="02020603050405020304" pitchFamily="18" charset="0"/>
              </a:rPr>
              <a:t>un </a:t>
            </a:r>
            <a:r>
              <a:rPr sz="2400" b="1" spc="-3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espesor</a:t>
            </a:r>
            <a:r>
              <a:rPr sz="2400" b="1" spc="-9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medio</a:t>
            </a:r>
            <a:r>
              <a:rPr sz="2400" b="1" spc="-75"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mínimo</a:t>
            </a:r>
            <a:r>
              <a:rPr sz="2400" b="1" spc="-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8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0,8</a:t>
            </a:r>
            <a:r>
              <a:rPr sz="2400" b="1" spc="-8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mm</a:t>
            </a:r>
            <a:r>
              <a:rPr sz="2400" b="1" spc="-8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y</a:t>
            </a:r>
            <a:r>
              <a:rPr sz="2400" b="1" spc="-9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sin</a:t>
            </a:r>
            <a:r>
              <a:rPr sz="2400" b="1" spc="-10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acción</a:t>
            </a:r>
            <a:r>
              <a:rPr sz="2400" b="1" spc="-8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nociva</a:t>
            </a:r>
            <a:r>
              <a:rPr sz="2400" b="1" spc="-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sobre</a:t>
            </a:r>
            <a:r>
              <a:rPr sz="2400" b="1" spc="-9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el</a:t>
            </a:r>
            <a:r>
              <a:rPr sz="2400" b="1" spc="-8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conductor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y</a:t>
            </a:r>
            <a:r>
              <a:rPr sz="2400" b="1" spc="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el</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aislamiento.</a:t>
            </a:r>
            <a:r>
              <a:rPr sz="2400" b="1" dirty="0">
                <a:latin typeface="Times New Roman" panose="02020603050405020304" pitchFamily="18" charset="0"/>
                <a:cs typeface="Times New Roman" panose="02020603050405020304" pitchFamily="18" charset="0"/>
              </a:rPr>
              <a:t> Deberá</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soportar</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las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temperaturas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admisibles</a:t>
            </a:r>
            <a:r>
              <a:rPr sz="2400" b="1"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del </a:t>
            </a:r>
            <a:r>
              <a:rPr sz="2400" b="1" spc="-5" dirty="0">
                <a:latin typeface="Times New Roman" panose="02020603050405020304" pitchFamily="18" charset="0"/>
                <a:cs typeface="Times New Roman" panose="02020603050405020304" pitchFamily="18" charset="0"/>
              </a:rPr>
              <a:t> conductor. </a:t>
            </a:r>
            <a:r>
              <a:rPr sz="2400" b="1" dirty="0">
                <a:latin typeface="Times New Roman" panose="02020603050405020304" pitchFamily="18" charset="0"/>
                <a:cs typeface="Times New Roman" panose="02020603050405020304" pitchFamily="18" charset="0"/>
              </a:rPr>
              <a:t>Deberá ser </a:t>
            </a:r>
            <a:r>
              <a:rPr sz="2400" b="1" spc="-5" dirty="0">
                <a:latin typeface="Times New Roman" panose="02020603050405020304" pitchFamily="18" charset="0"/>
                <a:cs typeface="Times New Roman" panose="02020603050405020304" pitchFamily="18" charset="0"/>
              </a:rPr>
              <a:t>fácilmente </a:t>
            </a:r>
            <a:r>
              <a:rPr sz="2400" b="1" dirty="0">
                <a:latin typeface="Times New Roman" panose="02020603050405020304" pitchFamily="18" charset="0"/>
                <a:cs typeface="Times New Roman" panose="02020603050405020304" pitchFamily="18" charset="0"/>
              </a:rPr>
              <a:t>separable del </a:t>
            </a:r>
            <a:r>
              <a:rPr sz="2400" b="1" spc="-5" dirty="0">
                <a:latin typeface="Times New Roman" panose="02020603050405020304" pitchFamily="18" charset="0"/>
                <a:cs typeface="Times New Roman" panose="02020603050405020304" pitchFamily="18" charset="0"/>
              </a:rPr>
              <a:t>aislamiento, </a:t>
            </a:r>
            <a:r>
              <a:rPr sz="2400" b="1" dirty="0">
                <a:latin typeface="Times New Roman" panose="02020603050405020304" pitchFamily="18" charset="0"/>
                <a:cs typeface="Times New Roman" panose="02020603050405020304" pitchFamily="18" charset="0"/>
              </a:rPr>
              <a:t>que </a:t>
            </a:r>
            <a:r>
              <a:rPr sz="2400" b="1" spc="-5" dirty="0">
                <a:latin typeface="Times New Roman" panose="02020603050405020304" pitchFamily="18" charset="0"/>
                <a:cs typeface="Times New Roman" panose="02020603050405020304" pitchFamily="18" charset="0"/>
              </a:rPr>
              <a:t>debe </a:t>
            </a:r>
            <a:r>
              <a:rPr sz="2400" b="1" dirty="0">
                <a:latin typeface="Times New Roman" panose="02020603050405020304" pitchFamily="18" charset="0"/>
                <a:cs typeface="Times New Roman" panose="02020603050405020304" pitchFamily="18" charset="0"/>
              </a:rPr>
              <a:t> quedar,</a:t>
            </a:r>
            <a:r>
              <a:rPr sz="2400" b="1" spc="-8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después</a:t>
            </a:r>
            <a:r>
              <a:rPr sz="2400" b="1" spc="-8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8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la</a:t>
            </a:r>
            <a:r>
              <a:rPr sz="2400" b="1" spc="-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separación,</a:t>
            </a:r>
            <a:r>
              <a:rPr sz="2400" b="1" spc="-8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sin</a:t>
            </a:r>
            <a:r>
              <a:rPr sz="2400" b="1" spc="-8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trazas</a:t>
            </a:r>
            <a:r>
              <a:rPr sz="2400" b="1" spc="-7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de</a:t>
            </a:r>
            <a:r>
              <a:rPr sz="2400" b="1" spc="-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mezcla</a:t>
            </a:r>
            <a:r>
              <a:rPr sz="2400" b="1" spc="-7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semiconductora </a:t>
            </a:r>
            <a:r>
              <a:rPr sz="2400" b="1" spc="-375"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apreciables</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a</a:t>
            </a:r>
            <a:r>
              <a:rPr sz="2400" b="1" spc="-10"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simple</a:t>
            </a:r>
            <a:r>
              <a:rPr sz="2400" b="1" spc="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vista.</a:t>
            </a:r>
            <a:endParaRPr lang="es-AR" sz="2400" b="1" spc="-5" dirty="0">
              <a:latin typeface="Times New Roman" panose="02020603050405020304" pitchFamily="18" charset="0"/>
              <a:cs typeface="Times New Roman" panose="02020603050405020304" pitchFamily="18" charset="0"/>
            </a:endParaRPr>
          </a:p>
          <a:p>
            <a:pPr marL="12700" algn="just">
              <a:spcBef>
                <a:spcPts val="105"/>
              </a:spcBef>
            </a:pPr>
            <a:endParaRPr lang="es-AR" sz="2400" b="1" spc="-5" dirty="0">
              <a:latin typeface="Times New Roman" panose="02020603050405020304" pitchFamily="18" charset="0"/>
              <a:cs typeface="Times New Roman" panose="02020603050405020304" pitchFamily="18" charset="0"/>
            </a:endParaRPr>
          </a:p>
          <a:p>
            <a:pPr marL="12700" algn="just">
              <a:spcBef>
                <a:spcPts val="105"/>
              </a:spcBef>
            </a:pP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Semiconductor</a:t>
            </a:r>
            <a:r>
              <a:rPr lang="es-A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Interno</a:t>
            </a:r>
          </a:p>
          <a:p>
            <a:pPr marL="12700" algn="just">
              <a:spcBef>
                <a:spcPts val="105"/>
              </a:spcBef>
            </a:pPr>
            <a:endParaRPr lang="es-AR" sz="2400" b="1" dirty="0">
              <a:latin typeface="Times New Roman" panose="02020603050405020304" pitchFamily="18" charset="0"/>
              <a:cs typeface="Times New Roman" panose="02020603050405020304" pitchFamily="18" charset="0"/>
            </a:endParaRPr>
          </a:p>
          <a:p>
            <a:pPr marL="812800" marR="5080" lvl="1" indent="-342900" algn="just">
              <a:spcBef>
                <a:spcPts val="815"/>
              </a:spcBef>
              <a:buFont typeface="Wingdings" panose="05000000000000000000" pitchFamily="2" charset="2"/>
              <a:buChar char="ü"/>
            </a:pPr>
            <a:r>
              <a:rPr lang="es-AR" sz="2400" b="1" dirty="0">
                <a:latin typeface="Times New Roman" panose="02020603050405020304" pitchFamily="18" charset="0"/>
                <a:cs typeface="Times New Roman" panose="02020603050405020304" pitchFamily="18" charset="0"/>
              </a:rPr>
              <a:t>Estará</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constituida</a:t>
            </a:r>
            <a:r>
              <a:rPr lang="es-AR" sz="2400" b="1" dirty="0">
                <a:latin typeface="Times New Roman" panose="02020603050405020304" pitchFamily="18" charset="0"/>
                <a:cs typeface="Times New Roman" panose="02020603050405020304" pitchFamily="18" charset="0"/>
              </a:rPr>
              <a:t> por</a:t>
            </a:r>
            <a:r>
              <a:rPr lang="es-AR" sz="2400" b="1" spc="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una</a:t>
            </a:r>
            <a:r>
              <a:rPr lang="es-AR" sz="2400" b="1" spc="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capa</a:t>
            </a:r>
            <a:r>
              <a:rPr lang="es-AR" sz="2400" b="1" spc="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de</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mezcla</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semiconductora</a:t>
            </a:r>
            <a:r>
              <a:rPr lang="es-AR" sz="2400" b="1" dirty="0">
                <a:latin typeface="Times New Roman" panose="02020603050405020304" pitchFamily="18" charset="0"/>
                <a:cs typeface="Times New Roman" panose="02020603050405020304" pitchFamily="18" charset="0"/>
              </a:rPr>
              <a:t> termo </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estable extruida, </a:t>
            </a:r>
            <a:r>
              <a:rPr lang="es-AR" sz="2400" b="1" dirty="0">
                <a:latin typeface="Times New Roman" panose="02020603050405020304" pitchFamily="18" charset="0"/>
                <a:cs typeface="Times New Roman" panose="02020603050405020304" pitchFamily="18" charset="0"/>
              </a:rPr>
              <a:t>adherente al </a:t>
            </a:r>
            <a:r>
              <a:rPr lang="es-AR" sz="2400" b="1" spc="-5" dirty="0">
                <a:latin typeface="Times New Roman" panose="02020603050405020304" pitchFamily="18" charset="0"/>
                <a:cs typeface="Times New Roman" panose="02020603050405020304" pitchFamily="18" charset="0"/>
              </a:rPr>
              <a:t>aislamiento </a:t>
            </a:r>
            <a:r>
              <a:rPr lang="es-AR" sz="2400" b="1" dirty="0">
                <a:latin typeface="Times New Roman" panose="02020603050405020304" pitchFamily="18" charset="0"/>
                <a:cs typeface="Times New Roman" panose="02020603050405020304" pitchFamily="18" charset="0"/>
              </a:rPr>
              <a:t>en toda su </a:t>
            </a:r>
            <a:r>
              <a:rPr lang="es-AR" sz="2400" b="1" spc="-5" dirty="0">
                <a:latin typeface="Times New Roman" panose="02020603050405020304" pitchFamily="18" charset="0"/>
                <a:cs typeface="Times New Roman" panose="02020603050405020304" pitchFamily="18" charset="0"/>
              </a:rPr>
              <a:t>superficie, </a:t>
            </a:r>
            <a:r>
              <a:rPr lang="es-AR" sz="2400" b="1" dirty="0">
                <a:latin typeface="Times New Roman" panose="02020603050405020304" pitchFamily="18" charset="0"/>
                <a:cs typeface="Times New Roman" panose="02020603050405020304" pitchFamily="18" charset="0"/>
              </a:rPr>
              <a:t>con </a:t>
            </a:r>
            <a:r>
              <a:rPr lang="es-AR" sz="2400" b="1" spc="-10" dirty="0">
                <a:latin typeface="Times New Roman" panose="02020603050405020304" pitchFamily="18" charset="0"/>
                <a:cs typeface="Times New Roman" panose="02020603050405020304" pitchFamily="18" charset="0"/>
              </a:rPr>
              <a:t>un </a:t>
            </a:r>
            <a:r>
              <a:rPr lang="es-AR" sz="2400" b="1" spc="-37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espesor</a:t>
            </a:r>
            <a:r>
              <a:rPr lang="es-AR" sz="2400" b="1" spc="-90"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medio</a:t>
            </a:r>
            <a:r>
              <a:rPr lang="es-AR" sz="2400" b="1" spc="-75" dirty="0">
                <a:latin typeface="Times New Roman" panose="02020603050405020304" pitchFamily="18" charset="0"/>
                <a:cs typeface="Times New Roman" panose="02020603050405020304" pitchFamily="18" charset="0"/>
              </a:rPr>
              <a:t> </a:t>
            </a:r>
            <a:r>
              <a:rPr lang="es-AR" sz="2400" b="1" spc="-10" dirty="0">
                <a:latin typeface="Times New Roman" panose="02020603050405020304" pitchFamily="18" charset="0"/>
                <a:cs typeface="Times New Roman" panose="02020603050405020304" pitchFamily="18" charset="0"/>
              </a:rPr>
              <a:t>mínimo</a:t>
            </a:r>
            <a:r>
              <a:rPr lang="es-AR" sz="2400" b="1" spc="-7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de</a:t>
            </a:r>
            <a:r>
              <a:rPr lang="es-AR" sz="2400" b="1" spc="-8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0,5</a:t>
            </a:r>
            <a:r>
              <a:rPr lang="es-AR" sz="2400" b="1" spc="-8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mm</a:t>
            </a:r>
            <a:r>
              <a:rPr lang="es-AR" sz="2400" b="1" spc="-80"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y</a:t>
            </a:r>
            <a:r>
              <a:rPr lang="es-AR" sz="2400" b="1" spc="-9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sin</a:t>
            </a:r>
            <a:r>
              <a:rPr lang="es-AR" sz="2400" b="1" spc="-10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acción</a:t>
            </a:r>
            <a:r>
              <a:rPr lang="es-AR" sz="2400" b="1" spc="-8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nociva</a:t>
            </a:r>
            <a:r>
              <a:rPr lang="es-AR" sz="2400" b="1" spc="-7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sobre</a:t>
            </a:r>
            <a:r>
              <a:rPr lang="es-AR" sz="2400" b="1" spc="-90"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el</a:t>
            </a:r>
            <a:r>
              <a:rPr lang="es-AR" sz="2400" b="1" spc="-8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conductor </a:t>
            </a:r>
            <a:r>
              <a:rPr lang="es-AR" sz="2400" b="1" spc="-37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y</a:t>
            </a:r>
            <a:r>
              <a:rPr lang="es-AR" sz="2400" b="1" spc="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el</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aislamiento.</a:t>
            </a:r>
            <a:r>
              <a:rPr lang="es-AR" sz="2400" b="1" dirty="0">
                <a:latin typeface="Times New Roman" panose="02020603050405020304" pitchFamily="18" charset="0"/>
                <a:cs typeface="Times New Roman" panose="02020603050405020304" pitchFamily="18" charset="0"/>
              </a:rPr>
              <a:t> Deberá</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soportar</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las</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temperaturas</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admisibles</a:t>
            </a:r>
            <a:r>
              <a:rPr lang="es-AR" sz="2400" b="1" dirty="0">
                <a:latin typeface="Times New Roman" panose="02020603050405020304" pitchFamily="18" charset="0"/>
                <a:cs typeface="Times New Roman" panose="02020603050405020304" pitchFamily="18" charset="0"/>
              </a:rPr>
              <a:t> </a:t>
            </a:r>
            <a:r>
              <a:rPr lang="es-AR" sz="2400" b="1" spc="-10" dirty="0">
                <a:latin typeface="Times New Roman" panose="02020603050405020304" pitchFamily="18" charset="0"/>
                <a:cs typeface="Times New Roman" panose="02020603050405020304" pitchFamily="18" charset="0"/>
              </a:rPr>
              <a:t>del </a:t>
            </a:r>
            <a:r>
              <a:rPr lang="es-AR" sz="2400" b="1" spc="-5" dirty="0">
                <a:latin typeface="Times New Roman" panose="02020603050405020304" pitchFamily="18" charset="0"/>
                <a:cs typeface="Times New Roman" panose="02020603050405020304" pitchFamily="18" charset="0"/>
              </a:rPr>
              <a:t> conductor.</a:t>
            </a:r>
          </a:p>
          <a:p>
            <a:pPr marL="12700" marR="5080" algn="just">
              <a:spcBef>
                <a:spcPts val="815"/>
              </a:spcBef>
            </a:pPr>
            <a:endParaRPr lang="es-AR" sz="2400" b="1" spc="-5" dirty="0">
              <a:latin typeface="Times New Roman" panose="02020603050405020304" pitchFamily="18" charset="0"/>
              <a:cs typeface="Times New Roman" panose="02020603050405020304" pitchFamily="18" charset="0"/>
            </a:endParaRPr>
          </a:p>
          <a:p>
            <a:pPr marL="12700" algn="just">
              <a:spcBef>
                <a:spcPts val="100"/>
              </a:spcBef>
            </a:pP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Bloqueador</a:t>
            </a:r>
            <a:r>
              <a:rPr lang="es-AR" sz="24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humedad</a:t>
            </a:r>
          </a:p>
          <a:p>
            <a:pPr marL="12700" algn="just">
              <a:spcBef>
                <a:spcPts val="100"/>
              </a:spcBef>
            </a:pPr>
            <a:endParaRPr lang="es-AR" sz="2400" b="1" dirty="0">
              <a:latin typeface="Times New Roman" panose="02020603050405020304" pitchFamily="18" charset="0"/>
              <a:cs typeface="Times New Roman" panose="02020603050405020304" pitchFamily="18" charset="0"/>
            </a:endParaRPr>
          </a:p>
          <a:p>
            <a:pPr marL="812800" marR="5080" lvl="1" indent="-342900" algn="just">
              <a:spcBef>
                <a:spcPts val="820"/>
              </a:spcBef>
              <a:buFont typeface="Wingdings" panose="05000000000000000000" pitchFamily="2" charset="2"/>
              <a:buChar char="ü"/>
            </a:pPr>
            <a:r>
              <a:rPr lang="es-AR" sz="2400" b="1" spc="-5" dirty="0">
                <a:latin typeface="Times New Roman" panose="02020603050405020304" pitchFamily="18" charset="0"/>
                <a:cs typeface="Times New Roman" panose="02020603050405020304" pitchFamily="18" charset="0"/>
              </a:rPr>
              <a:t>Cada capa </a:t>
            </a:r>
            <a:r>
              <a:rPr lang="es-AR" sz="2400" b="1" dirty="0">
                <a:latin typeface="Times New Roman" panose="02020603050405020304" pitchFamily="18" charset="0"/>
                <a:cs typeface="Times New Roman" panose="02020603050405020304" pitchFamily="18" charset="0"/>
              </a:rPr>
              <a:t>de </a:t>
            </a:r>
            <a:r>
              <a:rPr lang="es-AR" sz="2400" b="1" spc="-5" dirty="0">
                <a:latin typeface="Times New Roman" panose="02020603050405020304" pitchFamily="18" charset="0"/>
                <a:cs typeface="Times New Roman" panose="02020603050405020304" pitchFamily="18" charset="0"/>
              </a:rPr>
              <a:t>hilos </a:t>
            </a:r>
            <a:r>
              <a:rPr lang="es-AR" sz="2400" b="1" dirty="0">
                <a:latin typeface="Times New Roman" panose="02020603050405020304" pitchFamily="18" charset="0"/>
                <a:cs typeface="Times New Roman" panose="02020603050405020304" pitchFamily="18" charset="0"/>
              </a:rPr>
              <a:t>del </a:t>
            </a:r>
            <a:r>
              <a:rPr lang="es-AR" sz="2400" b="1" spc="-5" dirty="0">
                <a:latin typeface="Times New Roman" panose="02020603050405020304" pitchFamily="18" charset="0"/>
                <a:cs typeface="Times New Roman" panose="02020603050405020304" pitchFamily="18" charset="0"/>
              </a:rPr>
              <a:t>conductor principal, excepto </a:t>
            </a:r>
            <a:r>
              <a:rPr lang="es-AR" sz="2400" b="1" spc="-10" dirty="0">
                <a:latin typeface="Times New Roman" panose="02020603050405020304" pitchFamily="18" charset="0"/>
                <a:cs typeface="Times New Roman" panose="02020603050405020304" pitchFamily="18" charset="0"/>
              </a:rPr>
              <a:t>la </a:t>
            </a:r>
            <a:r>
              <a:rPr lang="es-AR" sz="2400" b="1" spc="-5" dirty="0">
                <a:latin typeface="Times New Roman" panose="02020603050405020304" pitchFamily="18" charset="0"/>
                <a:cs typeface="Times New Roman" panose="02020603050405020304" pitchFamily="18" charset="0"/>
              </a:rPr>
              <a:t>exterior, estará </a:t>
            </a:r>
            <a:r>
              <a:rPr lang="es-AR" sz="2400" b="1" dirty="0">
                <a:latin typeface="Times New Roman" panose="02020603050405020304" pitchFamily="18" charset="0"/>
                <a:cs typeface="Times New Roman" panose="02020603050405020304" pitchFamily="18" charset="0"/>
              </a:rPr>
              <a:t> recubierta con un </a:t>
            </a:r>
            <a:r>
              <a:rPr lang="es-AR" sz="2400" b="1" spc="-5" dirty="0">
                <a:latin typeface="Times New Roman" panose="02020603050405020304" pitchFamily="18" charset="0"/>
                <a:cs typeface="Times New Roman" panose="02020603050405020304" pitchFamily="18" charset="0"/>
              </a:rPr>
              <a:t>compuesto bloqueador </a:t>
            </a:r>
            <a:r>
              <a:rPr lang="es-AR" sz="2400" b="1" dirty="0">
                <a:latin typeface="Times New Roman" panose="02020603050405020304" pitchFamily="18" charset="0"/>
                <a:cs typeface="Times New Roman" panose="02020603050405020304" pitchFamily="18" charset="0"/>
              </a:rPr>
              <a:t>para </a:t>
            </a:r>
            <a:r>
              <a:rPr lang="es-AR" sz="2400" b="1" spc="-5" dirty="0">
                <a:latin typeface="Times New Roman" panose="02020603050405020304" pitchFamily="18" charset="0"/>
                <a:cs typeface="Times New Roman" panose="02020603050405020304" pitchFamily="18" charset="0"/>
              </a:rPr>
              <a:t>evitar </a:t>
            </a:r>
            <a:r>
              <a:rPr lang="es-AR" sz="2400" b="1" dirty="0">
                <a:latin typeface="Times New Roman" panose="02020603050405020304" pitchFamily="18" charset="0"/>
                <a:cs typeface="Times New Roman" panose="02020603050405020304" pitchFamily="18" charset="0"/>
              </a:rPr>
              <a:t>la </a:t>
            </a:r>
            <a:r>
              <a:rPr lang="es-AR" sz="2400" b="1" spc="-5" dirty="0">
                <a:latin typeface="Times New Roman" panose="02020603050405020304" pitchFamily="18" charset="0"/>
                <a:cs typeface="Times New Roman" panose="02020603050405020304" pitchFamily="18" charset="0"/>
              </a:rPr>
              <a:t>migración </a:t>
            </a:r>
            <a:r>
              <a:rPr lang="es-AR" sz="2400" b="1" spc="-10" dirty="0">
                <a:latin typeface="Times New Roman" panose="02020603050405020304" pitchFamily="18" charset="0"/>
                <a:cs typeface="Times New Roman" panose="02020603050405020304" pitchFamily="18" charset="0"/>
              </a:rPr>
              <a:t>de </a:t>
            </a:r>
            <a:r>
              <a:rPr lang="es-AR" sz="2400" b="1" spc="-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agua a </a:t>
            </a:r>
            <a:r>
              <a:rPr lang="es-AR" sz="2400" b="1" spc="-5" dirty="0">
                <a:latin typeface="Times New Roman" panose="02020603050405020304" pitchFamily="18" charset="0"/>
                <a:cs typeface="Times New Roman" panose="02020603050405020304" pitchFamily="18" charset="0"/>
              </a:rPr>
              <a:t>través </a:t>
            </a:r>
            <a:r>
              <a:rPr lang="es-AR" sz="2400" b="1" dirty="0">
                <a:latin typeface="Times New Roman" panose="02020603050405020304" pitchFamily="18" charset="0"/>
                <a:cs typeface="Times New Roman" panose="02020603050405020304" pitchFamily="18" charset="0"/>
              </a:rPr>
              <a:t>de </a:t>
            </a:r>
            <a:r>
              <a:rPr lang="es-AR" sz="2400" b="1" spc="-5" dirty="0">
                <a:latin typeface="Times New Roman" panose="02020603050405020304" pitchFamily="18" charset="0"/>
                <a:cs typeface="Times New Roman" panose="02020603050405020304" pitchFamily="18" charset="0"/>
              </a:rPr>
              <a:t>los espacios entre éstos. </a:t>
            </a:r>
            <a:r>
              <a:rPr lang="es-AR" sz="2400" b="1" dirty="0">
                <a:latin typeface="Times New Roman" panose="02020603050405020304" pitchFamily="18" charset="0"/>
                <a:cs typeface="Times New Roman" panose="02020603050405020304" pitchFamily="18" charset="0"/>
              </a:rPr>
              <a:t>El </a:t>
            </a:r>
            <a:r>
              <a:rPr lang="es-AR" sz="2400" b="1" spc="-5" dirty="0">
                <a:latin typeface="Times New Roman" panose="02020603050405020304" pitchFamily="18" charset="0"/>
                <a:cs typeface="Times New Roman" panose="02020603050405020304" pitchFamily="18" charset="0"/>
              </a:rPr>
              <a:t>compuesto bloqueador </a:t>
            </a:r>
            <a:r>
              <a:rPr lang="es-AR" sz="2400" b="1" dirty="0">
                <a:latin typeface="Times New Roman" panose="02020603050405020304" pitchFamily="18" charset="0"/>
                <a:cs typeface="Times New Roman" panose="02020603050405020304" pitchFamily="18" charset="0"/>
              </a:rPr>
              <a:t> debe</a:t>
            </a:r>
            <a:r>
              <a:rPr lang="es-AR" sz="2400" b="1" spc="-4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cumplir</a:t>
            </a:r>
            <a:r>
              <a:rPr lang="es-AR" sz="2400" b="1" spc="-40"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con</a:t>
            </a:r>
            <a:r>
              <a:rPr lang="es-AR" sz="2400" b="1" spc="-2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los</a:t>
            </a:r>
            <a:r>
              <a:rPr lang="es-AR" sz="2400" b="1" spc="-30"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requerimientos</a:t>
            </a:r>
            <a:r>
              <a:rPr lang="es-AR" sz="2400" b="1" spc="-2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de</a:t>
            </a:r>
            <a:r>
              <a:rPr lang="es-AR" sz="2400" b="1" spc="-40"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la</a:t>
            </a:r>
            <a:r>
              <a:rPr lang="es-AR" sz="2400" b="1" spc="-4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norma</a:t>
            </a:r>
            <a:r>
              <a:rPr lang="es-AR" sz="2400" b="1" spc="-2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ICEA</a:t>
            </a:r>
            <a:r>
              <a:rPr lang="es-AR" sz="2400" b="1" spc="-40"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T-31-610</a:t>
            </a:r>
            <a:r>
              <a:rPr lang="es-AR" sz="2400" b="1" spc="-35"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y</a:t>
            </a:r>
            <a:r>
              <a:rPr lang="es-AR" sz="2400" b="1" spc="-4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debe </a:t>
            </a:r>
            <a:r>
              <a:rPr lang="es-AR" sz="2400" b="1" spc="-380" dirty="0">
                <a:latin typeface="Times New Roman" panose="02020603050405020304" pitchFamily="18" charset="0"/>
                <a:cs typeface="Times New Roman" panose="02020603050405020304" pitchFamily="18" charset="0"/>
              </a:rPr>
              <a:t> </a:t>
            </a:r>
            <a:r>
              <a:rPr lang="es-AR" sz="2400" b="1" dirty="0">
                <a:latin typeface="Times New Roman" panose="02020603050405020304" pitchFamily="18" charset="0"/>
                <a:cs typeface="Times New Roman" panose="02020603050405020304" pitchFamily="18" charset="0"/>
              </a:rPr>
              <a:t>ser </a:t>
            </a:r>
            <a:r>
              <a:rPr lang="es-AR" sz="2400" b="1" spc="-5" dirty="0">
                <a:latin typeface="Times New Roman" panose="02020603050405020304" pitchFamily="18" charset="0"/>
                <a:cs typeface="Times New Roman" panose="02020603050405020304" pitchFamily="18" charset="0"/>
              </a:rPr>
              <a:t>compatible con </a:t>
            </a:r>
            <a:r>
              <a:rPr lang="es-AR" sz="2400" b="1" dirty="0">
                <a:latin typeface="Times New Roman" panose="02020603050405020304" pitchFamily="18" charset="0"/>
                <a:cs typeface="Times New Roman" panose="02020603050405020304" pitchFamily="18" charset="0"/>
              </a:rPr>
              <a:t>el </a:t>
            </a:r>
            <a:r>
              <a:rPr lang="es-AR" sz="2400" b="1" spc="-5" dirty="0">
                <a:latin typeface="Times New Roman" panose="02020603050405020304" pitchFamily="18" charset="0"/>
                <a:cs typeface="Times New Roman" panose="02020603050405020304" pitchFamily="18" charset="0"/>
              </a:rPr>
              <a:t>conductor, </a:t>
            </a:r>
            <a:r>
              <a:rPr lang="es-AR" sz="2400" b="1" dirty="0">
                <a:latin typeface="Times New Roman" panose="02020603050405020304" pitchFamily="18" charset="0"/>
                <a:cs typeface="Times New Roman" panose="02020603050405020304" pitchFamily="18" charset="0"/>
              </a:rPr>
              <a:t>la </a:t>
            </a:r>
            <a:r>
              <a:rPr lang="es-AR" sz="2400" b="1" spc="-5" dirty="0">
                <a:latin typeface="Times New Roman" panose="02020603050405020304" pitchFamily="18" charset="0"/>
                <a:cs typeface="Times New Roman" panose="02020603050405020304" pitchFamily="18" charset="0"/>
              </a:rPr>
              <a:t>pantalla extruida </a:t>
            </a:r>
            <a:r>
              <a:rPr lang="es-AR" sz="2400" b="1" dirty="0">
                <a:latin typeface="Times New Roman" panose="02020603050405020304" pitchFamily="18" charset="0"/>
                <a:cs typeface="Times New Roman" panose="02020603050405020304" pitchFamily="18" charset="0"/>
              </a:rPr>
              <a:t>sobre </a:t>
            </a:r>
            <a:r>
              <a:rPr lang="es-AR" sz="2400" b="1" spc="-5" dirty="0">
                <a:latin typeface="Times New Roman" panose="02020603050405020304" pitchFamily="18" charset="0"/>
                <a:cs typeface="Times New Roman" panose="02020603050405020304" pitchFamily="18" charset="0"/>
              </a:rPr>
              <a:t>éste, </a:t>
            </a:r>
            <a:r>
              <a:rPr lang="es-AR" sz="2400" b="1" spc="-10" dirty="0">
                <a:latin typeface="Times New Roman" panose="02020603050405020304" pitchFamily="18" charset="0"/>
                <a:cs typeface="Times New Roman" panose="02020603050405020304" pitchFamily="18" charset="0"/>
              </a:rPr>
              <a:t>el </a:t>
            </a:r>
            <a:r>
              <a:rPr lang="es-AR" sz="2400" b="1" spc="-5" dirty="0">
                <a:latin typeface="Times New Roman" panose="02020603050405020304" pitchFamily="18" charset="0"/>
                <a:cs typeface="Times New Roman" panose="02020603050405020304" pitchFamily="18" charset="0"/>
              </a:rPr>
              <a:t> aislamiento</a:t>
            </a:r>
            <a:r>
              <a:rPr lang="es-AR" sz="2400" b="1" dirty="0">
                <a:latin typeface="Times New Roman" panose="02020603050405020304" pitchFamily="18" charset="0"/>
                <a:cs typeface="Times New Roman" panose="02020603050405020304" pitchFamily="18" charset="0"/>
              </a:rPr>
              <a:t> y</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los</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accesorios</a:t>
            </a:r>
            <a:r>
              <a:rPr lang="es-AR" sz="2400" b="1" dirty="0">
                <a:latin typeface="Times New Roman" panose="02020603050405020304" pitchFamily="18" charset="0"/>
                <a:cs typeface="Times New Roman" panose="02020603050405020304" pitchFamily="18" charset="0"/>
              </a:rPr>
              <a:t> para</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las</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conexiones</a:t>
            </a:r>
            <a:r>
              <a:rPr lang="es-AR" sz="2400" b="1" dirty="0">
                <a:latin typeface="Times New Roman" panose="02020603050405020304" pitchFamily="18" charset="0"/>
                <a:cs typeface="Times New Roman" panose="02020603050405020304" pitchFamily="18" charset="0"/>
              </a:rPr>
              <a:t> y</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empalmes</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del </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conductor</a:t>
            </a:r>
            <a:r>
              <a:rPr lang="es-AR" sz="2400" b="1"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(codos </a:t>
            </a:r>
            <a:r>
              <a:rPr lang="es-AR" sz="2400" b="1" spc="-10" dirty="0">
                <a:latin typeface="Times New Roman" panose="02020603050405020304" pitchFamily="18" charset="0"/>
                <a:cs typeface="Times New Roman" panose="02020603050405020304" pitchFamily="18" charset="0"/>
              </a:rPr>
              <a:t>de</a:t>
            </a:r>
            <a:r>
              <a:rPr lang="es-AR" sz="2400" b="1" spc="5" dirty="0">
                <a:latin typeface="Times New Roman" panose="02020603050405020304" pitchFamily="18" charset="0"/>
                <a:cs typeface="Times New Roman" panose="02020603050405020304" pitchFamily="18" charset="0"/>
              </a:rPr>
              <a:t> </a:t>
            </a:r>
            <a:r>
              <a:rPr lang="es-AR" sz="2400" b="1" spc="-5" dirty="0">
                <a:latin typeface="Times New Roman" panose="02020603050405020304" pitchFamily="18" charset="0"/>
                <a:cs typeface="Times New Roman" panose="02020603050405020304" pitchFamily="18" charset="0"/>
              </a:rPr>
              <a:t>EPDM).</a:t>
            </a:r>
            <a:endParaRPr lang="es-AR" sz="2400" b="1"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81EC2ABC-D73D-4D82-A826-059C40D4F6AF}"/>
              </a:ext>
            </a:extLst>
          </p:cNvPr>
          <p:cNvPicPr/>
          <p:nvPr/>
        </p:nvPicPr>
        <p:blipFill>
          <a:blip r:embed="rId3" cstate="print"/>
          <a:stretch>
            <a:fillRect/>
          </a:stretch>
        </p:blipFill>
        <p:spPr>
          <a:xfrm>
            <a:off x="10972800" y="366302"/>
            <a:ext cx="2208357" cy="548098"/>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133600" y="564151"/>
            <a:ext cx="10330774" cy="8450647"/>
          </a:xfrm>
          <a:prstGeom prst="rect">
            <a:avLst/>
          </a:prstGeom>
        </p:spPr>
        <p:txBody>
          <a:bodyPr vert="horz" wrap="square" lIns="0" tIns="12700" rIns="0" bIns="0" rtlCol="0">
            <a:spAutoFit/>
          </a:bodyPr>
          <a:lstStyle/>
          <a:p>
            <a:pPr>
              <a:spcBef>
                <a:spcPts val="40"/>
              </a:spcBef>
            </a:pPr>
            <a:endParaRPr sz="1300" dirty="0">
              <a:latin typeface="Times New Roman" panose="02020603050405020304" pitchFamily="18" charset="0"/>
              <a:cs typeface="Times New Roman" panose="02020603050405020304" pitchFamily="18" charset="0"/>
            </a:endParaRPr>
          </a:p>
          <a:p>
            <a:pPr marL="12065" lvl="1" algn="just">
              <a:tabLst>
                <a:tab pos="360045" algn="l"/>
              </a:tabLst>
            </a:pPr>
            <a:r>
              <a:rPr sz="2800" b="1" u="sng" spc="-5" dirty="0" err="1">
                <a:latin typeface="Times New Roman" panose="02020603050405020304" pitchFamily="18" charset="0"/>
                <a:cs typeface="Times New Roman" panose="02020603050405020304" pitchFamily="18" charset="0"/>
              </a:rPr>
              <a:t>Pruebas</a:t>
            </a:r>
            <a:r>
              <a:rPr sz="2800" b="1" u="sng" spc="-35" dirty="0">
                <a:latin typeface="Times New Roman" panose="02020603050405020304" pitchFamily="18" charset="0"/>
                <a:cs typeface="Times New Roman" panose="02020603050405020304" pitchFamily="18" charset="0"/>
              </a:rPr>
              <a:t> </a:t>
            </a:r>
            <a:r>
              <a:rPr sz="2800" b="1" u="sng" spc="-5" dirty="0" err="1">
                <a:latin typeface="Times New Roman" panose="02020603050405020304" pitchFamily="18" charset="0"/>
                <a:cs typeface="Times New Roman" panose="02020603050405020304" pitchFamily="18" charset="0"/>
              </a:rPr>
              <a:t>Tipo</a:t>
            </a:r>
            <a:endParaRPr lang="es-AR" sz="2800" b="1" u="sng" spc="-5" dirty="0">
              <a:latin typeface="Times New Roman" panose="02020603050405020304" pitchFamily="18" charset="0"/>
              <a:cs typeface="Times New Roman" panose="02020603050405020304" pitchFamily="18" charset="0"/>
            </a:endParaRPr>
          </a:p>
          <a:p>
            <a:pPr marL="12065" lvl="1" algn="just">
              <a:tabLst>
                <a:tab pos="360045" algn="l"/>
              </a:tabLst>
            </a:pPr>
            <a:endParaRPr sz="2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0"/>
              </a:spcBef>
              <a:buFont typeface="Arial"/>
              <a:buAutoNum type="arabicPeriod" startAt="5"/>
            </a:pPr>
            <a:endParaRPr sz="2800" dirty="0">
              <a:latin typeface="Times New Roman" panose="02020603050405020304" pitchFamily="18" charset="0"/>
              <a:cs typeface="Times New Roman" panose="02020603050405020304" pitchFamily="18" charset="0"/>
            </a:endParaRPr>
          </a:p>
          <a:p>
            <a:pPr marL="1421765" lvl="4" indent="-495300">
              <a:buFont typeface="Wingdings" panose="05000000000000000000" pitchFamily="2" charset="2"/>
              <a:buChar char="ü"/>
              <a:tabLst>
                <a:tab pos="508000" algn="l"/>
              </a:tabLst>
            </a:pP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sz="28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eléctrica</a:t>
            </a:r>
            <a:r>
              <a:rPr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conductores</a:t>
            </a: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286000" lvl="4" indent="-457200">
              <a:spcBef>
                <a:spcPts val="40"/>
              </a:spcBef>
              <a:buFont typeface="Wingdings" panose="05000000000000000000" pitchFamily="2" charset="2"/>
              <a:buChar char="ü"/>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21765" lvl="4" indent="-495300">
              <a:spcBef>
                <a:spcPts val="5"/>
              </a:spcBef>
              <a:buFont typeface="Wingdings" panose="05000000000000000000" pitchFamily="2" charset="2"/>
              <a:buChar char="ü"/>
              <a:tabLst>
                <a:tab pos="508000" algn="l"/>
              </a:tabLst>
            </a:pP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aplicada</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frecuencia</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industrial</a:t>
            </a: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286000" lvl="4" indent="-457200">
              <a:spcBef>
                <a:spcPts val="40"/>
              </a:spcBef>
              <a:buFont typeface="Wingdings" panose="05000000000000000000" pitchFamily="2" charset="2"/>
              <a:buChar char="ü"/>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21765" lvl="4" indent="-495300">
              <a:buFont typeface="Wingdings" panose="05000000000000000000" pitchFamily="2" charset="2"/>
              <a:buChar char="ü"/>
              <a:tabLst>
                <a:tab pos="508000" algn="l"/>
              </a:tabLst>
            </a:pP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Tensión</a:t>
            </a:r>
            <a:r>
              <a:rPr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aplicada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impulsos</a:t>
            </a: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286000" lvl="4" indent="-457200">
              <a:spcBef>
                <a:spcPts val="40"/>
              </a:spcBef>
              <a:buFont typeface="Wingdings" panose="05000000000000000000" pitchFamily="2" charset="2"/>
              <a:buChar char="ü"/>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21765" lvl="4" indent="-495300">
              <a:buFont typeface="Wingdings" panose="05000000000000000000" pitchFamily="2" charset="2"/>
              <a:buChar char="ü"/>
              <a:tabLst>
                <a:tab pos="508000" algn="l"/>
              </a:tabLst>
            </a:pP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Descargas</a:t>
            </a:r>
            <a:r>
              <a:rPr sz="2800" spc="-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Parciales</a:t>
            </a:r>
          </a:p>
          <a:p>
            <a:pPr marL="2286000" lvl="4" indent="-457200">
              <a:spcBef>
                <a:spcPts val="40"/>
              </a:spcBef>
              <a:buFont typeface="Wingdings" panose="05000000000000000000" pitchFamily="2" charset="2"/>
              <a:buChar char="ü"/>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21765" lvl="4" indent="-495300">
              <a:buFont typeface="Wingdings" panose="05000000000000000000" pitchFamily="2" charset="2"/>
              <a:buChar char="ü"/>
              <a:tabLst>
                <a:tab pos="508000" algn="l"/>
              </a:tabLst>
            </a:pP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Envejecimiento</a:t>
            </a:r>
            <a:r>
              <a:rPr sz="28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Eléctrico</a:t>
            </a: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286000" lvl="4" indent="-457200">
              <a:spcBef>
                <a:spcPts val="40"/>
              </a:spcBef>
              <a:buFont typeface="Wingdings" panose="05000000000000000000" pitchFamily="2" charset="2"/>
              <a:buChar char="ü"/>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21765" lvl="4" indent="-495300">
              <a:spcBef>
                <a:spcPts val="5"/>
              </a:spcBef>
              <a:buFont typeface="Wingdings" panose="05000000000000000000" pitchFamily="2" charset="2"/>
              <a:buChar char="ü"/>
              <a:tabLst>
                <a:tab pos="508000" algn="l"/>
              </a:tabLst>
            </a:pP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Ensayos</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sobre</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componentes</a:t>
            </a:r>
            <a:r>
              <a:rPr sz="28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cable</a:t>
            </a: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286000" lvl="4" indent="-457200">
              <a:spcBef>
                <a:spcPts val="40"/>
              </a:spcBef>
              <a:buFont typeface="Wingdings" panose="05000000000000000000" pitchFamily="2" charset="2"/>
              <a:buChar char="ü"/>
            </a:pP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421765" lvl="4" indent="-495300">
              <a:buFont typeface="Wingdings" panose="05000000000000000000" pitchFamily="2" charset="2"/>
              <a:buChar char="ü"/>
              <a:tabLst>
                <a:tab pos="508000" algn="l"/>
              </a:tabLst>
            </a:pP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Resistividad de</a:t>
            </a: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pantallas</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semiconductoras</a:t>
            </a: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384300" marR="8890" lvl="4" indent="-457200">
              <a:lnSpc>
                <a:spcPct val="143600"/>
              </a:lnSpc>
              <a:spcBef>
                <a:spcPts val="805"/>
              </a:spcBef>
              <a:buFont typeface="Wingdings" panose="05000000000000000000" pitchFamily="2" charset="2"/>
              <a:buChar char="ü"/>
              <a:tabLst>
                <a:tab pos="542925" algn="l"/>
              </a:tabLst>
            </a:pPr>
            <a:r>
              <a:rPr sz="28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Ensayo</a:t>
            </a:r>
            <a:r>
              <a:rPr sz="2800" spc="25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2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resistencia</a:t>
            </a:r>
            <a:r>
              <a:rPr sz="2800" spc="2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800" spc="2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800" spc="26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propagación</a:t>
            </a:r>
            <a:r>
              <a:rPr sz="2800" spc="25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2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800" spc="2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llama</a:t>
            </a:r>
            <a:r>
              <a:rPr sz="2800" spc="26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800" spc="25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a:t>
            </a:r>
            <a:r>
              <a:rPr sz="28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8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cubierta</a:t>
            </a:r>
            <a:endParaRP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2A0D3EBA-8240-4272-809D-8C4E53831373}"/>
              </a:ext>
            </a:extLst>
          </p:cNvPr>
          <p:cNvPicPr/>
          <p:nvPr/>
        </p:nvPicPr>
        <p:blipFill>
          <a:blip r:embed="rId3" cstate="print"/>
          <a:stretch>
            <a:fillRect/>
          </a:stretch>
        </p:blipFill>
        <p:spPr>
          <a:xfrm>
            <a:off x="11049000" y="290102"/>
            <a:ext cx="2208357" cy="548098"/>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86863" y="838200"/>
            <a:ext cx="10896600" cy="9481955"/>
          </a:xfrm>
          <a:prstGeom prst="rect">
            <a:avLst/>
          </a:prstGeom>
        </p:spPr>
        <p:txBody>
          <a:bodyPr vert="horz" wrap="square" lIns="0" tIns="12700" rIns="0" bIns="0" rtlCol="0">
            <a:spAutoFit/>
          </a:bodyPr>
          <a:lstStyle/>
          <a:p>
            <a:pPr marL="12700" algn="just">
              <a:spcBef>
                <a:spcPts val="100"/>
              </a:spcBef>
            </a:pPr>
            <a:r>
              <a:rPr sz="2400" b="1" u="sng"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Ensayos</a:t>
            </a:r>
            <a:r>
              <a:rP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recepción</a:t>
            </a:r>
            <a:endParaRP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12800" marR="5080" lvl="1" indent="-342900" algn="just">
              <a:spcBef>
                <a:spcPts val="820"/>
              </a:spcBef>
              <a:buFont typeface="Wingdings" panose="05000000000000000000" pitchFamily="2" charset="2"/>
              <a:buChar char="ü"/>
            </a:pPr>
            <a:r>
              <a:rPr sz="2400" dirty="0">
                <a:latin typeface="Times New Roman" panose="02020603050405020304" pitchFamily="18" charset="0"/>
                <a:cs typeface="Times New Roman" panose="02020603050405020304" pitchFamily="18" charset="0"/>
              </a:rPr>
              <a:t>Se </a:t>
            </a:r>
            <a:r>
              <a:rPr sz="2400" spc="-5" dirty="0">
                <a:latin typeface="Times New Roman" panose="02020603050405020304" pitchFamily="18" charset="0"/>
                <a:cs typeface="Times New Roman" panose="02020603050405020304" pitchFamily="18" charset="0"/>
              </a:rPr>
              <a:t>clasifican</a:t>
            </a:r>
            <a:r>
              <a:rPr sz="2400" dirty="0">
                <a:latin typeface="Times New Roman" panose="02020603050405020304" pitchFamily="18" charset="0"/>
                <a:cs typeface="Times New Roman" panose="02020603050405020304" pitchFamily="18" charset="0"/>
              </a:rPr>
              <a:t> en </a:t>
            </a:r>
            <a:r>
              <a:rPr sz="2400" b="1" spc="-5" dirty="0">
                <a:latin typeface="Times New Roman" panose="02020603050405020304" pitchFamily="18" charset="0"/>
                <a:cs typeface="Times New Roman" panose="02020603050405020304" pitchFamily="18" charset="0"/>
              </a:rPr>
              <a:t>ensayos</a:t>
            </a:r>
            <a:r>
              <a:rPr sz="2400" b="1"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individuales</a:t>
            </a:r>
            <a:r>
              <a:rPr sz="2400" b="1" dirty="0">
                <a:latin typeface="Times New Roman" panose="02020603050405020304" pitchFamily="18" charset="0"/>
                <a:cs typeface="Times New Roman" panose="02020603050405020304" pitchFamily="18" charset="0"/>
              </a:rPr>
              <a:t> y de </a:t>
            </a:r>
            <a:r>
              <a:rPr sz="2400" b="1" spc="-5" dirty="0">
                <a:latin typeface="Times New Roman" panose="02020603050405020304" pitchFamily="18" charset="0"/>
                <a:cs typeface="Times New Roman" panose="02020603050405020304" pitchFamily="18" charset="0"/>
              </a:rPr>
              <a:t>muestreo</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Los</a:t>
            </a:r>
            <a:r>
              <a:rPr sz="2400" spc="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ensayos </a:t>
            </a:r>
            <a:r>
              <a:rPr sz="2400" spc="-5" dirty="0">
                <a:latin typeface="Times New Roman" panose="02020603050405020304" pitchFamily="18" charset="0"/>
                <a:cs typeface="Times New Roman" panose="02020603050405020304" pitchFamily="18" charset="0"/>
              </a:rPr>
              <a:t> individuales se efectuarán </a:t>
            </a:r>
            <a:r>
              <a:rPr sz="2400" dirty="0">
                <a:latin typeface="Times New Roman" panose="02020603050405020304" pitchFamily="18" charset="0"/>
                <a:cs typeface="Times New Roman" panose="02020603050405020304" pitchFamily="18" charset="0"/>
              </a:rPr>
              <a:t>sobre </a:t>
            </a:r>
            <a:r>
              <a:rPr sz="2400" spc="-5" dirty="0">
                <a:latin typeface="Times New Roman" panose="02020603050405020304" pitchFamily="18" charset="0"/>
                <a:cs typeface="Times New Roman" panose="02020603050405020304" pitchFamily="18" charset="0"/>
              </a:rPr>
              <a:t>todos los largos </a:t>
            </a:r>
            <a:r>
              <a:rPr sz="2400" dirty="0">
                <a:latin typeface="Times New Roman" panose="02020603050405020304" pitchFamily="18" charset="0"/>
                <a:cs typeface="Times New Roman" panose="02020603050405020304" pitchFamily="18" charset="0"/>
              </a:rPr>
              <a:t>de </a:t>
            </a:r>
            <a:r>
              <a:rPr sz="2400" spc="-5" dirty="0">
                <a:latin typeface="Times New Roman" panose="02020603050405020304" pitchFamily="18" charset="0"/>
                <a:cs typeface="Times New Roman" panose="02020603050405020304" pitchFamily="18" charset="0"/>
              </a:rPr>
              <a:t>expedición. </a:t>
            </a:r>
            <a:r>
              <a:rPr sz="2400" spc="-10" dirty="0">
                <a:latin typeface="Times New Roman" panose="02020603050405020304" pitchFamily="18" charset="0"/>
                <a:cs typeface="Times New Roman" panose="02020603050405020304" pitchFamily="18" charset="0"/>
              </a:rPr>
              <a:t>Los </a:t>
            </a:r>
            <a:r>
              <a:rPr sz="2400" spc="-5" dirty="0">
                <a:latin typeface="Times New Roman" panose="02020603050405020304" pitchFamily="18" charset="0"/>
                <a:cs typeface="Times New Roman" panose="02020603050405020304" pitchFamily="18" charset="0"/>
              </a:rPr>
              <a:t> ensayos</a:t>
            </a:r>
            <a:r>
              <a:rPr sz="2400" spc="-3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3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muestreo</a:t>
            </a:r>
            <a:r>
              <a:rPr sz="2400" spc="-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se</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efectuarán</a:t>
            </a:r>
            <a:r>
              <a:rPr sz="2400" spc="-5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sobre</a:t>
            </a:r>
            <a:r>
              <a:rPr sz="2400" spc="-3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muestras</a:t>
            </a:r>
            <a:r>
              <a:rPr sz="2400" spc="-3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de</a:t>
            </a:r>
            <a:r>
              <a:rPr sz="2400" spc="-4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cable</a:t>
            </a:r>
            <a:r>
              <a:rPr sz="2400" spc="-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terminado </a:t>
            </a:r>
            <a:r>
              <a:rPr sz="2400" spc="-37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o </a:t>
            </a:r>
            <a:r>
              <a:rPr sz="2400" spc="-5" dirty="0">
                <a:latin typeface="Times New Roman" panose="02020603050405020304" pitchFamily="18" charset="0"/>
                <a:cs typeface="Times New Roman" panose="02020603050405020304" pitchFamily="18" charset="0"/>
              </a:rPr>
              <a:t>sobre</a:t>
            </a:r>
            <a:r>
              <a:rPr sz="2400" spc="-1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componentes</a:t>
            </a:r>
            <a:r>
              <a:rPr sz="2400" spc="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del</a:t>
            </a:r>
            <a:r>
              <a:rPr sz="2400" spc="5" dirty="0">
                <a:latin typeface="Times New Roman" panose="02020603050405020304" pitchFamily="18" charset="0"/>
                <a:cs typeface="Times New Roman" panose="02020603050405020304" pitchFamily="18" charset="0"/>
              </a:rPr>
              <a:t> </a:t>
            </a:r>
            <a:r>
              <a:rPr sz="2400" spc="-5" dirty="0" err="1">
                <a:latin typeface="Times New Roman" panose="02020603050405020304" pitchFamily="18" charset="0"/>
                <a:cs typeface="Times New Roman" panose="02020603050405020304" pitchFamily="18" charset="0"/>
              </a:rPr>
              <a:t>mismo</a:t>
            </a:r>
            <a:r>
              <a:rP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marR="5080" algn="just">
              <a:spcBef>
                <a:spcPts val="820"/>
              </a:spcBef>
            </a:pPr>
            <a:endPar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927100" lvl="2" algn="just">
              <a:spcBef>
                <a:spcPts val="105"/>
              </a:spcBef>
              <a:tabLst>
                <a:tab pos="469265" algn="l"/>
              </a:tabLst>
            </a:pP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Ensayos</a:t>
            </a:r>
            <a:r>
              <a:rPr lang="es-AR" sz="24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individuales</a:t>
            </a:r>
            <a:endParaRPr lang="es-A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2" algn="just">
              <a:spcBef>
                <a:spcPts val="40"/>
              </a:spcBef>
            </a:pPr>
            <a:endParaRPr lang="es-AR" sz="2400" dirty="0">
              <a:latin typeface="Times New Roman" panose="02020603050405020304" pitchFamily="18" charset="0"/>
              <a:cs typeface="Times New Roman" panose="02020603050405020304" pitchFamily="18" charset="0"/>
            </a:endParaRPr>
          </a:p>
          <a:p>
            <a:pPr marL="927100" lvl="2" algn="just"/>
            <a:r>
              <a:rPr lang="es-AR" sz="2400" spc="-5" dirty="0">
                <a:latin typeface="Times New Roman" panose="02020603050405020304" pitchFamily="18" charset="0"/>
                <a:cs typeface="Times New Roman" panose="02020603050405020304" pitchFamily="18" charset="0"/>
              </a:rPr>
              <a:t>Como</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ensayo</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individual</a:t>
            </a:r>
            <a:r>
              <a:rPr lang="es-AR" sz="2400" dirty="0">
                <a:latin typeface="Times New Roman" panose="02020603050405020304" pitchFamily="18" charset="0"/>
                <a:cs typeface="Times New Roman" panose="02020603050405020304" pitchFamily="18" charset="0"/>
              </a:rPr>
              <a:t> se</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realizarán</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los</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siguientes</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ensayos:</a:t>
            </a:r>
            <a:endParaRPr lang="es-AR" sz="2400" dirty="0">
              <a:latin typeface="Times New Roman" panose="02020603050405020304" pitchFamily="18" charset="0"/>
              <a:cs typeface="Times New Roman" panose="02020603050405020304" pitchFamily="18" charset="0"/>
            </a:endParaRPr>
          </a:p>
          <a:p>
            <a:pPr lvl="2" algn="just">
              <a:spcBef>
                <a:spcPts val="40"/>
              </a:spcBef>
            </a:pPr>
            <a:endParaRPr lang="es-AR" sz="2400" dirty="0">
              <a:latin typeface="Times New Roman" panose="02020603050405020304" pitchFamily="18" charset="0"/>
              <a:cs typeface="Times New Roman" panose="02020603050405020304" pitchFamily="18" charset="0"/>
            </a:endParaRPr>
          </a:p>
          <a:p>
            <a:pPr marL="1569720" lvl="2" algn="just"/>
            <a:r>
              <a:rPr lang="es-AR" sz="2400" spc="-5" dirty="0">
                <a:latin typeface="Times New Roman" panose="02020603050405020304" pitchFamily="18" charset="0"/>
                <a:cs typeface="Times New Roman" panose="02020603050405020304" pitchFamily="18" charset="0"/>
              </a:rPr>
              <a:t>-Resistencia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eléctrica</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los</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conductores</a:t>
            </a:r>
            <a:endParaRPr lang="es-AR" sz="2400" dirty="0">
              <a:latin typeface="Times New Roman" panose="02020603050405020304" pitchFamily="18" charset="0"/>
              <a:cs typeface="Times New Roman" panose="02020603050405020304" pitchFamily="18" charset="0"/>
            </a:endParaRPr>
          </a:p>
          <a:p>
            <a:pPr lvl="2" algn="just">
              <a:spcBef>
                <a:spcPts val="40"/>
              </a:spcBef>
            </a:pPr>
            <a:endParaRPr lang="es-AR" sz="2400" dirty="0">
              <a:latin typeface="Times New Roman" panose="02020603050405020304" pitchFamily="18" charset="0"/>
              <a:cs typeface="Times New Roman" panose="02020603050405020304" pitchFamily="18" charset="0"/>
            </a:endParaRPr>
          </a:p>
          <a:p>
            <a:pPr marL="1569720" lvl="2" algn="just">
              <a:spcBef>
                <a:spcPts val="5"/>
              </a:spcBef>
            </a:pPr>
            <a:r>
              <a:rPr lang="es-AR" sz="2400" spc="-5" dirty="0">
                <a:latin typeface="Times New Roman" panose="02020603050405020304" pitchFamily="18" charset="0"/>
                <a:cs typeface="Times New Roman" panose="02020603050405020304" pitchFamily="18" charset="0"/>
              </a:rPr>
              <a:t>-Tensión </a:t>
            </a:r>
            <a:r>
              <a:rPr lang="es-AR" sz="2400" dirty="0">
                <a:latin typeface="Times New Roman" panose="02020603050405020304" pitchFamily="18" charset="0"/>
                <a:cs typeface="Times New Roman" panose="02020603050405020304" pitchFamily="18" charset="0"/>
              </a:rPr>
              <a:t>aplicada</a:t>
            </a:r>
            <a:r>
              <a:rPr lang="es-AR" sz="2400" spc="-1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a</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frecuencia</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industrial</a:t>
            </a:r>
            <a:endParaRPr lang="es-AR" sz="2400" dirty="0">
              <a:latin typeface="Times New Roman" panose="02020603050405020304" pitchFamily="18" charset="0"/>
              <a:cs typeface="Times New Roman" panose="02020603050405020304" pitchFamily="18" charset="0"/>
            </a:endParaRPr>
          </a:p>
          <a:p>
            <a:pPr lvl="2" algn="just">
              <a:spcBef>
                <a:spcPts val="40"/>
              </a:spcBef>
            </a:pPr>
            <a:endParaRPr lang="es-AR" sz="2400" dirty="0">
              <a:latin typeface="Times New Roman" panose="02020603050405020304" pitchFamily="18" charset="0"/>
              <a:cs typeface="Times New Roman" panose="02020603050405020304" pitchFamily="18" charset="0"/>
            </a:endParaRPr>
          </a:p>
          <a:p>
            <a:pPr marL="1569720" lvl="2" algn="just"/>
            <a:r>
              <a:rPr lang="es-AR" sz="2400" dirty="0">
                <a:latin typeface="Times New Roman" panose="02020603050405020304" pitchFamily="18" charset="0"/>
                <a:cs typeface="Times New Roman" panose="02020603050405020304" pitchFamily="18" charset="0"/>
              </a:rPr>
              <a:t>-Medida</a:t>
            </a:r>
            <a:r>
              <a:rPr lang="es-AR" sz="2400" spc="-20"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1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descargas</a:t>
            </a:r>
            <a:r>
              <a:rPr lang="es-AR" sz="2400" spc="-1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parciales</a:t>
            </a:r>
          </a:p>
          <a:p>
            <a:pPr marL="1569720" lvl="2" algn="just"/>
            <a:endParaRPr lang="es-AR" sz="2400" spc="-5" dirty="0">
              <a:latin typeface="Times New Roman" panose="02020603050405020304" pitchFamily="18" charset="0"/>
              <a:cs typeface="Times New Roman" panose="02020603050405020304" pitchFamily="18" charset="0"/>
            </a:endParaRPr>
          </a:p>
          <a:p>
            <a:pPr marL="927100" lvl="2" algn="just">
              <a:spcBef>
                <a:spcPts val="105"/>
              </a:spcBef>
            </a:pP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Ensayos</a:t>
            </a:r>
            <a:r>
              <a:rPr lang="es-AR" sz="24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lang="es-AR" sz="2400" b="1"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muestreo</a:t>
            </a:r>
          </a:p>
          <a:p>
            <a:pPr marL="927100" lvl="2" algn="just">
              <a:spcBef>
                <a:spcPts val="105"/>
              </a:spcBef>
            </a:pPr>
            <a:endParaRPr lang="es-AR" sz="2400" dirty="0">
              <a:latin typeface="Times New Roman" panose="02020603050405020304" pitchFamily="18" charset="0"/>
              <a:cs typeface="Times New Roman" panose="02020603050405020304" pitchFamily="18" charset="0"/>
            </a:endParaRPr>
          </a:p>
          <a:p>
            <a:pPr marL="1270000" marR="5080" lvl="2" indent="-342900" algn="just">
              <a:spcBef>
                <a:spcPts val="815"/>
              </a:spcBef>
              <a:buFont typeface="Wingdings" panose="05000000000000000000" pitchFamily="2" charset="2"/>
              <a:buChar char="ü"/>
            </a:pPr>
            <a:r>
              <a:rPr lang="es-AR" sz="2400" dirty="0">
                <a:latin typeface="Times New Roman" panose="02020603050405020304" pitchFamily="18" charset="0"/>
                <a:cs typeface="Times New Roman" panose="02020603050405020304" pitchFamily="18" charset="0"/>
              </a:rPr>
              <a:t>Además</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de</a:t>
            </a:r>
            <a:r>
              <a:rPr lang="es-AR" sz="2400" spc="5" dirty="0">
                <a:latin typeface="Times New Roman" panose="02020603050405020304" pitchFamily="18" charset="0"/>
                <a:cs typeface="Times New Roman" panose="02020603050405020304" pitchFamily="18" charset="0"/>
              </a:rPr>
              <a:t> </a:t>
            </a:r>
            <a:r>
              <a:rPr lang="es-AR" sz="2400" dirty="0">
                <a:latin typeface="Times New Roman" panose="02020603050405020304" pitchFamily="18" charset="0"/>
                <a:cs typeface="Times New Roman" panose="02020603050405020304" pitchFamily="18" charset="0"/>
              </a:rPr>
              <a:t>los</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ensayos</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individuales,</a:t>
            </a:r>
            <a:r>
              <a:rPr lang="es-AR" sz="2400" dirty="0">
                <a:latin typeface="Times New Roman" panose="02020603050405020304" pitchFamily="18" charset="0"/>
                <a:cs typeface="Times New Roman" panose="02020603050405020304" pitchFamily="18" charset="0"/>
              </a:rPr>
              <a:t> sobre</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cada</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bobina</a:t>
            </a:r>
            <a:r>
              <a:rPr lang="es-AR" sz="2400" dirty="0">
                <a:latin typeface="Times New Roman" panose="02020603050405020304" pitchFamily="18" charset="0"/>
                <a:cs typeface="Times New Roman" panose="02020603050405020304" pitchFamily="18" charset="0"/>
              </a:rPr>
              <a:t> y</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como </a:t>
            </a:r>
            <a:r>
              <a:rPr lang="es-AR" sz="2400"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complemento </a:t>
            </a:r>
            <a:r>
              <a:rPr lang="es-AR" sz="2400" dirty="0">
                <a:latin typeface="Times New Roman" panose="02020603050405020304" pitchFamily="18" charset="0"/>
                <a:cs typeface="Times New Roman" panose="02020603050405020304" pitchFamily="18" charset="0"/>
              </a:rPr>
              <a:t>para la </a:t>
            </a:r>
            <a:r>
              <a:rPr lang="es-AR" sz="2400" spc="-5" dirty="0">
                <a:latin typeface="Times New Roman" panose="02020603050405020304" pitchFamily="18" charset="0"/>
                <a:cs typeface="Times New Roman" panose="02020603050405020304" pitchFamily="18" charset="0"/>
              </a:rPr>
              <a:t>recepción </a:t>
            </a:r>
            <a:r>
              <a:rPr lang="es-AR" sz="2400" dirty="0">
                <a:latin typeface="Times New Roman" panose="02020603050405020304" pitchFamily="18" charset="0"/>
                <a:cs typeface="Times New Roman" panose="02020603050405020304" pitchFamily="18" charset="0"/>
              </a:rPr>
              <a:t>del </a:t>
            </a:r>
            <a:r>
              <a:rPr lang="es-AR" sz="2400" spc="-5" dirty="0">
                <a:latin typeface="Times New Roman" panose="02020603050405020304" pitchFamily="18" charset="0"/>
                <a:cs typeface="Times New Roman" panose="02020603050405020304" pitchFamily="18" charset="0"/>
              </a:rPr>
              <a:t>lote, </a:t>
            </a:r>
            <a:r>
              <a:rPr lang="es-AR" sz="2400" dirty="0">
                <a:latin typeface="Times New Roman" panose="02020603050405020304" pitchFamily="18" charset="0"/>
                <a:cs typeface="Times New Roman" panose="02020603050405020304" pitchFamily="18" charset="0"/>
              </a:rPr>
              <a:t>se </a:t>
            </a:r>
            <a:r>
              <a:rPr lang="es-AR" sz="2400" spc="-5" dirty="0">
                <a:latin typeface="Times New Roman" panose="02020603050405020304" pitchFamily="18" charset="0"/>
                <a:cs typeface="Times New Roman" panose="02020603050405020304" pitchFamily="18" charset="0"/>
              </a:rPr>
              <a:t>efectuarán los ensayos </a:t>
            </a:r>
            <a:r>
              <a:rPr lang="es-AR" sz="2400" dirty="0">
                <a:latin typeface="Times New Roman" panose="02020603050405020304" pitchFamily="18" charset="0"/>
                <a:cs typeface="Times New Roman" panose="02020603050405020304" pitchFamily="18" charset="0"/>
              </a:rPr>
              <a:t>de </a:t>
            </a:r>
            <a:r>
              <a:rPr lang="es-AR" sz="2400" spc="5" dirty="0">
                <a:latin typeface="Times New Roman" panose="02020603050405020304" pitchFamily="18" charset="0"/>
                <a:cs typeface="Times New Roman" panose="02020603050405020304" pitchFamily="18" charset="0"/>
              </a:rPr>
              <a:t> </a:t>
            </a:r>
            <a:r>
              <a:rPr lang="es-AR" sz="2400" spc="-5" dirty="0">
                <a:latin typeface="Times New Roman" panose="02020603050405020304" pitchFamily="18" charset="0"/>
                <a:cs typeface="Times New Roman" panose="02020603050405020304" pitchFamily="18" charset="0"/>
              </a:rPr>
              <a:t>muestreo.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 uno cualquiera de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estos ensayos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a:t>
            </a:r>
            <a:r>
              <a:rPr lang="es-A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satisfactorio,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someterán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ensayo dos nuevas muestras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mismo lote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cables. </a:t>
            </a:r>
            <a:r>
              <a:rPr lang="es-A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 </a:t>
            </a:r>
            <a:r>
              <a:rPr lang="es-AR" sz="2400" b="1" u="sng"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s-AR" sz="2400" b="1" u="sng"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dos</a:t>
            </a:r>
            <a:r>
              <a:rPr lang="es-AR" sz="2400" b="1" u="sng"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contra</a:t>
            </a:r>
            <a:r>
              <a:rPr lang="es-AR" sz="2400" b="1" u="sng"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ensayos</a:t>
            </a:r>
            <a:r>
              <a:rPr lang="es-AR" sz="2400" b="1" u="sng"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resultan</a:t>
            </a:r>
            <a:r>
              <a:rPr lang="es-AR" sz="2400" b="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satisfactorios,</a:t>
            </a:r>
            <a:r>
              <a:rPr lang="es-AR" sz="2400" b="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a:t>
            </a:r>
            <a:r>
              <a:rPr lang="es-AR" sz="2400" b="1" u="sng"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considerará</a:t>
            </a:r>
            <a:r>
              <a:rPr lang="es-AR" sz="2400" b="1" u="sng"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aprobado </a:t>
            </a:r>
            <a:r>
              <a:rPr lang="es-AR" sz="2400" b="1" u="sng" spc="-38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lote, </a:t>
            </a:r>
            <a:r>
              <a:rPr lang="es-AR" sz="24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caso</a:t>
            </a:r>
            <a:r>
              <a:rPr lang="es-A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contrario</a:t>
            </a:r>
            <a:r>
              <a:rPr lang="es-A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será</a:t>
            </a:r>
            <a:r>
              <a:rPr lang="es-AR" sz="2400" b="1"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rechazado</a:t>
            </a:r>
            <a:r>
              <a:rPr lang="es-AR" sz="2400" spc="-5" dirty="0">
                <a:latin typeface="Times New Roman" panose="02020603050405020304" pitchFamily="18" charset="0"/>
                <a:cs typeface="Times New Roman" panose="02020603050405020304" pitchFamily="18" charset="0"/>
              </a:rPr>
              <a:t>.</a:t>
            </a:r>
            <a:endParaRPr lang="es-AR" sz="2400" dirty="0">
              <a:latin typeface="Times New Roman" panose="02020603050405020304" pitchFamily="18" charset="0"/>
              <a:cs typeface="Times New Roman" panose="02020603050405020304" pitchFamily="18" charset="0"/>
            </a:endParaRPr>
          </a:p>
          <a:p>
            <a:pPr marL="1569720" lvl="2"/>
            <a:endParaRPr lang="es-AR" sz="1400" dirty="0">
              <a:latin typeface="Times New Roman" panose="02020603050405020304" pitchFamily="18" charset="0"/>
              <a:cs typeface="Times New Roman" panose="02020603050405020304" pitchFamily="18" charset="0"/>
            </a:endParaRPr>
          </a:p>
          <a:p>
            <a:pPr marL="12700" marR="5080" algn="just">
              <a:lnSpc>
                <a:spcPct val="143600"/>
              </a:lnSpc>
              <a:spcBef>
                <a:spcPts val="820"/>
              </a:spcBef>
            </a:pPr>
            <a:endParaRPr sz="1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2D4454D7-CF86-4F02-BC84-FCBE17BD0AC4}"/>
              </a:ext>
            </a:extLst>
          </p:cNvPr>
          <p:cNvPicPr/>
          <p:nvPr/>
        </p:nvPicPr>
        <p:blipFill>
          <a:blip r:embed="rId3" cstate="print"/>
          <a:stretch>
            <a:fillRect/>
          </a:stretch>
        </p:blipFill>
        <p:spPr>
          <a:xfrm>
            <a:off x="10972800" y="290102"/>
            <a:ext cx="2208357" cy="548098"/>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219200" y="990600"/>
            <a:ext cx="11125200" cy="8030403"/>
          </a:xfrm>
          <a:prstGeom prst="rect">
            <a:avLst/>
          </a:prstGeom>
        </p:spPr>
        <p:txBody>
          <a:bodyPr vert="horz" wrap="square" lIns="0" tIns="12700" rIns="0" bIns="0" rtlCol="0">
            <a:spAutoFit/>
          </a:bodyPr>
          <a:lstStyle/>
          <a:p>
            <a:pPr>
              <a:spcBef>
                <a:spcPts val="40"/>
              </a:spcBef>
            </a:pPr>
            <a:endParaRPr sz="900" dirty="0">
              <a:latin typeface="Times New Roman" panose="02020603050405020304" pitchFamily="18" charset="0"/>
              <a:cs typeface="Times New Roman" panose="02020603050405020304" pitchFamily="18" charset="0"/>
            </a:endParaRPr>
          </a:p>
          <a:p>
            <a:pPr marL="469265" marR="8890" indent="-457200" algn="ctr">
              <a:buFont typeface="+mj-lt"/>
              <a:buAutoNum type="arabicPeriod" startAt="15"/>
              <a:tabLst>
                <a:tab pos="301625" algn="l"/>
                <a:tab pos="302260" algn="l"/>
              </a:tabLst>
            </a:pPr>
            <a:r>
              <a:rPr sz="2800" b="1" spc="-5" dirty="0">
                <a:latin typeface="Times New Roman" panose="02020603050405020304" pitchFamily="18" charset="0"/>
                <a:cs typeface="Times New Roman" panose="02020603050405020304" pitchFamily="18" charset="0"/>
              </a:rPr>
              <a:t>Especificaciones</a:t>
            </a:r>
            <a:r>
              <a:rPr sz="2800" b="1" spc="31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y</a:t>
            </a:r>
            <a:r>
              <a:rPr sz="2800" b="1" spc="32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pruebas</a:t>
            </a:r>
            <a:r>
              <a:rPr sz="2800" b="1" spc="335"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eléctricas</a:t>
            </a:r>
            <a:r>
              <a:rPr sz="2800" b="1" spc="34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en</a:t>
            </a:r>
            <a:r>
              <a:rPr sz="2800" b="1" spc="320" dirty="0">
                <a:latin typeface="Times New Roman" panose="02020603050405020304" pitchFamily="18" charset="0"/>
                <a:cs typeface="Times New Roman" panose="02020603050405020304" pitchFamily="18" charset="0"/>
              </a:rPr>
              <a:t> </a:t>
            </a:r>
            <a:r>
              <a:rPr sz="2800" b="1" spc="-5" dirty="0">
                <a:latin typeface="Times New Roman" panose="02020603050405020304" pitchFamily="18" charset="0"/>
                <a:cs typeface="Times New Roman" panose="02020603050405020304" pitchFamily="18" charset="0"/>
              </a:rPr>
              <a:t>mantenimiento</a:t>
            </a:r>
            <a:r>
              <a:rPr sz="2800" b="1" spc="340" dirty="0">
                <a:latin typeface="Times New Roman" panose="02020603050405020304" pitchFamily="18" charset="0"/>
                <a:cs typeface="Times New Roman" panose="02020603050405020304" pitchFamily="18" charset="0"/>
              </a:rPr>
              <a:t> </a:t>
            </a:r>
            <a:r>
              <a:rPr sz="2800" b="1" spc="-10" dirty="0">
                <a:latin typeface="Times New Roman" panose="02020603050405020304" pitchFamily="18" charset="0"/>
                <a:cs typeface="Times New Roman" panose="02020603050405020304" pitchFamily="18" charset="0"/>
              </a:rPr>
              <a:t>del </a:t>
            </a:r>
            <a:r>
              <a:rPr sz="2800" b="1" spc="-375" dirty="0">
                <a:latin typeface="Times New Roman" panose="02020603050405020304" pitchFamily="18" charset="0"/>
                <a:cs typeface="Times New Roman" panose="02020603050405020304" pitchFamily="18" charset="0"/>
              </a:rPr>
              <a:t> </a:t>
            </a:r>
            <a:r>
              <a:rPr sz="2800" b="1" u="sng" dirty="0">
                <a:latin typeface="Times New Roman" panose="02020603050405020304" pitchFamily="18" charset="0"/>
                <a:cs typeface="Times New Roman" panose="02020603050405020304" pitchFamily="18" charset="0"/>
              </a:rPr>
              <a:t>sistema</a:t>
            </a:r>
            <a:r>
              <a:rPr sz="2800" b="1" u="sng" spc="-15"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de</a:t>
            </a:r>
            <a:r>
              <a:rPr sz="2800" b="1" u="sng" spc="5"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puesta</a:t>
            </a:r>
            <a:r>
              <a:rPr sz="2800" b="1" u="sng" spc="-10" dirty="0">
                <a:latin typeface="Times New Roman" panose="02020603050405020304" pitchFamily="18" charset="0"/>
                <a:cs typeface="Times New Roman" panose="02020603050405020304" pitchFamily="18" charset="0"/>
              </a:rPr>
              <a:t> </a:t>
            </a:r>
            <a:r>
              <a:rPr sz="2800" b="1" u="sng" dirty="0">
                <a:latin typeface="Times New Roman" panose="02020603050405020304" pitchFamily="18" charset="0"/>
                <a:cs typeface="Times New Roman" panose="02020603050405020304" pitchFamily="18" charset="0"/>
              </a:rPr>
              <a:t>a</a:t>
            </a:r>
            <a:r>
              <a:rPr sz="2800" b="1" u="sng" spc="5" dirty="0">
                <a:latin typeface="Times New Roman" panose="02020603050405020304" pitchFamily="18" charset="0"/>
                <a:cs typeface="Times New Roman" panose="02020603050405020304" pitchFamily="18" charset="0"/>
              </a:rPr>
              <a:t> </a:t>
            </a:r>
            <a:r>
              <a:rPr sz="2800" b="1" u="sng" spc="-5" dirty="0">
                <a:latin typeface="Times New Roman" panose="02020603050405020304" pitchFamily="18" charset="0"/>
                <a:cs typeface="Times New Roman" panose="02020603050405020304" pitchFamily="18" charset="0"/>
              </a:rPr>
              <a:t>tierra</a:t>
            </a:r>
            <a:endParaRPr sz="2800" u="sng" dirty="0">
              <a:latin typeface="Times New Roman" panose="02020603050405020304" pitchFamily="18" charset="0"/>
              <a:cs typeface="Times New Roman" panose="02020603050405020304" pitchFamily="18" charset="0"/>
            </a:endParaRPr>
          </a:p>
          <a:p>
            <a:pPr algn="ctr">
              <a:spcBef>
                <a:spcPts val="40"/>
              </a:spcBef>
              <a:buFont typeface="Arial"/>
              <a:buAutoNum type="arabicPeriod" startAt="9"/>
            </a:pPr>
            <a:endParaRPr sz="2800"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tabLst>
                <a:tab pos="361950" algn="l"/>
              </a:tabLst>
            </a:pPr>
            <a:r>
              <a:rPr sz="2400" u="sng" spc="-1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Alcance</a:t>
            </a:r>
            <a:endParaRPr lang="es-AR" sz="2400" u="sng"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tabLst>
                <a:tab pos="361950" algn="l"/>
              </a:tabLst>
            </a:pPr>
            <a:endParaRPr sz="2400" dirty="0">
              <a:latin typeface="Times New Roman" panose="02020603050405020304" pitchFamily="18" charset="0"/>
              <a:cs typeface="Times New Roman" panose="02020603050405020304" pitchFamily="18" charset="0"/>
            </a:endParaRPr>
          </a:p>
          <a:p>
            <a:pPr marL="355600" marR="6350" indent="-342900" algn="just">
              <a:spcBef>
                <a:spcPts val="820"/>
              </a:spcBef>
              <a:buFont typeface="Wingdings" panose="05000000000000000000" pitchFamily="2" charset="2"/>
              <a:buChar char="ü"/>
            </a:pP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Comprende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instilación </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sistema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completo </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 de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puesta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incluyendo</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parrillas</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enterradas,</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barras</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tierras</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clavadas</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 </a:t>
            </a:r>
            <a:r>
              <a:rPr sz="24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introducidas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huecos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taladrados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especialmente. </a:t>
            </a:r>
            <a:endPar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6350" indent="-342900" algn="just">
              <a:spcBef>
                <a:spcPts val="820"/>
              </a:spcBef>
              <a:buFont typeface="Wingdings" panose="05000000000000000000" pitchFamily="2" charset="2"/>
              <a:buChar char="ü"/>
            </a:pPr>
            <a:endParaRPr lang="es-A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6350" indent="-342900" algn="just">
              <a:spcBef>
                <a:spcPts val="820"/>
              </a:spcBef>
              <a:buFont typeface="Wingdings" panose="05000000000000000000" pitchFamily="2" charset="2"/>
              <a:buChar char="ü"/>
            </a:pP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Este sistema deberá </a:t>
            </a:r>
            <a:r>
              <a:rPr sz="24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proveer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una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puesta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tierra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permanente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efectiva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 conexiones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del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neutro </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transformadores, autotransformadores, reactancias,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estructuras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equipos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eléctricos, conduits, pararrayos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todas las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partes metálicas que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conduzcan corriente, incluyendo las piezas </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acero</a:t>
            </a:r>
            <a:r>
              <a:rP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estructural</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r>
              <a:rP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cercas</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metálicas.</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sz="2400" dirty="0">
              <a:latin typeface="Times New Roman" panose="02020603050405020304" pitchFamily="18" charset="0"/>
              <a:cs typeface="Times New Roman" panose="02020603050405020304" pitchFamily="18" charset="0"/>
            </a:endParaRPr>
          </a:p>
          <a:p>
            <a:pPr marL="12065" lvl="1" algn="just">
              <a:tabLst>
                <a:tab pos="360045" algn="l"/>
              </a:tabLst>
            </a:pPr>
            <a:r>
              <a:rPr sz="2400"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Normas</a:t>
            </a:r>
            <a:r>
              <a:rPr sz="2400" u="sng"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Internacionales</a:t>
            </a:r>
            <a:endParaRPr sz="2400"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25"/>
              </a:spcBef>
              <a:buFont typeface="Arial"/>
              <a:buAutoNum type="arabicPeriod" startAt="2"/>
            </a:pPr>
            <a:endParaRPr sz="2400" dirty="0">
              <a:latin typeface="Times New Roman" panose="02020603050405020304" pitchFamily="18" charset="0"/>
              <a:cs typeface="Times New Roman" panose="02020603050405020304" pitchFamily="18" charset="0"/>
            </a:endParaRPr>
          </a:p>
          <a:p>
            <a:pPr marL="3596640" lvl="8" indent="-494030">
              <a:spcBef>
                <a:spcPts val="5"/>
              </a:spcBef>
              <a:buFont typeface="Wingdings" panose="05000000000000000000" pitchFamily="2" charset="2"/>
              <a:buChar char="ü"/>
              <a:tabLst>
                <a:tab pos="854075" algn="l"/>
              </a:tabLst>
            </a:pPr>
            <a:r>
              <a:rPr sz="2400" b="1" spc="-5" dirty="0">
                <a:latin typeface="Times New Roman" panose="02020603050405020304" pitchFamily="18" charset="0"/>
                <a:cs typeface="Times New Roman" panose="02020603050405020304" pitchFamily="18" charset="0"/>
              </a:rPr>
              <a:t>Normas</a:t>
            </a:r>
            <a:r>
              <a:rPr sz="2400" b="1" spc="-30"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ANSI</a:t>
            </a:r>
            <a:r>
              <a:rPr sz="2400" b="1" dirty="0">
                <a:latin typeface="Times New Roman" panose="02020603050405020304" pitchFamily="18" charset="0"/>
                <a:cs typeface="Times New Roman" panose="02020603050405020304" pitchFamily="18" charset="0"/>
              </a:rPr>
              <a:t> /</a:t>
            </a:r>
            <a:r>
              <a:rPr sz="2400" b="1" spc="-1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IEE</a:t>
            </a:r>
            <a:r>
              <a:rPr sz="2400" b="1" spc="-15" dirty="0">
                <a:latin typeface="Times New Roman" panose="02020603050405020304" pitchFamily="18" charset="0"/>
                <a:cs typeface="Times New Roman" panose="02020603050405020304" pitchFamily="18" charset="0"/>
              </a:rPr>
              <a:t> </a:t>
            </a:r>
            <a:r>
              <a:rPr sz="2400" b="1" spc="-5" dirty="0">
                <a:latin typeface="Times New Roman" panose="02020603050405020304" pitchFamily="18" charset="0"/>
                <a:cs typeface="Times New Roman" panose="02020603050405020304" pitchFamily="18" charset="0"/>
              </a:rPr>
              <a:t>N°80</a:t>
            </a:r>
            <a:endParaRPr sz="2400" dirty="0">
              <a:latin typeface="Times New Roman" panose="02020603050405020304" pitchFamily="18" charset="0"/>
              <a:cs typeface="Times New Roman" panose="02020603050405020304" pitchFamily="18" charset="0"/>
            </a:endParaRPr>
          </a:p>
          <a:p>
            <a:pPr marL="4000500" lvl="8" indent="-342900">
              <a:spcBef>
                <a:spcPts val="40"/>
              </a:spcBef>
              <a:buFont typeface="Wingdings" panose="05000000000000000000" pitchFamily="2" charset="2"/>
              <a:buChar char="ü"/>
            </a:pPr>
            <a:endParaRPr sz="2400" dirty="0">
              <a:latin typeface="Times New Roman" panose="02020603050405020304" pitchFamily="18" charset="0"/>
              <a:cs typeface="Times New Roman" panose="02020603050405020304" pitchFamily="18" charset="0"/>
            </a:endParaRPr>
          </a:p>
          <a:p>
            <a:pPr marL="3596640" lvl="8" indent="-494030">
              <a:buFont typeface="Wingdings" panose="05000000000000000000" pitchFamily="2" charset="2"/>
              <a:buChar char="ü"/>
              <a:tabLst>
                <a:tab pos="854075" algn="l"/>
              </a:tabLst>
            </a:pPr>
            <a:r>
              <a:rPr sz="2400" b="1" spc="-5" dirty="0">
                <a:latin typeface="Times New Roman" panose="02020603050405020304" pitchFamily="18" charset="0"/>
                <a:cs typeface="Times New Roman" panose="02020603050405020304" pitchFamily="18" charset="0"/>
              </a:rPr>
              <a:t>COVENIN</a:t>
            </a:r>
            <a:r>
              <a:rPr sz="2400" b="1" spc="-40"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200</a:t>
            </a:r>
            <a:endParaRPr sz="2400"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0444F18E-7881-4E8B-918A-51A5FE84F6DB}"/>
              </a:ext>
            </a:extLst>
          </p:cNvPr>
          <p:cNvPicPr/>
          <p:nvPr/>
        </p:nvPicPr>
        <p:blipFill>
          <a:blip r:embed="rId3" cstate="print"/>
          <a:stretch>
            <a:fillRect/>
          </a:stretch>
        </p:blipFill>
        <p:spPr>
          <a:xfrm>
            <a:off x="10972800" y="152400"/>
            <a:ext cx="2208357" cy="548098"/>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905000" y="640351"/>
            <a:ext cx="9982200" cy="8500597"/>
          </a:xfrm>
          <a:prstGeom prst="rect">
            <a:avLst/>
          </a:prstGeom>
        </p:spPr>
        <p:txBody>
          <a:bodyPr vert="horz" wrap="square" lIns="0" tIns="12700" rIns="0" bIns="0" rtlCol="0">
            <a:spAutoFit/>
          </a:bodyPr>
          <a:lstStyle/>
          <a:p>
            <a:pPr marL="12065" lvl="1" algn="just">
              <a:spcBef>
                <a:spcPts val="100"/>
              </a:spcBef>
              <a:tabLst>
                <a:tab pos="358775" algn="l"/>
              </a:tabLst>
            </a:pPr>
            <a:r>
              <a:rPr sz="24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Materiales</a:t>
            </a:r>
            <a:endParaRPr sz="2400"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1">
              <a:spcBef>
                <a:spcPts val="45"/>
              </a:spcBef>
              <a:buFont typeface="Arial"/>
              <a:buAutoNum type="arabicPeriod" startAt="3"/>
            </a:pPr>
            <a:endParaRPr sz="2400" dirty="0">
              <a:latin typeface="Times New Roman" panose="02020603050405020304" pitchFamily="18" charset="0"/>
              <a:cs typeface="Times New Roman" panose="02020603050405020304" pitchFamily="18" charset="0"/>
            </a:endParaRPr>
          </a:p>
          <a:p>
            <a:pPr marL="359410" lvl="2">
              <a:tabLst>
                <a:tab pos="854075" algn="l"/>
              </a:tabLst>
            </a:pP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Conductores</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7620" indent="-342900">
              <a:lnSpc>
                <a:spcPct val="142900"/>
              </a:lnSpc>
              <a:spcBef>
                <a:spcPts val="825"/>
              </a:spcBef>
              <a:buFont typeface="Wingdings" panose="05000000000000000000" pitchFamily="2" charset="2"/>
              <a:buChar char="ü"/>
            </a:pP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conductores</a:t>
            </a:r>
            <a:r>
              <a:rPr sz="2400" spc="11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114"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a:t>
            </a:r>
            <a:r>
              <a:rPr sz="2400" spc="1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deberán</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consistir</a:t>
            </a:r>
            <a:r>
              <a:rPr sz="2400" spc="1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cobres</a:t>
            </a:r>
            <a:r>
              <a:rPr sz="2400" spc="1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desnudos, </a:t>
            </a:r>
            <a:r>
              <a:rPr sz="24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trenzados clase</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estirados</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blando.</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5"/>
              </a:spcBef>
            </a:pP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08610" lvl="2">
              <a:tabLst>
                <a:tab pos="804545" algn="l"/>
              </a:tabLst>
            </a:pP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Barras</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5715" indent="-342900">
              <a:lnSpc>
                <a:spcPct val="142900"/>
              </a:lnSpc>
              <a:spcBef>
                <a:spcPts val="825"/>
              </a:spcBef>
              <a:buFont typeface="Wingdings" panose="05000000000000000000" pitchFamily="2" charset="2"/>
              <a:buChar char="ü"/>
            </a:pP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sz="24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barras</a:t>
            </a:r>
            <a:r>
              <a:rPr sz="2400" spc="3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tierras</a:t>
            </a:r>
            <a:r>
              <a:rPr sz="24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cavadas</a:t>
            </a:r>
            <a:r>
              <a:rPr sz="24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deberán</a:t>
            </a:r>
            <a:r>
              <a:rP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ser</a:t>
            </a:r>
            <a:r>
              <a:rPr sz="24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barras</a:t>
            </a:r>
            <a:r>
              <a:rPr sz="24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acero</a:t>
            </a:r>
            <a:r>
              <a:rP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a:t>
            </a:r>
            <a:r>
              <a:rP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camisa </a:t>
            </a:r>
            <a:r>
              <a:rPr sz="2400" spc="-37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integral</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cobre</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fundido</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acero,</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seccional</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(Copperweld).</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spcBef>
                <a:spcPts val="40"/>
              </a:spcBef>
            </a:pPr>
            <a:endParaRPr sz="2400" dirty="0">
              <a:latin typeface="Times New Roman" panose="02020603050405020304" pitchFamily="18" charset="0"/>
              <a:cs typeface="Times New Roman" panose="02020603050405020304" pitchFamily="18" charset="0"/>
            </a:endParaRPr>
          </a:p>
          <a:p>
            <a:pPr marL="458470" lvl="2">
              <a:spcBef>
                <a:spcPts val="5"/>
              </a:spcBef>
              <a:tabLst>
                <a:tab pos="953135" algn="l"/>
              </a:tabLst>
            </a:pP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Conexiones</a:t>
            </a:r>
            <a:r>
              <a:rPr sz="2400" spc="-3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soldadas</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6350" indent="-342900">
              <a:lnSpc>
                <a:spcPct val="143000"/>
              </a:lnSpc>
              <a:spcBef>
                <a:spcPts val="825"/>
              </a:spcBef>
              <a:buFont typeface="Wingdings" panose="05000000000000000000" pitchFamily="2" charset="2"/>
              <a:buChar char="ü"/>
            </a:pP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a:t>
            </a:r>
            <a:r>
              <a:rPr sz="2400" spc="9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conexiones</a:t>
            </a:r>
            <a:r>
              <a:rPr sz="2400" spc="1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malla</a:t>
            </a:r>
            <a:r>
              <a:rPr sz="2400"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puesta</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sz="2400"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a:t>
            </a:r>
            <a:r>
              <a:rPr sz="2400"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serán</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a:t>
            </a:r>
            <a:r>
              <a:rPr sz="2400" spc="9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soldadura</a:t>
            </a:r>
            <a:r>
              <a:rPr sz="2400" spc="10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400"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alto</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fusión,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a:t>
            </a:r>
            <a:r>
              <a:rP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área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mínima</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contacto</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300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mm².</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42900" indent="-342900">
              <a:spcBef>
                <a:spcPts val="40"/>
              </a:spcBef>
              <a:buFont typeface="Wingdings" panose="05000000000000000000" pitchFamily="2" charset="2"/>
              <a:buChar char="ü"/>
            </a:pP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065" lvl="1" algn="just">
              <a:tabLst>
                <a:tab pos="358775" algn="l"/>
              </a:tabLst>
            </a:pPr>
            <a:r>
              <a:rPr sz="2400"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Instalación</a:t>
            </a:r>
            <a:endParaRPr sz="2400"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12800" marR="5080" lvl="3" indent="-342900" algn="just">
              <a:lnSpc>
                <a:spcPct val="143200"/>
              </a:lnSpc>
              <a:spcBef>
                <a:spcPts val="819"/>
              </a:spcBef>
              <a:buFont typeface="Wingdings" panose="05000000000000000000" pitchFamily="2" charset="2"/>
              <a:buChar char="ü"/>
              <a:tabLst>
                <a:tab pos="908685" algn="l"/>
              </a:tabLst>
            </a:pPr>
            <a:r>
              <a:rPr sz="2400"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Barras</a:t>
            </a:r>
            <a:r>
              <a:rPr sz="2400" spc="-5" dirty="0">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barras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deberán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clavarse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la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tierra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colocarse</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huecos</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taladrados</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especialmente</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este</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efecto,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dependiendo</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del</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tipo</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terreno,</a:t>
            </a:r>
            <a:r>
              <a:rPr sz="2400" spc="-1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según</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indique</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a:t>
            </a:r>
            <a:r>
              <a:rPr sz="2400" spc="-1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los</a:t>
            </a:r>
            <a:r>
              <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sz="2400"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planos.</a:t>
            </a:r>
            <a:endParaRP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832106D1-0AAE-4A63-BF00-938733923BF7}"/>
              </a:ext>
            </a:extLst>
          </p:cNvPr>
          <p:cNvPicPr/>
          <p:nvPr/>
        </p:nvPicPr>
        <p:blipFill>
          <a:blip r:embed="rId3" cstate="print"/>
          <a:stretch>
            <a:fillRect/>
          </a:stretch>
        </p:blipFill>
        <p:spPr>
          <a:xfrm>
            <a:off x="11049000" y="366302"/>
            <a:ext cx="2208357" cy="548098"/>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762000" y="645859"/>
            <a:ext cx="11658600" cy="9438481"/>
          </a:xfrm>
          <a:prstGeom prst="rect">
            <a:avLst/>
          </a:prstGeom>
        </p:spPr>
        <p:txBody>
          <a:bodyPr vert="horz" wrap="square" lIns="0" tIns="12700" rIns="0" bIns="0" rtlCol="0">
            <a:spAutoFit/>
          </a:bodyPr>
          <a:lstStyle/>
          <a:p>
            <a:pPr marL="408305" algn="just">
              <a:lnSpc>
                <a:spcPts val="1800"/>
              </a:lnSpc>
              <a:spcBef>
                <a:spcPts val="100"/>
              </a:spcBef>
            </a:pP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Conductores de</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a:t>
            </a:r>
            <a:r>
              <a:rPr lang="es-AR" sz="2000" b="1" spc="-2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Malla</a:t>
            </a:r>
            <a:r>
              <a:rPr lang="es-AR" sz="2000" b="1" spc="-2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0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Principal</a:t>
            </a:r>
          </a:p>
          <a:p>
            <a:pPr marL="408305" algn="just">
              <a:lnSpc>
                <a:spcPts val="1800"/>
              </a:lnSpc>
              <a:spcBef>
                <a:spcPts val="100"/>
              </a:spcBef>
            </a:pPr>
            <a:endParaRPr lang="es-AR" sz="20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5080" indent="-342900" algn="just">
              <a:lnSpc>
                <a:spcPts val="1800"/>
              </a:lnSpc>
              <a:spcBef>
                <a:spcPts val="820"/>
              </a:spcBef>
              <a:buFont typeface="Wingdings" panose="05000000000000000000" pitchFamily="2" charset="2"/>
              <a:buChar char="ü"/>
            </a:pPr>
            <a:r>
              <a:rPr lang="es-AR" sz="2000" dirty="0">
                <a:latin typeface="Times New Roman" panose="02020603050405020304" pitchFamily="18" charset="0"/>
                <a:cs typeface="Times New Roman" panose="02020603050405020304" pitchFamily="18" charset="0"/>
              </a:rPr>
              <a:t>Los </a:t>
            </a:r>
            <a:r>
              <a:rPr lang="es-AR" sz="2000" spc="-5" dirty="0">
                <a:latin typeface="Times New Roman" panose="02020603050405020304" pitchFamily="18" charset="0"/>
                <a:cs typeface="Times New Roman" panose="02020603050405020304" pitchFamily="18" charset="0"/>
              </a:rPr>
              <a:t>conductores </a:t>
            </a:r>
            <a:r>
              <a:rPr lang="es-AR" sz="2000" spc="-10" dirty="0">
                <a:latin typeface="Times New Roman" panose="02020603050405020304" pitchFamily="18" charset="0"/>
                <a:cs typeface="Times New Roman" panose="02020603050405020304" pitchFamily="18" charset="0"/>
              </a:rPr>
              <a:t>de </a:t>
            </a:r>
            <a:r>
              <a:rPr lang="es-AR" sz="2000" dirty="0">
                <a:latin typeface="Times New Roman" panose="02020603050405020304" pitchFamily="18" charset="0"/>
                <a:cs typeface="Times New Roman" panose="02020603050405020304" pitchFamily="18" charset="0"/>
              </a:rPr>
              <a:t>la </a:t>
            </a:r>
            <a:r>
              <a:rPr lang="es-AR" sz="2000" spc="-5" dirty="0">
                <a:latin typeface="Times New Roman" panose="02020603050405020304" pitchFamily="18" charset="0"/>
                <a:cs typeface="Times New Roman" panose="02020603050405020304" pitchFamily="18" charset="0"/>
              </a:rPr>
              <a:t>malla principal </a:t>
            </a:r>
            <a:r>
              <a:rPr lang="es-AR" sz="2000" dirty="0">
                <a:latin typeface="Times New Roman" panose="02020603050405020304" pitchFamily="18" charset="0"/>
                <a:cs typeface="Times New Roman" panose="02020603050405020304" pitchFamily="18" charset="0"/>
              </a:rPr>
              <a:t>de </a:t>
            </a:r>
            <a:r>
              <a:rPr lang="es-AR" sz="2000" spc="-5" dirty="0">
                <a:latin typeface="Times New Roman" panose="02020603050405020304" pitchFamily="18" charset="0"/>
                <a:cs typeface="Times New Roman" panose="02020603050405020304" pitchFamily="18" charset="0"/>
              </a:rPr>
              <a:t>tierra deberán enterrarse </a:t>
            </a:r>
            <a:r>
              <a:rPr lang="es-AR" sz="2000" dirty="0">
                <a:latin typeface="Times New Roman" panose="02020603050405020304" pitchFamily="18" charset="0"/>
                <a:cs typeface="Times New Roman" panose="02020603050405020304" pitchFamily="18" charset="0"/>
              </a:rPr>
              <a:t>a </a:t>
            </a:r>
            <a:r>
              <a:rPr lang="es-AR" sz="2000" spc="-10" dirty="0">
                <a:latin typeface="Times New Roman" panose="02020603050405020304" pitchFamily="18" charset="0"/>
                <a:cs typeface="Times New Roman" panose="02020603050405020304" pitchFamily="18" charset="0"/>
              </a:rPr>
              <a:t>la </a:t>
            </a:r>
            <a:r>
              <a:rPr lang="es-AR" sz="2000" spc="-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profundidad </a:t>
            </a:r>
            <a:r>
              <a:rPr lang="es-AR" sz="2000" spc="-5" dirty="0">
                <a:latin typeface="Times New Roman" panose="02020603050405020304" pitchFamily="18" charset="0"/>
                <a:cs typeface="Times New Roman" panose="02020603050405020304" pitchFamily="18" charset="0"/>
              </a:rPr>
              <a:t>indicada </a:t>
            </a:r>
            <a:r>
              <a:rPr lang="es-AR" sz="2000" dirty="0">
                <a:latin typeface="Times New Roman" panose="02020603050405020304" pitchFamily="18" charset="0"/>
                <a:cs typeface="Times New Roman" panose="02020603050405020304" pitchFamily="18" charset="0"/>
              </a:rPr>
              <a:t>en </a:t>
            </a:r>
            <a:r>
              <a:rPr lang="es-AR" sz="2000" spc="-5" dirty="0">
                <a:latin typeface="Times New Roman" panose="02020603050405020304" pitchFamily="18" charset="0"/>
                <a:cs typeface="Times New Roman" panose="02020603050405020304" pitchFamily="18" charset="0"/>
              </a:rPr>
              <a:t>los Planos mediante </a:t>
            </a:r>
            <a:r>
              <a:rPr lang="es-AR" sz="2000" dirty="0">
                <a:latin typeface="Times New Roman" panose="02020603050405020304" pitchFamily="18" charset="0"/>
                <a:cs typeface="Times New Roman" panose="02020603050405020304" pitchFamily="18" charset="0"/>
              </a:rPr>
              <a:t>la </a:t>
            </a:r>
            <a:r>
              <a:rPr lang="es-AR" sz="2000" spc="-5" dirty="0">
                <a:latin typeface="Times New Roman" panose="02020603050405020304" pitchFamily="18" charset="0"/>
                <a:cs typeface="Times New Roman" panose="02020603050405020304" pitchFamily="18" charset="0"/>
              </a:rPr>
              <a:t>apertura </a:t>
            </a:r>
            <a:r>
              <a:rPr lang="es-AR" sz="2000" spc="-10" dirty="0">
                <a:latin typeface="Times New Roman" panose="02020603050405020304" pitchFamily="18" charset="0"/>
                <a:cs typeface="Times New Roman" panose="02020603050405020304" pitchFamily="18" charset="0"/>
              </a:rPr>
              <a:t>de </a:t>
            </a:r>
            <a:r>
              <a:rPr lang="es-AR" sz="2000" spc="-5" dirty="0">
                <a:latin typeface="Times New Roman" panose="02020603050405020304" pitchFamily="18" charset="0"/>
                <a:cs typeface="Times New Roman" panose="02020603050405020304" pitchFamily="18" charset="0"/>
              </a:rPr>
              <a:t>zanjas </a:t>
            </a:r>
            <a:r>
              <a:rPr lang="es-AR" sz="2000" dirty="0">
                <a:latin typeface="Times New Roman" panose="02020603050405020304" pitchFamily="18" charset="0"/>
                <a:cs typeface="Times New Roman" panose="02020603050405020304" pitchFamily="18" charset="0"/>
              </a:rPr>
              <a:t>o </a:t>
            </a:r>
            <a:r>
              <a:rPr lang="es-AR" sz="2000" spc="-10" dirty="0">
                <a:latin typeface="Times New Roman" panose="02020603050405020304" pitchFamily="18" charset="0"/>
                <a:cs typeface="Times New Roman" panose="02020603050405020304" pitchFamily="18" charset="0"/>
              </a:rPr>
              <a:t>el </a:t>
            </a:r>
            <a:r>
              <a:rPr lang="es-AR" sz="2000" spc="-37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uso</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 </a:t>
            </a:r>
            <a:r>
              <a:rPr lang="es-AR" sz="2000" spc="-5" dirty="0">
                <a:latin typeface="Times New Roman" panose="02020603050405020304" pitchFamily="18" charset="0"/>
                <a:cs typeface="Times New Roman" panose="02020603050405020304" pitchFamily="18" charset="0"/>
              </a:rPr>
              <a:t>equipos</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especializados,</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según</a:t>
            </a:r>
            <a:r>
              <a:rPr lang="es-AR" sz="2000" spc="-1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el</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tipo</a:t>
            </a:r>
            <a:r>
              <a:rPr lang="es-AR" sz="2000" dirty="0">
                <a:latin typeface="Times New Roman" panose="02020603050405020304" pitchFamily="18" charset="0"/>
                <a:cs typeface="Times New Roman" panose="02020603050405020304" pitchFamily="18" charset="0"/>
              </a:rPr>
              <a:t> de</a:t>
            </a:r>
            <a:r>
              <a:rPr lang="es-AR" sz="2000" spc="-2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terreno.</a:t>
            </a:r>
            <a:endParaRPr lang="es-AR" sz="2000" dirty="0">
              <a:latin typeface="Times New Roman" panose="02020603050405020304" pitchFamily="18" charset="0"/>
              <a:cs typeface="Times New Roman" panose="02020603050405020304" pitchFamily="18" charset="0"/>
            </a:endParaRPr>
          </a:p>
          <a:p>
            <a:pPr marL="355600" indent="-342900" algn="just">
              <a:lnSpc>
                <a:spcPts val="1800"/>
              </a:lnSpc>
              <a:buFont typeface="Wingdings" panose="05000000000000000000" pitchFamily="2" charset="2"/>
              <a:buChar char="ü"/>
            </a:pPr>
            <a:endParaRPr lang="es-AR" sz="2000" spc="-5" dirty="0">
              <a:latin typeface="Times New Roman" panose="02020603050405020304" pitchFamily="18" charset="0"/>
              <a:cs typeface="Times New Roman" panose="02020603050405020304" pitchFamily="18" charset="0"/>
            </a:endParaRPr>
          </a:p>
          <a:p>
            <a:pPr marL="355600" indent="-342900" algn="just">
              <a:lnSpc>
                <a:spcPts val="1800"/>
              </a:lnSpc>
              <a:buFont typeface="Wingdings" panose="05000000000000000000" pitchFamily="2" charset="2"/>
              <a:buChar char="ü"/>
            </a:pPr>
            <a:r>
              <a:rPr sz="2000" spc="-5" dirty="0">
                <a:latin typeface="Times New Roman" panose="02020603050405020304" pitchFamily="18" charset="0"/>
                <a:cs typeface="Times New Roman" panose="02020603050405020304" pitchFamily="18" charset="0"/>
              </a:rPr>
              <a:t>En</a:t>
            </a:r>
            <a:r>
              <a:rPr sz="2000" spc="1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el</a:t>
            </a:r>
            <a:r>
              <a:rPr sz="2000" spc="114"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proceso</a:t>
            </a:r>
            <a:r>
              <a:rPr sz="2000" spc="114"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a:t>
            </a:r>
            <a:r>
              <a:rPr sz="2000" spc="10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instalación</a:t>
            </a:r>
            <a:r>
              <a:rPr sz="2000" spc="114"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debe</a:t>
            </a:r>
            <a:r>
              <a:rPr sz="2000" spc="1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cuidarse</a:t>
            </a:r>
            <a:r>
              <a:rPr sz="2000" spc="114"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la</a:t>
            </a:r>
            <a:r>
              <a:rPr sz="2000" spc="114"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integridad</a:t>
            </a:r>
            <a:r>
              <a:rPr sz="2000" spc="9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del</a:t>
            </a:r>
            <a:r>
              <a:rPr sz="2000" spc="114"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cable</a:t>
            </a:r>
            <a:r>
              <a:rPr sz="2000" spc="114" dirty="0">
                <a:latin typeface="Times New Roman" panose="02020603050405020304" pitchFamily="18" charset="0"/>
                <a:cs typeface="Times New Roman" panose="02020603050405020304" pitchFamily="18" charset="0"/>
              </a:rPr>
              <a:t> </a:t>
            </a:r>
            <a:r>
              <a:rPr sz="2000" spc="-10" dirty="0" err="1">
                <a:latin typeface="Times New Roman" panose="02020603050405020304" pitchFamily="18" charset="0"/>
                <a:cs typeface="Times New Roman" panose="02020603050405020304" pitchFamily="18" charset="0"/>
              </a:rPr>
              <a:t>así</a:t>
            </a:r>
            <a:r>
              <a:rPr lang="es-AR" sz="2000" spc="-10" dirty="0">
                <a:latin typeface="Times New Roman" panose="02020603050405020304" pitchFamily="18" charset="0"/>
                <a:cs typeface="Times New Roman" panose="02020603050405020304" pitchFamily="18" charset="0"/>
              </a:rPr>
              <a:t> </a:t>
            </a:r>
            <a:r>
              <a:rPr sz="2000" spc="-5" dirty="0" err="1">
                <a:latin typeface="Times New Roman" panose="02020603050405020304" pitchFamily="18" charset="0"/>
                <a:cs typeface="Times New Roman" panose="02020603050405020304" pitchFamily="18" charset="0"/>
              </a:rPr>
              <a:t>como</a:t>
            </a:r>
            <a:r>
              <a:rPr sz="2000" spc="-1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su</a:t>
            </a:r>
            <a:r>
              <a:rPr sz="2000" spc="-1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continuidad</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para</a:t>
            </a:r>
            <a:r>
              <a:rPr sz="2000" spc="-1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asegurar</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la</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eficacia</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a:t>
            </a:r>
            <a:r>
              <a:rPr sz="2000" spc="-1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la</a:t>
            </a:r>
            <a:r>
              <a:rPr sz="2000" spc="-10" dirty="0">
                <a:latin typeface="Times New Roman" panose="02020603050405020304" pitchFamily="18" charset="0"/>
                <a:cs typeface="Times New Roman" panose="02020603050405020304" pitchFamily="18" charset="0"/>
              </a:rPr>
              <a:t> </a:t>
            </a:r>
            <a:r>
              <a:rPr sz="2000" spc="-5" dirty="0" err="1">
                <a:latin typeface="Times New Roman" panose="02020603050405020304" pitchFamily="18" charset="0"/>
                <a:cs typeface="Times New Roman" panose="02020603050405020304" pitchFamily="18" charset="0"/>
              </a:rPr>
              <a:t>malla</a:t>
            </a:r>
            <a:r>
              <a:rPr sz="2000" spc="-5" dirty="0">
                <a:latin typeface="Times New Roman" panose="02020603050405020304" pitchFamily="18" charset="0"/>
                <a:cs typeface="Times New Roman" panose="02020603050405020304" pitchFamily="18" charset="0"/>
              </a:rPr>
              <a:t>.</a:t>
            </a:r>
            <a:endParaRPr lang="es-AR" sz="2000" spc="-5" dirty="0">
              <a:latin typeface="Times New Roman" panose="02020603050405020304" pitchFamily="18" charset="0"/>
              <a:cs typeface="Times New Roman" panose="02020603050405020304" pitchFamily="18" charset="0"/>
            </a:endParaRPr>
          </a:p>
          <a:p>
            <a:pPr marL="355600" indent="-342900" algn="just">
              <a:lnSpc>
                <a:spcPts val="1800"/>
              </a:lnSpc>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355600" marR="5715" indent="-342900" algn="just">
              <a:lnSpc>
                <a:spcPts val="1800"/>
              </a:lnSpc>
              <a:spcBef>
                <a:spcPts val="815"/>
              </a:spcBef>
              <a:buFont typeface="Wingdings" panose="05000000000000000000" pitchFamily="2" charset="2"/>
              <a:buChar char="ü"/>
            </a:pPr>
            <a:r>
              <a:rPr sz="2000" dirty="0">
                <a:latin typeface="Times New Roman" panose="02020603050405020304" pitchFamily="18" charset="0"/>
                <a:cs typeface="Times New Roman" panose="02020603050405020304" pitchFamily="18" charset="0"/>
              </a:rPr>
              <a:t>A fin de </a:t>
            </a:r>
            <a:r>
              <a:rPr sz="2000" spc="-5" dirty="0">
                <a:latin typeface="Times New Roman" panose="02020603050405020304" pitchFamily="18" charset="0"/>
                <a:cs typeface="Times New Roman" panose="02020603050405020304" pitchFamily="18" charset="0"/>
              </a:rPr>
              <a:t>reducir los gradientes </a:t>
            </a:r>
            <a:r>
              <a:rPr sz="2000" dirty="0">
                <a:latin typeface="Times New Roman" panose="02020603050405020304" pitchFamily="18" charset="0"/>
                <a:cs typeface="Times New Roman" panose="02020603050405020304" pitchFamily="18" charset="0"/>
              </a:rPr>
              <a:t>en la </a:t>
            </a:r>
            <a:r>
              <a:rPr sz="2000" spc="-5" dirty="0">
                <a:latin typeface="Times New Roman" panose="02020603050405020304" pitchFamily="18" charset="0"/>
                <a:cs typeface="Times New Roman" panose="02020603050405020304" pitchFamily="18" charset="0"/>
              </a:rPr>
              <a:t>periferia </a:t>
            </a:r>
            <a:r>
              <a:rPr sz="2000" dirty="0">
                <a:latin typeface="Times New Roman" panose="02020603050405020304" pitchFamily="18" charset="0"/>
                <a:cs typeface="Times New Roman" panose="02020603050405020304" pitchFamily="18" charset="0"/>
              </a:rPr>
              <a:t>de </a:t>
            </a:r>
            <a:r>
              <a:rPr sz="2000" spc="-10" dirty="0">
                <a:latin typeface="Times New Roman" panose="02020603050405020304" pitchFamily="18" charset="0"/>
                <a:cs typeface="Times New Roman" panose="02020603050405020304" pitchFamily="18" charset="0"/>
              </a:rPr>
              <a:t>la </a:t>
            </a:r>
            <a:r>
              <a:rPr sz="2000" spc="-5" dirty="0">
                <a:latin typeface="Times New Roman" panose="02020603050405020304" pitchFamily="18" charset="0"/>
                <a:cs typeface="Times New Roman" panose="02020603050405020304" pitchFamily="18" charset="0"/>
              </a:rPr>
              <a:t>Subestación, </a:t>
            </a:r>
            <a:r>
              <a:rPr sz="2000" spc="-1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 conductor perimetral </a:t>
            </a:r>
            <a:r>
              <a:rPr sz="2000" dirty="0">
                <a:latin typeface="Times New Roman" panose="02020603050405020304" pitchFamily="18" charset="0"/>
                <a:cs typeface="Times New Roman" panose="02020603050405020304" pitchFamily="18" charset="0"/>
              </a:rPr>
              <a:t>se enterrará a </a:t>
            </a:r>
            <a:r>
              <a:rPr sz="2000" spc="-5" dirty="0">
                <a:latin typeface="Times New Roman" panose="02020603050405020304" pitchFamily="18" charset="0"/>
                <a:cs typeface="Times New Roman" panose="02020603050405020304" pitchFamily="18" charset="0"/>
              </a:rPr>
              <a:t>una profundidad </a:t>
            </a:r>
            <a:r>
              <a:rPr sz="2000" dirty="0">
                <a:latin typeface="Times New Roman" panose="02020603050405020304" pitchFamily="18" charset="0"/>
                <a:cs typeface="Times New Roman" panose="02020603050405020304" pitchFamily="18" charset="0"/>
              </a:rPr>
              <a:t>de dos (2) </a:t>
            </a:r>
            <a:r>
              <a:rPr sz="2000" spc="-5" dirty="0">
                <a:latin typeface="Times New Roman" panose="02020603050405020304" pitchFamily="18" charset="0"/>
                <a:cs typeface="Times New Roman" panose="02020603050405020304" pitchFamily="18" charset="0"/>
              </a:rPr>
              <a:t>metros </a:t>
            </a:r>
            <a:r>
              <a:rPr sz="2000" dirty="0">
                <a:latin typeface="Times New Roman" panose="02020603050405020304" pitchFamily="18" charset="0"/>
                <a:cs typeface="Times New Roman" panose="02020603050405020304" pitchFamily="18" charset="0"/>
              </a:rPr>
              <a:t> y a una </a:t>
            </a:r>
            <a:r>
              <a:rPr sz="2000" spc="-5" dirty="0">
                <a:latin typeface="Times New Roman" panose="02020603050405020304" pitchFamily="18" charset="0"/>
                <a:cs typeface="Times New Roman" panose="02020603050405020304" pitchFamily="18" charset="0"/>
              </a:rPr>
              <a:t>distancia </a:t>
            </a:r>
            <a:r>
              <a:rPr sz="2000" dirty="0">
                <a:latin typeface="Times New Roman" panose="02020603050405020304" pitchFamily="18" charset="0"/>
                <a:cs typeface="Times New Roman" panose="02020603050405020304" pitchFamily="18" charset="0"/>
              </a:rPr>
              <a:t>de seis </a:t>
            </a:r>
            <a:r>
              <a:rPr sz="2000" spc="-5" dirty="0">
                <a:latin typeface="Times New Roman" panose="02020603050405020304" pitchFamily="18" charset="0"/>
                <a:cs typeface="Times New Roman" panose="02020603050405020304" pitchFamily="18" charset="0"/>
              </a:rPr>
              <a:t>(6) metros </a:t>
            </a:r>
            <a:r>
              <a:rPr sz="2000" dirty="0">
                <a:latin typeface="Times New Roman" panose="02020603050405020304" pitchFamily="18" charset="0"/>
                <a:cs typeface="Times New Roman" panose="02020603050405020304" pitchFamily="18" charset="0"/>
              </a:rPr>
              <a:t>de la </a:t>
            </a:r>
            <a:r>
              <a:rPr sz="2000" spc="-5" dirty="0">
                <a:latin typeface="Times New Roman" panose="02020603050405020304" pitchFamily="18" charset="0"/>
                <a:cs typeface="Times New Roman" panose="02020603050405020304" pitchFamily="18" charset="0"/>
              </a:rPr>
              <a:t>cerca metálica </a:t>
            </a:r>
            <a:r>
              <a:rPr sz="2000" dirty="0">
                <a:latin typeface="Times New Roman" panose="02020603050405020304" pitchFamily="18" charset="0"/>
                <a:cs typeface="Times New Roman" panose="02020603050405020304" pitchFamily="18" charset="0"/>
              </a:rPr>
              <a:t>y deberá </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redondearse</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en </a:t>
            </a:r>
            <a:r>
              <a:rPr sz="2000" spc="-5" dirty="0">
                <a:latin typeface="Times New Roman" panose="02020603050405020304" pitchFamily="18" charset="0"/>
                <a:cs typeface="Times New Roman" panose="02020603050405020304" pitchFamily="18" charset="0"/>
              </a:rPr>
              <a:t>las esquinas </a:t>
            </a:r>
            <a:r>
              <a:rPr sz="2000" dirty="0">
                <a:latin typeface="Times New Roman" panose="02020603050405020304" pitchFamily="18" charset="0"/>
                <a:cs typeface="Times New Roman" panose="02020603050405020304" pitchFamily="18" charset="0"/>
              </a:rPr>
              <a:t>con</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una</a:t>
            </a:r>
            <a:r>
              <a:rPr sz="2000" spc="-2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curvatura</a:t>
            </a:r>
            <a:r>
              <a:rPr sz="2000" dirty="0">
                <a:latin typeface="Times New Roman" panose="02020603050405020304" pitchFamily="18" charset="0"/>
                <a:cs typeface="Times New Roman" panose="02020603050405020304" pitchFamily="18" charset="0"/>
              </a:rPr>
              <a:t> </a:t>
            </a:r>
            <a:r>
              <a:rPr sz="2000" spc="-5" dirty="0" err="1">
                <a:latin typeface="Times New Roman" panose="02020603050405020304" pitchFamily="18" charset="0"/>
                <a:cs typeface="Times New Roman" panose="02020603050405020304" pitchFamily="18" charset="0"/>
              </a:rPr>
              <a:t>adecuada</a:t>
            </a:r>
            <a:r>
              <a:rPr sz="2000" spc="-5" dirty="0">
                <a:latin typeface="Times New Roman" panose="02020603050405020304" pitchFamily="18" charset="0"/>
                <a:cs typeface="Times New Roman" panose="02020603050405020304" pitchFamily="18" charset="0"/>
              </a:rPr>
              <a:t>.</a:t>
            </a:r>
            <a:endParaRPr lang="es-AR" sz="2000" spc="-5" dirty="0">
              <a:latin typeface="Times New Roman" panose="02020603050405020304" pitchFamily="18" charset="0"/>
              <a:cs typeface="Times New Roman" panose="02020603050405020304" pitchFamily="18" charset="0"/>
            </a:endParaRPr>
          </a:p>
          <a:p>
            <a:pPr marL="355600" marR="5715" indent="-342900" algn="just">
              <a:lnSpc>
                <a:spcPts val="1800"/>
              </a:lnSpc>
              <a:spcBef>
                <a:spcPts val="815"/>
              </a:spcBef>
              <a:buFont typeface="Wingdings" panose="05000000000000000000" pitchFamily="2" charset="2"/>
              <a:buChar char="ü"/>
            </a:pPr>
            <a:endParaRPr sz="2000" dirty="0">
              <a:latin typeface="Times New Roman" panose="02020603050405020304" pitchFamily="18" charset="0"/>
              <a:cs typeface="Times New Roman" panose="02020603050405020304" pitchFamily="18" charset="0"/>
            </a:endParaRPr>
          </a:p>
          <a:p>
            <a:pPr marL="355600" marR="6350" indent="-342900" algn="just">
              <a:lnSpc>
                <a:spcPts val="1800"/>
              </a:lnSpc>
              <a:spcBef>
                <a:spcPts val="815"/>
              </a:spcBef>
              <a:buFont typeface="Wingdings" panose="05000000000000000000" pitchFamily="2" charset="2"/>
              <a:buChar char="ü"/>
            </a:pPr>
            <a:r>
              <a:rPr sz="2000" spc="-5" dirty="0">
                <a:latin typeface="Times New Roman" panose="02020603050405020304" pitchFamily="18" charset="0"/>
                <a:cs typeface="Times New Roman" panose="02020603050405020304" pitchFamily="18" charset="0"/>
              </a:rPr>
              <a:t>Con </a:t>
            </a:r>
            <a:r>
              <a:rPr sz="200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propósito </a:t>
            </a:r>
            <a:r>
              <a:rPr sz="200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obtener </a:t>
            </a:r>
            <a:r>
              <a:rPr sz="2000" dirty="0">
                <a:latin typeface="Times New Roman" panose="02020603050405020304" pitchFamily="18" charset="0"/>
                <a:cs typeface="Times New Roman" panose="02020603050405020304" pitchFamily="18" charset="0"/>
              </a:rPr>
              <a:t>una </a:t>
            </a:r>
            <a:r>
              <a:rPr sz="2000" spc="-5" dirty="0">
                <a:latin typeface="Times New Roman" panose="02020603050405020304" pitchFamily="18" charset="0"/>
                <a:cs typeface="Times New Roman" panose="02020603050405020304" pitchFamily="18" charset="0"/>
              </a:rPr>
              <a:t>mejor equipotencialización </a:t>
            </a:r>
            <a:r>
              <a:rPr sz="2000" dirty="0">
                <a:latin typeface="Times New Roman" panose="02020603050405020304" pitchFamily="18" charset="0"/>
                <a:cs typeface="Times New Roman" panose="02020603050405020304" pitchFamily="18" charset="0"/>
              </a:rPr>
              <a:t>del </a:t>
            </a:r>
            <a:r>
              <a:rPr sz="2000" spc="-5" dirty="0">
                <a:latin typeface="Times New Roman" panose="02020603050405020304" pitchFamily="18" charset="0"/>
                <a:cs typeface="Times New Roman" panose="02020603050405020304" pitchFamily="18" charset="0"/>
              </a:rPr>
              <a:t>terreno </a:t>
            </a:r>
            <a:r>
              <a:rPr sz="2000" dirty="0">
                <a:latin typeface="Times New Roman" panose="02020603050405020304" pitchFamily="18" charset="0"/>
                <a:cs typeface="Times New Roman" panose="02020603050405020304" pitchFamily="18" charset="0"/>
              </a:rPr>
              <a:t> deberá </a:t>
            </a:r>
            <a:r>
              <a:rPr sz="2000" spc="-5" dirty="0">
                <a:latin typeface="Times New Roman" panose="02020603050405020304" pitchFamily="18" charset="0"/>
                <a:cs typeface="Times New Roman" panose="02020603050405020304" pitchFamily="18" charset="0"/>
              </a:rPr>
              <a:t>procurarse </a:t>
            </a:r>
            <a:r>
              <a:rPr sz="2000" dirty="0">
                <a:latin typeface="Times New Roman" panose="02020603050405020304" pitchFamily="18" charset="0"/>
                <a:cs typeface="Times New Roman" panose="02020603050405020304" pitchFamily="18" charset="0"/>
              </a:rPr>
              <a:t>que </a:t>
            </a:r>
            <a:r>
              <a:rPr sz="2000" spc="-5" dirty="0">
                <a:latin typeface="Times New Roman" panose="02020603050405020304" pitchFamily="18" charset="0"/>
                <a:cs typeface="Times New Roman" panose="02020603050405020304" pitchFamily="18" charset="0"/>
              </a:rPr>
              <a:t>durante </a:t>
            </a:r>
            <a:r>
              <a:rPr sz="200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tendido </a:t>
            </a:r>
            <a:r>
              <a:rPr sz="2000" dirty="0">
                <a:latin typeface="Times New Roman" panose="02020603050405020304" pitchFamily="18" charset="0"/>
                <a:cs typeface="Times New Roman" panose="02020603050405020304" pitchFamily="18" charset="0"/>
              </a:rPr>
              <a:t>del conductor </a:t>
            </a:r>
            <a:r>
              <a:rPr sz="2000" spc="-10" dirty="0">
                <a:latin typeface="Times New Roman" panose="02020603050405020304" pitchFamily="18" charset="0"/>
                <a:cs typeface="Times New Roman" panose="02020603050405020304" pitchFamily="18" charset="0"/>
              </a:rPr>
              <a:t>de </a:t>
            </a:r>
            <a:r>
              <a:rPr sz="2000" dirty="0">
                <a:latin typeface="Times New Roman" panose="02020603050405020304" pitchFamily="18" charset="0"/>
                <a:cs typeface="Times New Roman" panose="02020603050405020304" pitchFamily="18" charset="0"/>
              </a:rPr>
              <a:t>la </a:t>
            </a:r>
            <a:r>
              <a:rPr sz="2000" spc="-5" dirty="0">
                <a:latin typeface="Times New Roman" panose="02020603050405020304" pitchFamily="18" charset="0"/>
                <a:cs typeface="Times New Roman" panose="02020603050405020304" pitchFamily="18" charset="0"/>
              </a:rPr>
              <a:t>malla </a:t>
            </a:r>
            <a:r>
              <a:rPr sz="2000" spc="-1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 tierra, </a:t>
            </a:r>
            <a:r>
              <a:rPr sz="200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mismo </a:t>
            </a:r>
            <a:r>
              <a:rPr sz="2000" dirty="0">
                <a:latin typeface="Times New Roman" panose="02020603050405020304" pitchFamily="18" charset="0"/>
                <a:cs typeface="Times New Roman" panose="02020603050405020304" pitchFamily="18" charset="0"/>
              </a:rPr>
              <a:t>se coloque a una </a:t>
            </a:r>
            <a:r>
              <a:rPr sz="2000" spc="-5" dirty="0">
                <a:latin typeface="Times New Roman" panose="02020603050405020304" pitchFamily="18" charset="0"/>
                <a:cs typeface="Times New Roman" panose="02020603050405020304" pitchFamily="18" charset="0"/>
              </a:rPr>
              <a:t>distancia </a:t>
            </a:r>
            <a:r>
              <a:rPr sz="200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aproximadamente </a:t>
            </a:r>
            <a:r>
              <a:rPr sz="2000" dirty="0">
                <a:latin typeface="Times New Roman" panose="02020603050405020304" pitchFamily="18" charset="0"/>
                <a:cs typeface="Times New Roman" panose="02020603050405020304" pitchFamily="18" charset="0"/>
              </a:rPr>
              <a:t>un </a:t>
            </a:r>
            <a:r>
              <a:rPr sz="2000" spc="-5" dirty="0">
                <a:latin typeface="Times New Roman" panose="02020603050405020304" pitchFamily="18" charset="0"/>
                <a:cs typeface="Times New Roman" panose="02020603050405020304" pitchFamily="18" charset="0"/>
              </a:rPr>
              <a:t>(1) </a:t>
            </a:r>
            <a:r>
              <a:rPr sz="2000" spc="-37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metro de </a:t>
            </a:r>
            <a:r>
              <a:rPr sz="2000" spc="-5" dirty="0">
                <a:latin typeface="Times New Roman" panose="02020603050405020304" pitchFamily="18" charset="0"/>
                <a:cs typeface="Times New Roman" panose="02020603050405020304" pitchFamily="18" charset="0"/>
              </a:rPr>
              <a:t>cualquier estructura metálica </a:t>
            </a:r>
            <a:r>
              <a:rPr sz="2000" dirty="0">
                <a:latin typeface="Times New Roman" panose="02020603050405020304" pitchFamily="18" charset="0"/>
                <a:cs typeface="Times New Roman" panose="02020603050405020304" pitchFamily="18" charset="0"/>
              </a:rPr>
              <a:t>y las </a:t>
            </a:r>
            <a:r>
              <a:rPr sz="2000" spc="-5" dirty="0">
                <a:latin typeface="Times New Roman" panose="02020603050405020304" pitchFamily="18" charset="0"/>
                <a:cs typeface="Times New Roman" panose="02020603050405020304" pitchFamily="18" charset="0"/>
              </a:rPr>
              <a:t>puestas </a:t>
            </a:r>
            <a:r>
              <a:rPr sz="2000" dirty="0">
                <a:latin typeface="Times New Roman" panose="02020603050405020304" pitchFamily="18" charset="0"/>
                <a:cs typeface="Times New Roman" panose="02020603050405020304" pitchFamily="18" charset="0"/>
              </a:rPr>
              <a:t>a </a:t>
            </a:r>
            <a:r>
              <a:rPr sz="2000" spc="-5" dirty="0">
                <a:latin typeface="Times New Roman" panose="02020603050405020304" pitchFamily="18" charset="0"/>
                <a:cs typeface="Times New Roman" panose="02020603050405020304" pitchFamily="18" charset="0"/>
              </a:rPr>
              <a:t>tierra </a:t>
            </a:r>
            <a:r>
              <a:rPr sz="2000" spc="-10" dirty="0">
                <a:latin typeface="Times New Roman" panose="02020603050405020304" pitchFamily="18" charset="0"/>
                <a:cs typeface="Times New Roman" panose="02020603050405020304" pitchFamily="18" charset="0"/>
              </a:rPr>
              <a:t>de esta </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última</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se</a:t>
            </a:r>
            <a:r>
              <a:rPr sz="2000" spc="-2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realicen</a:t>
            </a:r>
            <a:r>
              <a:rPr sz="2000" spc="-4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en</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lados</a:t>
            </a:r>
            <a:r>
              <a:rPr sz="2000" spc="-3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diferentes</a:t>
            </a:r>
            <a:r>
              <a:rPr sz="2000" spc="-2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de</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la</a:t>
            </a:r>
            <a:r>
              <a:rPr sz="2000" spc="-2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retícula</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la</a:t>
            </a:r>
            <a:r>
              <a:rPr sz="2000" spc="-2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malla</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a:t>
            </a:r>
            <a:r>
              <a:rPr sz="2000" spc="-2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tierra.</a:t>
            </a:r>
            <a:endParaRPr sz="2000" dirty="0">
              <a:latin typeface="Times New Roman" panose="02020603050405020304" pitchFamily="18" charset="0"/>
              <a:cs typeface="Times New Roman" panose="02020603050405020304" pitchFamily="18" charset="0"/>
            </a:endParaRPr>
          </a:p>
          <a:p>
            <a:pPr>
              <a:lnSpc>
                <a:spcPts val="1800"/>
              </a:lnSpc>
              <a:spcBef>
                <a:spcPts val="40"/>
              </a:spcBef>
            </a:pPr>
            <a:endParaRPr sz="2000" dirty="0">
              <a:latin typeface="Times New Roman" panose="02020603050405020304" pitchFamily="18" charset="0"/>
              <a:cs typeface="Times New Roman" panose="02020603050405020304" pitchFamily="18" charset="0"/>
            </a:endParaRPr>
          </a:p>
          <a:p>
            <a:pPr marL="212090" algn="just">
              <a:lnSpc>
                <a:spcPts val="1800"/>
              </a:lnSpc>
            </a:pPr>
            <a:r>
              <a:rPr lang="es-AR" sz="2000" spc="-5" dirty="0">
                <a:latin typeface="Times New Roman" panose="02020603050405020304" pitchFamily="18" charset="0"/>
                <a:cs typeface="Times New Roman" panose="02020603050405020304" pitchFamily="18" charset="0"/>
              </a:rPr>
              <a:t>      </a:t>
            </a:r>
            <a:r>
              <a:rPr sz="2000" spc="-5" dirty="0" err="1">
                <a:latin typeface="Times New Roman" panose="02020603050405020304" pitchFamily="18" charset="0"/>
                <a:cs typeface="Times New Roman" panose="02020603050405020304" pitchFamily="18" charset="0"/>
              </a:rPr>
              <a:t>Conexiones</a:t>
            </a:r>
            <a:endParaRPr lang="es-AR" sz="2000" spc="-5" dirty="0">
              <a:latin typeface="Times New Roman" panose="02020603050405020304" pitchFamily="18" charset="0"/>
              <a:cs typeface="Times New Roman" panose="02020603050405020304" pitchFamily="18" charset="0"/>
            </a:endParaRPr>
          </a:p>
          <a:p>
            <a:pPr marL="212090" algn="just">
              <a:lnSpc>
                <a:spcPts val="1800"/>
              </a:lnSpc>
            </a:pPr>
            <a:endParaRPr sz="2000" dirty="0">
              <a:latin typeface="Times New Roman" panose="02020603050405020304" pitchFamily="18" charset="0"/>
              <a:cs typeface="Times New Roman" panose="02020603050405020304" pitchFamily="18" charset="0"/>
            </a:endParaRPr>
          </a:p>
          <a:p>
            <a:pPr marL="355600" marR="5080" indent="-342900" algn="just">
              <a:lnSpc>
                <a:spcPts val="1800"/>
              </a:lnSpc>
              <a:spcBef>
                <a:spcPts val="815"/>
              </a:spcBef>
              <a:buFont typeface="Wingdings" panose="05000000000000000000" pitchFamily="2" charset="2"/>
              <a:buChar char="ü"/>
            </a:pPr>
            <a:r>
              <a:rPr sz="2000" dirty="0">
                <a:latin typeface="Times New Roman" panose="02020603050405020304" pitchFamily="18" charset="0"/>
                <a:cs typeface="Times New Roman" panose="02020603050405020304" pitchFamily="18" charset="0"/>
              </a:rPr>
              <a:t>Tanto </a:t>
            </a:r>
            <a:r>
              <a:rPr sz="2000" spc="-5" dirty="0">
                <a:latin typeface="Times New Roman" panose="02020603050405020304" pitchFamily="18" charset="0"/>
                <a:cs typeface="Times New Roman" panose="02020603050405020304" pitchFamily="18" charset="0"/>
              </a:rPr>
              <a:t>las conexiones entre los cables </a:t>
            </a:r>
            <a:r>
              <a:rPr sz="2000" dirty="0">
                <a:latin typeface="Times New Roman" panose="02020603050405020304" pitchFamily="18" charset="0"/>
                <a:cs typeface="Times New Roman" panose="02020603050405020304" pitchFamily="18" charset="0"/>
              </a:rPr>
              <a:t>de la malla </a:t>
            </a:r>
            <a:r>
              <a:rPr sz="2000" spc="-5" dirty="0">
                <a:latin typeface="Times New Roman" panose="02020603050405020304" pitchFamily="18" charset="0"/>
                <a:cs typeface="Times New Roman" panose="02020603050405020304" pitchFamily="18" charset="0"/>
              </a:rPr>
              <a:t>como las conexiones </a:t>
            </a:r>
            <a:r>
              <a:rPr sz="2000" spc="-37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de las </a:t>
            </a:r>
            <a:r>
              <a:rPr sz="2000" spc="-5" dirty="0">
                <a:latin typeface="Times New Roman" panose="02020603050405020304" pitchFamily="18" charset="0"/>
                <a:cs typeface="Times New Roman" panose="02020603050405020304" pitchFamily="18" charset="0"/>
              </a:rPr>
              <a:t>derivaciones </a:t>
            </a:r>
            <a:r>
              <a:rPr sz="2000" dirty="0">
                <a:latin typeface="Times New Roman" panose="02020603050405020304" pitchFamily="18" charset="0"/>
                <a:cs typeface="Times New Roman" panose="02020603050405020304" pitchFamily="18" charset="0"/>
              </a:rPr>
              <a:t>a </a:t>
            </a:r>
            <a:r>
              <a:rPr sz="2000" spc="-5" dirty="0">
                <a:latin typeface="Times New Roman" panose="02020603050405020304" pitchFamily="18" charset="0"/>
                <a:cs typeface="Times New Roman" panose="02020603050405020304" pitchFamily="18" charset="0"/>
              </a:rPr>
              <a:t>los equipos deberá hacerse por </a:t>
            </a:r>
            <a:r>
              <a:rPr sz="2000" dirty="0">
                <a:latin typeface="Times New Roman" panose="02020603050405020304" pitchFamily="18" charset="0"/>
                <a:cs typeface="Times New Roman" panose="02020603050405020304" pitchFamily="18" charset="0"/>
              </a:rPr>
              <a:t>soldadura </a:t>
            </a:r>
            <a:r>
              <a:rPr sz="2000" spc="-15" dirty="0">
                <a:latin typeface="Times New Roman" panose="02020603050405020304" pitchFamily="18" charset="0"/>
                <a:cs typeface="Times New Roman" panose="02020603050405020304" pitchFamily="18" charset="0"/>
              </a:rPr>
              <a:t>de </a:t>
            </a:r>
            <a:r>
              <a:rPr sz="2000" spc="-1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fusión, por </a:t>
            </a:r>
            <a:r>
              <a:rPr sz="2000" dirty="0">
                <a:latin typeface="Times New Roman" panose="02020603050405020304" pitchFamily="18" charset="0"/>
                <a:cs typeface="Times New Roman" panose="02020603050405020304" pitchFamily="18" charset="0"/>
              </a:rPr>
              <a:t>el </a:t>
            </a:r>
            <a:r>
              <a:rPr sz="2000" spc="-5" dirty="0">
                <a:latin typeface="Times New Roman" panose="02020603050405020304" pitchFamily="18" charset="0"/>
                <a:cs typeface="Times New Roman" panose="02020603050405020304" pitchFamily="18" charset="0"/>
              </a:rPr>
              <a:t>procedimiento aprobado, </a:t>
            </a:r>
            <a:r>
              <a:rPr sz="2000" dirty="0">
                <a:latin typeface="Times New Roman" panose="02020603050405020304" pitchFamily="18" charset="0"/>
                <a:cs typeface="Times New Roman" panose="02020603050405020304" pitchFamily="18" charset="0"/>
              </a:rPr>
              <a:t>y en los puntos </a:t>
            </a:r>
            <a:r>
              <a:rPr sz="2000" spc="-5" dirty="0">
                <a:latin typeface="Times New Roman" panose="02020603050405020304" pitchFamily="18" charset="0"/>
                <a:cs typeface="Times New Roman" panose="02020603050405020304" pitchFamily="18" charset="0"/>
              </a:rPr>
              <a:t>indicados </a:t>
            </a:r>
            <a:r>
              <a:rPr sz="2000" dirty="0">
                <a:latin typeface="Times New Roman" panose="02020603050405020304" pitchFamily="18" charset="0"/>
                <a:cs typeface="Times New Roman" panose="02020603050405020304" pitchFamily="18" charset="0"/>
              </a:rPr>
              <a:t>en </a:t>
            </a:r>
            <a:r>
              <a:rPr sz="2000" spc="-10" dirty="0">
                <a:latin typeface="Times New Roman" panose="02020603050405020304" pitchFamily="18" charset="0"/>
                <a:cs typeface="Times New Roman" panose="02020603050405020304" pitchFamily="18" charset="0"/>
              </a:rPr>
              <a:t>los </a:t>
            </a:r>
            <a:r>
              <a:rPr sz="2000" spc="-37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Planos. </a:t>
            </a:r>
            <a:endParaRPr lang="es-AR" sz="2000" dirty="0">
              <a:latin typeface="Times New Roman" panose="02020603050405020304" pitchFamily="18" charset="0"/>
              <a:cs typeface="Times New Roman" panose="02020603050405020304" pitchFamily="18" charset="0"/>
            </a:endParaRPr>
          </a:p>
          <a:p>
            <a:pPr marL="355600" marR="5080" indent="-342900" algn="just">
              <a:lnSpc>
                <a:spcPts val="1800"/>
              </a:lnSpc>
              <a:spcBef>
                <a:spcPts val="815"/>
              </a:spcBef>
              <a:buFont typeface="Wingdings" panose="05000000000000000000" pitchFamily="2" charset="2"/>
              <a:buChar char="ü"/>
            </a:pPr>
            <a:endParaRPr lang="es-AR" sz="2000" spc="-5" dirty="0">
              <a:latin typeface="Times New Roman" panose="02020603050405020304" pitchFamily="18" charset="0"/>
              <a:cs typeface="Times New Roman" panose="02020603050405020304" pitchFamily="18" charset="0"/>
            </a:endParaRPr>
          </a:p>
          <a:p>
            <a:pPr marL="355600" marR="5080" indent="-342900" algn="just">
              <a:lnSpc>
                <a:spcPts val="1800"/>
              </a:lnSpc>
              <a:spcBef>
                <a:spcPts val="815"/>
              </a:spcBef>
              <a:buFont typeface="Wingdings" panose="05000000000000000000" pitchFamily="2" charset="2"/>
              <a:buChar char="ü"/>
            </a:pPr>
            <a:r>
              <a:rPr sz="2000" spc="-5" dirty="0">
                <a:latin typeface="Times New Roman" panose="02020603050405020304" pitchFamily="18" charset="0"/>
                <a:cs typeface="Times New Roman" panose="02020603050405020304" pitchFamily="18" charset="0"/>
              </a:rPr>
              <a:t>Las conexiones </a:t>
            </a:r>
            <a:r>
              <a:rPr sz="2000" dirty="0">
                <a:latin typeface="Times New Roman" panose="02020603050405020304" pitchFamily="18" charset="0"/>
                <a:cs typeface="Times New Roman" panose="02020603050405020304" pitchFamily="18" charset="0"/>
              </a:rPr>
              <a:t>a </a:t>
            </a:r>
            <a:r>
              <a:rPr sz="2000" spc="-5" dirty="0">
                <a:latin typeface="Times New Roman" panose="02020603050405020304" pitchFamily="18" charset="0"/>
                <a:cs typeface="Times New Roman" panose="02020603050405020304" pitchFamily="18" charset="0"/>
              </a:rPr>
              <a:t>partes metálicas </a:t>
            </a:r>
            <a:r>
              <a:rPr sz="2000" spc="5" dirty="0">
                <a:latin typeface="Times New Roman" panose="02020603050405020304" pitchFamily="18" charset="0"/>
                <a:cs typeface="Times New Roman" panose="02020603050405020304" pitchFamily="18" charset="0"/>
              </a:rPr>
              <a:t>como </a:t>
            </a:r>
            <a:r>
              <a:rPr sz="2000" spc="-5" dirty="0">
                <a:latin typeface="Times New Roman" panose="02020603050405020304" pitchFamily="18" charset="0"/>
                <a:cs typeface="Times New Roman" panose="02020603050405020304" pitchFamily="18" charset="0"/>
              </a:rPr>
              <a:t>estructuras, equipos, </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tableros </a:t>
            </a:r>
            <a:r>
              <a:rPr sz="2000" dirty="0">
                <a:latin typeface="Times New Roman" panose="02020603050405020304" pitchFamily="18" charset="0"/>
                <a:cs typeface="Times New Roman" panose="02020603050405020304" pitchFamily="18" charset="0"/>
              </a:rPr>
              <a:t>o cualquier </a:t>
            </a:r>
            <a:r>
              <a:rPr sz="2000" spc="-5" dirty="0">
                <a:latin typeface="Times New Roman" panose="02020603050405020304" pitchFamily="18" charset="0"/>
                <a:cs typeface="Times New Roman" panose="02020603050405020304" pitchFamily="18" charset="0"/>
              </a:rPr>
              <a:t>pieza </a:t>
            </a:r>
            <a:r>
              <a:rPr sz="2000" dirty="0">
                <a:latin typeface="Times New Roman" panose="02020603050405020304" pitchFamily="18" charset="0"/>
                <a:cs typeface="Times New Roman" panose="02020603050405020304" pitchFamily="18" charset="0"/>
              </a:rPr>
              <a:t>no </a:t>
            </a:r>
            <a:r>
              <a:rPr sz="2000" spc="-5" dirty="0">
                <a:latin typeface="Times New Roman" panose="02020603050405020304" pitchFamily="18" charset="0"/>
                <a:cs typeface="Times New Roman" panose="02020603050405020304" pitchFamily="18" charset="0"/>
              </a:rPr>
              <a:t>empotrada </a:t>
            </a:r>
            <a:r>
              <a:rPr sz="2000" dirty="0">
                <a:latin typeface="Times New Roman" panose="02020603050405020304" pitchFamily="18" charset="0"/>
                <a:cs typeface="Times New Roman" panose="02020603050405020304" pitchFamily="18" charset="0"/>
              </a:rPr>
              <a:t>deberán hacerse </a:t>
            </a:r>
            <a:r>
              <a:rPr sz="2000" spc="-5" dirty="0">
                <a:latin typeface="Times New Roman" panose="02020603050405020304" pitchFamily="18" charset="0"/>
                <a:cs typeface="Times New Roman" panose="02020603050405020304" pitchFamily="18" charset="0"/>
              </a:rPr>
              <a:t>mediante </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conectores </a:t>
            </a:r>
            <a:r>
              <a:rPr sz="2000" dirty="0">
                <a:latin typeface="Times New Roman" panose="02020603050405020304" pitchFamily="18" charset="0"/>
                <a:cs typeface="Times New Roman" panose="02020603050405020304" pitchFamily="18" charset="0"/>
              </a:rPr>
              <a:t>fijados con </a:t>
            </a:r>
            <a:r>
              <a:rPr sz="2000" spc="-5" dirty="0">
                <a:latin typeface="Times New Roman" panose="02020603050405020304" pitchFamily="18" charset="0"/>
                <a:cs typeface="Times New Roman" panose="02020603050405020304" pitchFamily="18" charset="0"/>
              </a:rPr>
              <a:t>pernos, asegurando </a:t>
            </a:r>
            <a:r>
              <a:rPr sz="2000" dirty="0">
                <a:latin typeface="Times New Roman" panose="02020603050405020304" pitchFamily="18" charset="0"/>
                <a:cs typeface="Times New Roman" panose="02020603050405020304" pitchFamily="18" charset="0"/>
              </a:rPr>
              <a:t>una </a:t>
            </a:r>
            <a:r>
              <a:rPr sz="2000" spc="-5" dirty="0">
                <a:latin typeface="Times New Roman" panose="02020603050405020304" pitchFamily="18" charset="0"/>
                <a:cs typeface="Times New Roman" panose="02020603050405020304" pitchFamily="18" charset="0"/>
              </a:rPr>
              <a:t>superficie </a:t>
            </a:r>
            <a:r>
              <a:rPr sz="2000" dirty="0">
                <a:latin typeface="Times New Roman" panose="02020603050405020304" pitchFamily="18" charset="0"/>
                <a:cs typeface="Times New Roman" panose="02020603050405020304" pitchFamily="18" charset="0"/>
              </a:rPr>
              <a:t>de </a:t>
            </a:r>
            <a:r>
              <a:rPr sz="2000" spc="-5" dirty="0">
                <a:latin typeface="Times New Roman" panose="02020603050405020304" pitchFamily="18" charset="0"/>
                <a:cs typeface="Times New Roman" panose="02020603050405020304" pitchFamily="18" charset="0"/>
              </a:rPr>
              <a:t>contacto </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mayor</a:t>
            </a:r>
            <a:r>
              <a:rPr sz="2000" dirty="0">
                <a:latin typeface="Times New Roman" panose="02020603050405020304" pitchFamily="18" charset="0"/>
                <a:cs typeface="Times New Roman" panose="02020603050405020304" pitchFamily="18" charset="0"/>
              </a:rPr>
              <a:t> de 300 </a:t>
            </a:r>
            <a:r>
              <a:rPr sz="2000" spc="-5" dirty="0">
                <a:latin typeface="Times New Roman" panose="02020603050405020304" pitchFamily="18" charset="0"/>
                <a:cs typeface="Times New Roman" panose="02020603050405020304" pitchFamily="18" charset="0"/>
              </a:rPr>
              <a:t>mm2.</a:t>
            </a:r>
            <a:r>
              <a:rPr lang="es-AR" sz="2000" spc="-5" dirty="0">
                <a:latin typeface="Times New Roman" panose="02020603050405020304" pitchFamily="18" charset="0"/>
                <a:cs typeface="Times New Roman" panose="02020603050405020304" pitchFamily="18" charset="0"/>
              </a:rPr>
              <a:t> </a:t>
            </a:r>
          </a:p>
          <a:p>
            <a:pPr marL="355600" marR="5080" indent="-342900" algn="just">
              <a:lnSpc>
                <a:spcPts val="1800"/>
              </a:lnSpc>
              <a:spcBef>
                <a:spcPts val="815"/>
              </a:spcBef>
              <a:buFont typeface="Wingdings" panose="05000000000000000000" pitchFamily="2" charset="2"/>
              <a:buChar char="ü"/>
            </a:pPr>
            <a:endParaRPr lang="es-AR" sz="2000" spc="-5" dirty="0">
              <a:latin typeface="Times New Roman" panose="02020603050405020304" pitchFamily="18" charset="0"/>
              <a:cs typeface="Times New Roman" panose="02020603050405020304" pitchFamily="18" charset="0"/>
            </a:endParaRPr>
          </a:p>
          <a:p>
            <a:pPr marL="355600" marR="5080" indent="-342900" algn="just">
              <a:lnSpc>
                <a:spcPts val="1800"/>
              </a:lnSpc>
              <a:spcBef>
                <a:spcPts val="815"/>
              </a:spcBef>
              <a:buFont typeface="Wingdings" panose="05000000000000000000" pitchFamily="2" charset="2"/>
              <a:buChar char="ü"/>
            </a:pPr>
            <a:r>
              <a:rPr lang="es-AR" sz="2000" dirty="0">
                <a:latin typeface="Times New Roman" panose="02020603050405020304" pitchFamily="18" charset="0"/>
                <a:cs typeface="Times New Roman" panose="02020603050405020304" pitchFamily="18" charset="0"/>
              </a:rPr>
              <a:t>Las </a:t>
            </a:r>
            <a:r>
              <a:rPr lang="es-AR" sz="2000" spc="-5" dirty="0">
                <a:latin typeface="Times New Roman" panose="02020603050405020304" pitchFamily="18" charset="0"/>
                <a:cs typeface="Times New Roman" panose="02020603050405020304" pitchFamily="18" charset="0"/>
              </a:rPr>
              <a:t>conexiones </a:t>
            </a:r>
            <a:r>
              <a:rPr lang="es-AR" sz="2000" dirty="0">
                <a:latin typeface="Times New Roman" panose="02020603050405020304" pitchFamily="18" charset="0"/>
                <a:cs typeface="Times New Roman" panose="02020603050405020304" pitchFamily="18" charset="0"/>
              </a:rPr>
              <a:t>a </a:t>
            </a:r>
            <a:r>
              <a:rPr lang="es-AR" sz="2000" spc="-5" dirty="0">
                <a:latin typeface="Times New Roman" panose="02020603050405020304" pitchFamily="18" charset="0"/>
                <a:cs typeface="Times New Roman" panose="02020603050405020304" pitchFamily="18" charset="0"/>
              </a:rPr>
              <a:t>piezas metálicas empotrados, barras </a:t>
            </a:r>
            <a:r>
              <a:rPr lang="es-AR" sz="2000" dirty="0">
                <a:latin typeface="Times New Roman" panose="02020603050405020304" pitchFamily="18" charset="0"/>
                <a:cs typeface="Times New Roman" panose="02020603050405020304" pitchFamily="18" charset="0"/>
              </a:rPr>
              <a:t>de </a:t>
            </a:r>
            <a:r>
              <a:rPr lang="es-AR" sz="2000" spc="-5" dirty="0">
                <a:latin typeface="Times New Roman" panose="02020603050405020304" pitchFamily="18" charset="0"/>
                <a:cs typeface="Times New Roman" panose="02020603050405020304" pitchFamily="18" charset="0"/>
              </a:rPr>
              <a:t>acero </a:t>
            </a:r>
            <a:r>
              <a:rPr lang="es-AR" sz="2000" spc="-10" dirty="0">
                <a:latin typeface="Times New Roman" panose="02020603050405020304" pitchFamily="18" charset="0"/>
                <a:cs typeface="Times New Roman" panose="02020603050405020304" pitchFamily="18" charset="0"/>
              </a:rPr>
              <a:t>de </a:t>
            </a:r>
            <a:r>
              <a:rPr lang="es-AR" sz="2000" spc="-5" dirty="0">
                <a:latin typeface="Times New Roman" panose="02020603050405020304" pitchFamily="18" charset="0"/>
                <a:cs typeface="Times New Roman" panose="02020603050405020304" pitchFamily="18" charset="0"/>
              </a:rPr>
              <a:t> refuerzo,</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rieles</a:t>
            </a:r>
            <a:r>
              <a:rPr lang="es-AR" sz="2000" dirty="0">
                <a:latin typeface="Times New Roman" panose="02020603050405020304" pitchFamily="18" charset="0"/>
                <a:cs typeface="Times New Roman" panose="02020603050405020304" pitchFamily="18" charset="0"/>
              </a:rPr>
              <a:t> </a:t>
            </a:r>
            <a:r>
              <a:rPr lang="es-AR" sz="2000" spc="-5" dirty="0" err="1">
                <a:latin typeface="Times New Roman" panose="02020603050405020304" pitchFamily="18" charset="0"/>
                <a:cs typeface="Times New Roman" panose="02020603050405020304" pitchFamily="18" charset="0"/>
              </a:rPr>
              <a:t>etc</a:t>
            </a:r>
            <a:r>
              <a:rPr lang="es-AR" sz="2000" spc="-5" dirty="0">
                <a:latin typeface="Times New Roman" panose="02020603050405020304" pitchFamily="18" charset="0"/>
                <a:cs typeface="Times New Roman" panose="02020603050405020304" pitchFamily="18" charset="0"/>
              </a:rPr>
              <a:t>,</a:t>
            </a:r>
            <a:r>
              <a:rPr lang="es-AR" sz="2000" dirty="0">
                <a:latin typeface="Times New Roman" panose="02020603050405020304" pitchFamily="18" charset="0"/>
                <a:cs typeface="Times New Roman" panose="02020603050405020304" pitchFamily="18" charset="0"/>
              </a:rPr>
              <a:t> deberán</a:t>
            </a:r>
            <a:r>
              <a:rPr lang="es-AR" sz="2000" spc="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ser</a:t>
            </a:r>
            <a:r>
              <a:rPr lang="es-AR" sz="2000" spc="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soldadas</a:t>
            </a:r>
            <a:r>
              <a:rPr lang="es-AR" sz="2000" spc="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con</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bronce</a:t>
            </a:r>
            <a:r>
              <a:rPr lang="es-AR" sz="2000" dirty="0">
                <a:latin typeface="Times New Roman" panose="02020603050405020304" pitchFamily="18" charset="0"/>
                <a:cs typeface="Times New Roman" panose="02020603050405020304" pitchFamily="18" charset="0"/>
              </a:rPr>
              <a:t> o</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mediante </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soldadura</a:t>
            </a:r>
            <a:r>
              <a:rPr lang="es-AR" sz="2000" dirty="0">
                <a:latin typeface="Times New Roman" panose="02020603050405020304" pitchFamily="18" charset="0"/>
                <a:cs typeface="Times New Roman" panose="02020603050405020304" pitchFamily="18" charset="0"/>
              </a:rPr>
              <a:t> de</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fusión,</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exceptuando</a:t>
            </a:r>
            <a:r>
              <a:rPr lang="es-AR" sz="2000" dirty="0">
                <a:latin typeface="Times New Roman" panose="02020603050405020304" pitchFamily="18" charset="0"/>
                <a:cs typeface="Times New Roman" panose="02020603050405020304" pitchFamily="18" charset="0"/>
              </a:rPr>
              <a:t> las</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conexiones</a:t>
            </a:r>
            <a:r>
              <a:rPr lang="es-AR" sz="2000" dirty="0">
                <a:latin typeface="Times New Roman" panose="02020603050405020304" pitchFamily="18" charset="0"/>
                <a:cs typeface="Times New Roman" panose="02020603050405020304" pitchFamily="18" charset="0"/>
              </a:rPr>
              <a:t> a</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piezas </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galvanizadas,</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las </a:t>
            </a:r>
            <a:r>
              <a:rPr lang="es-AR" sz="2000" dirty="0">
                <a:latin typeface="Times New Roman" panose="02020603050405020304" pitchFamily="18" charset="0"/>
                <a:cs typeface="Times New Roman" panose="02020603050405020304" pitchFamily="18" charset="0"/>
              </a:rPr>
              <a:t>cuales</a:t>
            </a:r>
            <a:r>
              <a:rPr lang="es-AR" sz="2000" spc="-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deberán</a:t>
            </a:r>
            <a:r>
              <a:rPr lang="es-AR" sz="2000" spc="-1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hacerse</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con</a:t>
            </a:r>
            <a:r>
              <a:rPr lang="es-AR" sz="2000" spc="-5" dirty="0">
                <a:latin typeface="Times New Roman" panose="02020603050405020304" pitchFamily="18" charset="0"/>
                <a:cs typeface="Times New Roman" panose="02020603050405020304" pitchFamily="18" charset="0"/>
              </a:rPr>
              <a:t> pernos.</a:t>
            </a:r>
          </a:p>
          <a:p>
            <a:pPr marL="355600" marR="5080" indent="-342900" algn="just">
              <a:lnSpc>
                <a:spcPts val="1800"/>
              </a:lnSpc>
              <a:spcBef>
                <a:spcPts val="815"/>
              </a:spcBef>
              <a:buFont typeface="Wingdings" panose="05000000000000000000" pitchFamily="2" charset="2"/>
              <a:buChar char="ü"/>
            </a:pPr>
            <a:endParaRPr lang="es-AR" sz="2000" spc="-5" dirty="0">
              <a:latin typeface="Times New Roman" panose="02020603050405020304" pitchFamily="18" charset="0"/>
              <a:cs typeface="Times New Roman" panose="02020603050405020304" pitchFamily="18" charset="0"/>
            </a:endParaRPr>
          </a:p>
          <a:p>
            <a:pPr marL="260985" algn="just">
              <a:lnSpc>
                <a:spcPts val="1800"/>
              </a:lnSpc>
            </a:pPr>
            <a:r>
              <a:rPr lang="es-AR" sz="2000" spc="-5" dirty="0">
                <a:latin typeface="Times New Roman" panose="02020603050405020304" pitchFamily="18" charset="0"/>
                <a:cs typeface="Times New Roman" panose="02020603050405020304" pitchFamily="18" charset="0"/>
              </a:rPr>
              <a:t>      Inserciones</a:t>
            </a:r>
            <a:endParaRPr lang="es-AR" sz="2000" dirty="0">
              <a:latin typeface="Times New Roman" panose="02020603050405020304" pitchFamily="18" charset="0"/>
              <a:cs typeface="Times New Roman" panose="02020603050405020304" pitchFamily="18" charset="0"/>
            </a:endParaRPr>
          </a:p>
          <a:p>
            <a:pPr marL="355600" marR="5715" indent="-342900" algn="just">
              <a:lnSpc>
                <a:spcPts val="1800"/>
              </a:lnSpc>
              <a:spcBef>
                <a:spcPts val="805"/>
              </a:spcBef>
              <a:buFont typeface="Wingdings" panose="05000000000000000000" pitchFamily="2" charset="2"/>
              <a:buChar char="ü"/>
            </a:pPr>
            <a:r>
              <a:rPr lang="es-AR" sz="2000" dirty="0">
                <a:latin typeface="Times New Roman" panose="02020603050405020304" pitchFamily="18" charset="0"/>
                <a:cs typeface="Times New Roman" panose="02020603050405020304" pitchFamily="18" charset="0"/>
              </a:rPr>
              <a:t>En</a:t>
            </a:r>
            <a:r>
              <a:rPr lang="es-AR" sz="2000" spc="-8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los</a:t>
            </a:r>
            <a:r>
              <a:rPr lang="es-AR" sz="2000" spc="-8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sitios</a:t>
            </a:r>
            <a:r>
              <a:rPr lang="es-AR" sz="2000" spc="-8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donde</a:t>
            </a:r>
            <a:r>
              <a:rPr lang="es-AR" sz="2000" spc="-10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emerjan</a:t>
            </a:r>
            <a:r>
              <a:rPr lang="es-AR" sz="2000" spc="-7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derivaciones</a:t>
            </a:r>
            <a:r>
              <a:rPr lang="es-AR" sz="2000" spc="-8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a:t>
            </a:r>
            <a:r>
              <a:rPr lang="es-AR" sz="2000" spc="-8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puesta</a:t>
            </a:r>
            <a:r>
              <a:rPr lang="es-AR" sz="2000" spc="-7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a</a:t>
            </a:r>
            <a:r>
              <a:rPr lang="es-AR" sz="2000" spc="-8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tierra</a:t>
            </a:r>
            <a:r>
              <a:rPr lang="es-AR" sz="2000" spc="-7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del</a:t>
            </a:r>
            <a:r>
              <a:rPr lang="es-AR" sz="2000" spc="-1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concreto, </a:t>
            </a:r>
            <a:r>
              <a:rPr lang="es-AR" sz="2000" spc="-37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deberán</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suministrarse</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inserciones</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metálicas</a:t>
            </a:r>
            <a:r>
              <a:rPr lang="es-AR" sz="2000" dirty="0">
                <a:latin typeface="Times New Roman" panose="02020603050405020304" pitchFamily="18" charset="0"/>
                <a:cs typeface="Times New Roman" panose="02020603050405020304" pitchFamily="18" charset="0"/>
              </a:rPr>
              <a:t> </a:t>
            </a:r>
            <a:r>
              <a:rPr lang="es-AR" sz="2000" spc="-10" dirty="0">
                <a:latin typeface="Times New Roman" panose="02020603050405020304" pitchFamily="18" charset="0"/>
                <a:cs typeface="Times New Roman" panose="02020603050405020304" pitchFamily="18" charset="0"/>
              </a:rPr>
              <a:t>de</a:t>
            </a:r>
            <a:r>
              <a:rPr lang="es-AR" sz="2000" spc="-5" dirty="0">
                <a:latin typeface="Times New Roman" panose="02020603050405020304" pitchFamily="18" charset="0"/>
                <a:cs typeface="Times New Roman" panose="02020603050405020304" pitchFamily="18" charset="0"/>
              </a:rPr>
              <a:t> Puesta</a:t>
            </a:r>
            <a:r>
              <a:rPr lang="es-AR" sz="2000" dirty="0">
                <a:latin typeface="Times New Roman" panose="02020603050405020304" pitchFamily="18" charset="0"/>
                <a:cs typeface="Times New Roman" panose="02020603050405020304" pitchFamily="18" charset="0"/>
              </a:rPr>
              <a:t> a</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tierra, </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instalaciones </a:t>
            </a:r>
            <a:r>
              <a:rPr lang="es-AR" sz="2000" dirty="0">
                <a:latin typeface="Times New Roman" panose="02020603050405020304" pitchFamily="18" charset="0"/>
                <a:cs typeface="Times New Roman" panose="02020603050405020304" pitchFamily="18" charset="0"/>
              </a:rPr>
              <a:t>a ras con </a:t>
            </a:r>
            <a:r>
              <a:rPr lang="es-AR" sz="2000" spc="-10" dirty="0">
                <a:latin typeface="Times New Roman" panose="02020603050405020304" pitchFamily="18" charset="0"/>
                <a:cs typeface="Times New Roman" panose="02020603050405020304" pitchFamily="18" charset="0"/>
              </a:rPr>
              <a:t>la </a:t>
            </a:r>
            <a:r>
              <a:rPr lang="es-AR" sz="2000" spc="-5" dirty="0">
                <a:latin typeface="Times New Roman" panose="02020603050405020304" pitchFamily="18" charset="0"/>
                <a:cs typeface="Times New Roman" panose="02020603050405020304" pitchFamily="18" charset="0"/>
              </a:rPr>
              <a:t>superficie acabada </a:t>
            </a:r>
            <a:r>
              <a:rPr lang="es-AR" sz="2000" dirty="0">
                <a:latin typeface="Times New Roman" panose="02020603050405020304" pitchFamily="18" charset="0"/>
                <a:cs typeface="Times New Roman" panose="02020603050405020304" pitchFamily="18" charset="0"/>
              </a:rPr>
              <a:t>del </a:t>
            </a:r>
            <a:r>
              <a:rPr lang="es-AR" sz="2000" spc="-5" dirty="0">
                <a:latin typeface="Times New Roman" panose="02020603050405020304" pitchFamily="18" charset="0"/>
                <a:cs typeface="Times New Roman" panose="02020603050405020304" pitchFamily="18" charset="0"/>
              </a:rPr>
              <a:t>concreto. Así </a:t>
            </a:r>
            <a:r>
              <a:rPr lang="es-AR" sz="2000" spc="-10" dirty="0">
                <a:latin typeface="Times New Roman" panose="02020603050405020304" pitchFamily="18" charset="0"/>
                <a:cs typeface="Times New Roman" panose="02020603050405020304" pitchFamily="18" charset="0"/>
              </a:rPr>
              <a:t>mismo, </a:t>
            </a:r>
            <a:r>
              <a:rPr lang="es-AR" sz="2000" spc="-5" dirty="0">
                <a:latin typeface="Times New Roman" panose="02020603050405020304" pitchFamily="18" charset="0"/>
                <a:cs typeface="Times New Roman" panose="02020603050405020304" pitchFamily="18" charset="0"/>
              </a:rPr>
              <a:t> deben</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suministrarse</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inserciones</a:t>
            </a:r>
            <a:r>
              <a:rPr lang="es-AR" sz="2000" dirty="0">
                <a:latin typeface="Times New Roman" panose="02020603050405020304" pitchFamily="18" charset="0"/>
                <a:cs typeface="Times New Roman" panose="02020603050405020304" pitchFamily="18" charset="0"/>
              </a:rPr>
              <a:t> para</a:t>
            </a:r>
            <a:r>
              <a:rPr lang="es-AR" sz="2000" spc="5"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derivaciones</a:t>
            </a:r>
            <a:r>
              <a:rPr lang="es-AR" sz="200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futuras</a:t>
            </a:r>
            <a:r>
              <a:rPr lang="es-AR" sz="2000" dirty="0">
                <a:latin typeface="Times New Roman" panose="02020603050405020304" pitchFamily="18" charset="0"/>
                <a:cs typeface="Times New Roman" panose="02020603050405020304" pitchFamily="18" charset="0"/>
              </a:rPr>
              <a:t> o </a:t>
            </a:r>
            <a:r>
              <a:rPr lang="es-AR" sz="2000" spc="-37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extensiones</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de</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la</a:t>
            </a:r>
            <a:r>
              <a:rPr lang="es-AR" sz="2000" spc="-1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malla</a:t>
            </a:r>
            <a:r>
              <a:rPr lang="es-AR" sz="2000" spc="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según</a:t>
            </a:r>
            <a:r>
              <a:rPr lang="es-AR" sz="2000" spc="-10"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se</a:t>
            </a:r>
            <a:r>
              <a:rPr lang="es-AR" sz="2000" spc="-1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indique</a:t>
            </a:r>
            <a:r>
              <a:rPr lang="es-AR" sz="2000" dirty="0">
                <a:latin typeface="Times New Roman" panose="02020603050405020304" pitchFamily="18" charset="0"/>
                <a:cs typeface="Times New Roman" panose="02020603050405020304" pitchFamily="18" charset="0"/>
              </a:rPr>
              <a:t> en</a:t>
            </a:r>
            <a:r>
              <a:rPr lang="es-AR" sz="2000" spc="-10" dirty="0">
                <a:latin typeface="Times New Roman" panose="02020603050405020304" pitchFamily="18" charset="0"/>
                <a:cs typeface="Times New Roman" panose="02020603050405020304" pitchFamily="18" charset="0"/>
              </a:rPr>
              <a:t> </a:t>
            </a:r>
            <a:r>
              <a:rPr lang="es-AR" sz="2000" spc="-5" dirty="0">
                <a:latin typeface="Times New Roman" panose="02020603050405020304" pitchFamily="18" charset="0"/>
                <a:cs typeface="Times New Roman" panose="02020603050405020304" pitchFamily="18" charset="0"/>
              </a:rPr>
              <a:t>los</a:t>
            </a:r>
            <a:r>
              <a:rPr lang="es-AR" sz="2000" spc="5" dirty="0">
                <a:latin typeface="Times New Roman" panose="02020603050405020304" pitchFamily="18" charset="0"/>
                <a:cs typeface="Times New Roman" panose="02020603050405020304" pitchFamily="18" charset="0"/>
              </a:rPr>
              <a:t> </a:t>
            </a:r>
            <a:r>
              <a:rPr lang="es-AR" sz="2000" dirty="0">
                <a:latin typeface="Times New Roman" panose="02020603050405020304" pitchFamily="18" charset="0"/>
                <a:cs typeface="Times New Roman" panose="02020603050405020304" pitchFamily="18" charset="0"/>
              </a:rPr>
              <a:t>Planos</a:t>
            </a:r>
          </a:p>
          <a:p>
            <a:pPr>
              <a:lnSpc>
                <a:spcPts val="2200"/>
              </a:lnSpc>
              <a:spcBef>
                <a:spcPts val="40"/>
              </a:spcBef>
            </a:pPr>
            <a:endParaRPr lang="es-AR" sz="2000" dirty="0">
              <a:latin typeface="Times New Roman" panose="02020603050405020304" pitchFamily="18" charset="0"/>
              <a:cs typeface="Times New Roman" panose="02020603050405020304" pitchFamily="18" charset="0"/>
            </a:endParaRPr>
          </a:p>
          <a:p>
            <a:pPr marL="355600" marR="5080" indent="-342900" algn="just">
              <a:lnSpc>
                <a:spcPts val="2200"/>
              </a:lnSpc>
              <a:spcBef>
                <a:spcPts val="815"/>
              </a:spcBef>
              <a:buFont typeface="Wingdings" panose="05000000000000000000" pitchFamily="2" charset="2"/>
              <a:buChar char="ü"/>
            </a:pPr>
            <a:endParaRPr sz="2000" b="1" dirty="0">
              <a:latin typeface="Times New Roman" panose="02020603050405020304" pitchFamily="18" charset="0"/>
              <a:cs typeface="Times New Roman" panose="02020603050405020304" pitchFamily="18" charset="0"/>
            </a:endParaRPr>
          </a:p>
        </p:txBody>
      </p:sp>
      <p:pic>
        <p:nvPicPr>
          <p:cNvPr id="3" name="object 5">
            <a:extLst>
              <a:ext uri="{FF2B5EF4-FFF2-40B4-BE49-F238E27FC236}">
                <a16:creationId xmlns:a16="http://schemas.microsoft.com/office/drawing/2014/main" xmlns="" id="{DE5182EA-505E-4B36-A88C-CA5E7D431B44}"/>
              </a:ext>
            </a:extLst>
          </p:cNvPr>
          <p:cNvPicPr/>
          <p:nvPr/>
        </p:nvPicPr>
        <p:blipFill>
          <a:blip r:embed="rId3" cstate="print"/>
          <a:stretch>
            <a:fillRect/>
          </a:stretch>
        </p:blipFill>
        <p:spPr>
          <a:xfrm>
            <a:off x="10972800" y="213902"/>
            <a:ext cx="2208357" cy="548098"/>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3411200" cy="1005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bject 4"/>
          <p:cNvSpPr txBox="1"/>
          <p:nvPr/>
        </p:nvSpPr>
        <p:spPr>
          <a:xfrm>
            <a:off x="2250089" y="1295400"/>
            <a:ext cx="9364399" cy="6444507"/>
          </a:xfrm>
          <a:prstGeom prst="rect">
            <a:avLst/>
          </a:prstGeom>
        </p:spPr>
        <p:txBody>
          <a:bodyPr vert="horz" lIns="91440" tIns="45720" rIns="91440" bIns="45720" rtlCol="0">
            <a:normAutofit/>
          </a:bodyPr>
          <a:lstStyle/>
          <a:p>
            <a:pPr indent="-228600">
              <a:lnSpc>
                <a:spcPct val="90000"/>
              </a:lnSpc>
              <a:buFont typeface="Arial" panose="020B0604020202020204" pitchFamily="34" charset="0"/>
              <a:buChar char="•"/>
            </a:pPr>
            <a:endParaRPr lang="en-US" sz="2600" dirty="0">
              <a:latin typeface="Times New Roman" panose="02020603050405020304" pitchFamily="18" charset="0"/>
              <a:cs typeface="Times New Roman" panose="02020603050405020304" pitchFamily="18" charset="0"/>
            </a:endParaRPr>
          </a:p>
          <a:p>
            <a:pPr indent="-228600">
              <a:lnSpc>
                <a:spcPct val="90000"/>
              </a:lnSpc>
              <a:spcBef>
                <a:spcPts val="25"/>
              </a:spcBef>
              <a:buFont typeface="Arial" panose="020B0604020202020204" pitchFamily="34" charset="0"/>
              <a:buChar char="•"/>
            </a:pPr>
            <a:endParaRPr lang="en-US" sz="2600" dirty="0">
              <a:latin typeface="Times New Roman" panose="02020603050405020304" pitchFamily="18" charset="0"/>
              <a:cs typeface="Times New Roman" panose="02020603050405020304" pitchFamily="18" charset="0"/>
            </a:endParaRPr>
          </a:p>
          <a:p>
            <a:pPr marL="32385">
              <a:lnSpc>
                <a:spcPct val="90000"/>
              </a:lnSpc>
            </a:pPr>
            <a:endParaRPr lang="en-US" sz="2600" dirty="0">
              <a:latin typeface="Times New Roman" panose="02020603050405020304" pitchFamily="18" charset="0"/>
              <a:cs typeface="Times New Roman" panose="02020603050405020304" pitchFamily="18" charset="0"/>
            </a:endParaRPr>
          </a:p>
          <a:p>
            <a:pPr marL="12700" indent="-228600">
              <a:lnSpc>
                <a:spcPct val="90000"/>
              </a:lnSpc>
              <a:buFont typeface="Arial" panose="020B0604020202020204" pitchFamily="34" charset="0"/>
              <a:buChar char="•"/>
            </a:pPr>
            <a:r>
              <a:rPr lang="en-US" sz="26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n-US" sz="26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n-US" sz="2600" b="1" u="sng" spc="-4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600" b="1" u="sng"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mediciones</a:t>
            </a:r>
            <a:endParaRPr lang="en-US" sz="2600" b="1" u="sng"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2700" indent="-228600">
              <a:lnSpc>
                <a:spcPct val="90000"/>
              </a:lnSpc>
              <a:buFont typeface="Arial" panose="020B0604020202020204" pitchFamily="34" charset="0"/>
              <a:buChar char="•"/>
            </a:pPr>
            <a:endParaRPr lang="en-US" sz="26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355600" marR="5080" indent="-228600">
              <a:lnSpc>
                <a:spcPct val="90000"/>
              </a:lnSpc>
              <a:spcBef>
                <a:spcPts val="810"/>
              </a:spcBef>
              <a:buFont typeface="Arial" panose="020B0604020202020204" pitchFamily="34" charset="0"/>
              <a:buChar char="•"/>
            </a:pP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Una </a:t>
            </a:r>
            <a:r>
              <a:rPr lang="en-US" sz="26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vez</a:t>
            </a: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se </a:t>
            </a:r>
            <a:r>
              <a:rPr lang="en-US" sz="26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encuentre</a:t>
            </a: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6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tendido</a:t>
            </a: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6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t>
            </a:r>
            <a:r>
              <a:rPr lang="en-US"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cable, </a:t>
            </a:r>
            <a:r>
              <a:rPr lang="en-US"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 </a:t>
            </a:r>
            <a:r>
              <a:rPr lang="en-US" sz="26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deben</a:t>
            </a: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6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realizar</a:t>
            </a: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las </a:t>
            </a:r>
            <a:r>
              <a:rPr lang="en-US" sz="2600" b="1" spc="-5"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siguientes</a:t>
            </a: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600" b="1" spc="-37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6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pruebas</a:t>
            </a:r>
            <a:r>
              <a:rPr lang="en-US"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marR="5080">
              <a:lnSpc>
                <a:spcPct val="90000"/>
              </a:lnSpc>
              <a:spcBef>
                <a:spcPts val="810"/>
              </a:spcBef>
            </a:pPr>
            <a:r>
              <a:rPr lang="en-US" sz="2600" b="1" spc="5"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L="1270000" marR="5080" lvl="2" indent="-228600">
              <a:lnSpc>
                <a:spcPct val="90000"/>
              </a:lnSpc>
              <a:spcBef>
                <a:spcPts val="810"/>
              </a:spcBef>
              <a:buFont typeface="Arial" panose="020B0604020202020204" pitchFamily="34" charset="0"/>
              <a:buChar char="•"/>
            </a:pPr>
            <a:r>
              <a:rPr lang="en-US" sz="2600" b="1" spc="-5" dirty="0" err="1">
                <a:latin typeface="Times New Roman" panose="02020603050405020304" pitchFamily="18" charset="0"/>
                <a:cs typeface="Times New Roman" panose="02020603050405020304" pitchFamily="18" charset="0"/>
              </a:rPr>
              <a:t>verificación</a:t>
            </a:r>
            <a:r>
              <a:rPr lang="en-US" sz="2600" b="1" dirty="0">
                <a:latin typeface="Times New Roman" panose="02020603050405020304" pitchFamily="18" charset="0"/>
                <a:cs typeface="Times New Roman" panose="02020603050405020304" pitchFamily="18" charset="0"/>
              </a:rPr>
              <a:t> </a:t>
            </a:r>
            <a:r>
              <a:rPr lang="en-US" sz="2600" b="1" spc="-5" dirty="0" err="1">
                <a:latin typeface="Times New Roman" panose="02020603050405020304" pitchFamily="18" charset="0"/>
                <a:cs typeface="Times New Roman" panose="02020603050405020304" pitchFamily="18" charset="0"/>
              </a:rPr>
              <a:t>mecánica</a:t>
            </a:r>
            <a:r>
              <a:rPr lang="en-US" sz="2600" b="1" dirty="0">
                <a:latin typeface="Times New Roman" panose="02020603050405020304" pitchFamily="18" charset="0"/>
                <a:cs typeface="Times New Roman" panose="02020603050405020304" pitchFamily="18" charset="0"/>
              </a:rPr>
              <a:t> de</a:t>
            </a:r>
            <a:r>
              <a:rPr lang="en-US" sz="2600" b="1" spc="5" dirty="0">
                <a:latin typeface="Times New Roman" panose="02020603050405020304" pitchFamily="18" charset="0"/>
                <a:cs typeface="Times New Roman" panose="02020603050405020304" pitchFamily="18" charset="0"/>
              </a:rPr>
              <a:t> </a:t>
            </a:r>
            <a:r>
              <a:rPr lang="en-US" sz="2600" b="1" spc="-5" dirty="0" err="1">
                <a:latin typeface="Times New Roman" panose="02020603050405020304" pitchFamily="18" charset="0"/>
                <a:cs typeface="Times New Roman" panose="02020603050405020304" pitchFamily="18" charset="0"/>
              </a:rPr>
              <a:t>conexiones</a:t>
            </a:r>
            <a:r>
              <a:rPr lang="en-US" sz="2600" b="1" dirty="0">
                <a:latin typeface="Times New Roman" panose="02020603050405020304" pitchFamily="18" charset="0"/>
                <a:cs typeface="Times New Roman" panose="02020603050405020304" pitchFamily="18" charset="0"/>
              </a:rPr>
              <a:t> y</a:t>
            </a:r>
            <a:r>
              <a:rPr lang="en-US" sz="2600" b="1" spc="5" dirty="0">
                <a:latin typeface="Times New Roman" panose="02020603050405020304" pitchFamily="18" charset="0"/>
                <a:cs typeface="Times New Roman" panose="02020603050405020304" pitchFamily="18" charset="0"/>
              </a:rPr>
              <a:t> </a:t>
            </a:r>
            <a:br>
              <a:rPr lang="en-US" sz="2600" b="1" spc="5" dirty="0">
                <a:latin typeface="Times New Roman" panose="02020603050405020304" pitchFamily="18" charset="0"/>
                <a:cs typeface="Times New Roman" panose="02020603050405020304" pitchFamily="18" charset="0"/>
              </a:rPr>
            </a:br>
            <a:endParaRPr lang="en-US" sz="2600" b="1" spc="5" dirty="0">
              <a:latin typeface="Times New Roman" panose="02020603050405020304" pitchFamily="18" charset="0"/>
              <a:cs typeface="Times New Roman" panose="02020603050405020304" pitchFamily="18" charset="0"/>
            </a:endParaRPr>
          </a:p>
          <a:p>
            <a:pPr marL="1270000" marR="5080" lvl="2" indent="-228600">
              <a:lnSpc>
                <a:spcPct val="90000"/>
              </a:lnSpc>
              <a:spcBef>
                <a:spcPts val="810"/>
              </a:spcBef>
              <a:buFont typeface="Arial" panose="020B0604020202020204" pitchFamily="34" charset="0"/>
              <a:buChar char="•"/>
            </a:pPr>
            <a:r>
              <a:rPr lang="en-US" sz="2600" b="1" dirty="0" err="1">
                <a:latin typeface="Times New Roman" panose="02020603050405020304" pitchFamily="18" charset="0"/>
                <a:cs typeface="Times New Roman" panose="02020603050405020304" pitchFamily="18" charset="0"/>
              </a:rPr>
              <a:t>continuidad</a:t>
            </a:r>
            <a:r>
              <a:rPr lang="en-US" sz="2600" b="1" spc="5" dirty="0">
                <a:latin typeface="Times New Roman" panose="02020603050405020304" pitchFamily="18" charset="0"/>
                <a:cs typeface="Times New Roman" panose="02020603050405020304" pitchFamily="18" charset="0"/>
              </a:rPr>
              <a:t> </a:t>
            </a:r>
            <a:r>
              <a:rPr lang="en-US" sz="2600" b="1" dirty="0">
                <a:latin typeface="Times New Roman" panose="02020603050405020304" pitchFamily="18" charset="0"/>
                <a:cs typeface="Times New Roman" panose="02020603050405020304" pitchFamily="18" charset="0"/>
              </a:rPr>
              <a:t>del </a:t>
            </a:r>
            <a:r>
              <a:rPr lang="en-US" sz="2600" b="1" spc="5" dirty="0">
                <a:latin typeface="Times New Roman" panose="02020603050405020304" pitchFamily="18" charset="0"/>
                <a:cs typeface="Times New Roman" panose="02020603050405020304" pitchFamily="18" charset="0"/>
              </a:rPr>
              <a:t> </a:t>
            </a:r>
            <a:r>
              <a:rPr lang="en-US" sz="2600" b="1" spc="-5" dirty="0">
                <a:latin typeface="Times New Roman" panose="02020603050405020304" pitchFamily="18" charset="0"/>
                <a:cs typeface="Times New Roman" panose="02020603050405020304" pitchFamily="18" charset="0"/>
              </a:rPr>
              <a:t>conductor.</a:t>
            </a:r>
            <a:endParaRPr lang="en-US" sz="2600" b="1"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2039574" y="3227686"/>
            <a:ext cx="946540" cy="709905"/>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xmlns=""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10853622" y="2203162"/>
            <a:ext cx="3714820" cy="1400335"/>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xmlns=""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921826" y="7670688"/>
            <a:ext cx="2959117" cy="1115466"/>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xmlns=""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381685" y="8491128"/>
            <a:ext cx="712181" cy="53413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object 5">
            <a:extLst>
              <a:ext uri="{FF2B5EF4-FFF2-40B4-BE49-F238E27FC236}">
                <a16:creationId xmlns:a16="http://schemas.microsoft.com/office/drawing/2014/main" xmlns="" id="{C6DA1487-87FA-4520-A216-B7D399A7C847}"/>
              </a:ext>
            </a:extLst>
          </p:cNvPr>
          <p:cNvPicPr/>
          <p:nvPr/>
        </p:nvPicPr>
        <p:blipFill>
          <a:blip r:embed="rId3" cstate="print"/>
          <a:stretch>
            <a:fillRect/>
          </a:stretch>
        </p:blipFill>
        <p:spPr>
          <a:xfrm>
            <a:off x="11049000" y="213902"/>
            <a:ext cx="2208357" cy="54809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3318</TotalTime>
  <Words>15838</Words>
  <Application>Microsoft Office PowerPoint</Application>
  <PresentationFormat>Personalizado</PresentationFormat>
  <Paragraphs>2518</Paragraphs>
  <Slides>76</Slides>
  <Notes>59</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76</vt:i4>
      </vt:variant>
    </vt:vector>
  </HeadingPairs>
  <TitlesOfParts>
    <vt:vector size="84" baseType="lpstr">
      <vt:lpstr>Courier New</vt:lpstr>
      <vt:lpstr>Tahoma</vt:lpstr>
      <vt:lpstr>Calibri</vt:lpstr>
      <vt:lpstr>Symbol</vt:lpstr>
      <vt:lpstr>Wingdings</vt:lpstr>
      <vt:lpstr>Arial</vt:lpstr>
      <vt:lpstr>Times New Roman</vt:lpstr>
      <vt:lpstr>Office Theme</vt:lpstr>
      <vt:lpstr>Curso de Operación y Mantenimiento de  Subestaciones Eléctricas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Mayte</dc:creator>
  <cp:lastModifiedBy>Cuenta Microsoft</cp:lastModifiedBy>
  <cp:revision>139</cp:revision>
  <dcterms:created xsi:type="dcterms:W3CDTF">2021-08-11T20:33:37Z</dcterms:created>
  <dcterms:modified xsi:type="dcterms:W3CDTF">2021-08-26T12:46:34Z</dcterms:modified>
</cp:coreProperties>
</file>